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Lst>
  <p:notesMasterIdLst>
    <p:notesMasterId r:id="rId113"/>
  </p:notesMasterIdLst>
  <p:handoutMasterIdLst>
    <p:handoutMasterId r:id="rId114"/>
  </p:handoutMasterIdLst>
  <p:sldIdLst>
    <p:sldId id="692" r:id="rId3"/>
    <p:sldId id="615" r:id="rId4"/>
    <p:sldId id="705" r:id="rId5"/>
    <p:sldId id="694" r:id="rId6"/>
    <p:sldId id="696" r:id="rId7"/>
    <p:sldId id="698" r:id="rId8"/>
    <p:sldId id="697" r:id="rId9"/>
    <p:sldId id="695" r:id="rId10"/>
    <p:sldId id="700" r:id="rId11"/>
    <p:sldId id="701" r:id="rId12"/>
    <p:sldId id="702" r:id="rId13"/>
    <p:sldId id="699" r:id="rId14"/>
    <p:sldId id="704" r:id="rId15"/>
    <p:sldId id="703" r:id="rId16"/>
    <p:sldId id="706" r:id="rId17"/>
    <p:sldId id="693" r:id="rId18"/>
    <p:sldId id="617" r:id="rId19"/>
    <p:sldId id="619" r:id="rId20"/>
    <p:sldId id="558" r:id="rId21"/>
    <p:sldId id="685" r:id="rId22"/>
    <p:sldId id="638" r:id="rId23"/>
    <p:sldId id="690" r:id="rId24"/>
    <p:sldId id="707" r:id="rId25"/>
    <p:sldId id="708" r:id="rId26"/>
    <p:sldId id="709" r:id="rId27"/>
    <p:sldId id="710" r:id="rId28"/>
    <p:sldId id="711" r:id="rId29"/>
    <p:sldId id="712" r:id="rId30"/>
    <p:sldId id="713" r:id="rId31"/>
    <p:sldId id="714" r:id="rId32"/>
    <p:sldId id="715" r:id="rId33"/>
    <p:sldId id="716" r:id="rId34"/>
    <p:sldId id="717" r:id="rId35"/>
    <p:sldId id="718" r:id="rId36"/>
    <p:sldId id="719" r:id="rId37"/>
    <p:sldId id="720" r:id="rId38"/>
    <p:sldId id="721" r:id="rId39"/>
    <p:sldId id="722" r:id="rId40"/>
    <p:sldId id="560" r:id="rId41"/>
    <p:sldId id="561" r:id="rId42"/>
    <p:sldId id="546" r:id="rId43"/>
    <p:sldId id="618" r:id="rId44"/>
    <p:sldId id="569" r:id="rId45"/>
    <p:sldId id="610" r:id="rId46"/>
    <p:sldId id="637" r:id="rId47"/>
    <p:sldId id="606" r:id="rId48"/>
    <p:sldId id="681" r:id="rId49"/>
    <p:sldId id="572" r:id="rId50"/>
    <p:sldId id="691" r:id="rId51"/>
    <p:sldId id="643" r:id="rId52"/>
    <p:sldId id="645" r:id="rId53"/>
    <p:sldId id="688" r:id="rId54"/>
    <p:sldId id="646" r:id="rId55"/>
    <p:sldId id="647" r:id="rId56"/>
    <p:sldId id="648" r:id="rId57"/>
    <p:sldId id="680" r:id="rId58"/>
    <p:sldId id="653" r:id="rId59"/>
    <p:sldId id="654" r:id="rId60"/>
    <p:sldId id="656" r:id="rId61"/>
    <p:sldId id="686" r:id="rId62"/>
    <p:sldId id="684" r:id="rId63"/>
    <p:sldId id="682" r:id="rId64"/>
    <p:sldId id="683" r:id="rId65"/>
    <p:sldId id="562" r:id="rId66"/>
    <p:sldId id="563" r:id="rId67"/>
    <p:sldId id="626" r:id="rId68"/>
    <p:sldId id="395" r:id="rId69"/>
    <p:sldId id="396" r:id="rId70"/>
    <p:sldId id="475" r:id="rId71"/>
    <p:sldId id="530" r:id="rId72"/>
    <p:sldId id="478" r:id="rId73"/>
    <p:sldId id="557" r:id="rId74"/>
    <p:sldId id="581" r:id="rId75"/>
    <p:sldId id="483" r:id="rId76"/>
    <p:sldId id="573" r:id="rId77"/>
    <p:sldId id="641" r:id="rId78"/>
    <p:sldId id="687" r:id="rId79"/>
    <p:sldId id="642" r:id="rId80"/>
    <p:sldId id="649" r:id="rId81"/>
    <p:sldId id="675" r:id="rId82"/>
    <p:sldId id="674" r:id="rId83"/>
    <p:sldId id="679" r:id="rId84"/>
    <p:sldId id="677" r:id="rId85"/>
    <p:sldId id="664" r:id="rId86"/>
    <p:sldId id="665" r:id="rId87"/>
    <p:sldId id="666" r:id="rId88"/>
    <p:sldId id="668" r:id="rId89"/>
    <p:sldId id="667" r:id="rId90"/>
    <p:sldId id="669" r:id="rId91"/>
    <p:sldId id="670" r:id="rId92"/>
    <p:sldId id="671" r:id="rId93"/>
    <p:sldId id="678" r:id="rId94"/>
    <p:sldId id="613" r:id="rId95"/>
    <p:sldId id="614" r:id="rId96"/>
    <p:sldId id="484" r:id="rId97"/>
    <p:sldId id="576" r:id="rId98"/>
    <p:sldId id="574" r:id="rId99"/>
    <p:sldId id="566" r:id="rId100"/>
    <p:sldId id="567" r:id="rId101"/>
    <p:sldId id="604" r:id="rId102"/>
    <p:sldId id="605" r:id="rId103"/>
    <p:sldId id="689" r:id="rId104"/>
    <p:sldId id="575" r:id="rId105"/>
    <p:sldId id="608" r:id="rId106"/>
    <p:sldId id="609" r:id="rId107"/>
    <p:sldId id="488" r:id="rId108"/>
    <p:sldId id="548" r:id="rId109"/>
    <p:sldId id="611" r:id="rId110"/>
    <p:sldId id="399" r:id="rId111"/>
    <p:sldId id="612" r:id="rId112"/>
  </p:sldIdLst>
  <p:sldSz cx="9144000" cy="6858000" type="screen4x3"/>
  <p:notesSz cx="6797675" cy="9928225"/>
  <p:custDataLst>
    <p:tags r:id="rId115"/>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545A5F"/>
    <a:srgbClr val="288A34"/>
    <a:srgbClr val="F93109"/>
    <a:srgbClr val="595959"/>
    <a:srgbClr val="E918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43" autoAdjust="0"/>
    <p:restoredTop sz="90734" autoAdjust="0"/>
  </p:normalViewPr>
  <p:slideViewPr>
    <p:cSldViewPr>
      <p:cViewPr varScale="1">
        <p:scale>
          <a:sx n="100" d="100"/>
          <a:sy n="100" d="100"/>
        </p:scale>
        <p:origin x="58" y="202"/>
      </p:cViewPr>
      <p:guideLst>
        <p:guide orient="horz" pos="2160"/>
        <p:guide pos="2880"/>
      </p:guideLst>
    </p:cSldViewPr>
  </p:slideViewPr>
  <p:notesTextViewPr>
    <p:cViewPr>
      <p:scale>
        <a:sx n="1" d="1"/>
        <a:sy n="1" d="1"/>
      </p:scale>
      <p:origin x="0" y="0"/>
    </p:cViewPr>
  </p:notesTextViewPr>
  <p:sorterViewPr>
    <p:cViewPr>
      <p:scale>
        <a:sx n="100" d="100"/>
        <a:sy n="100" d="100"/>
      </p:scale>
      <p:origin x="0" y="510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notesMaster" Target="notesMasters/notesMaster1.xml"/><Relationship Id="rId11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HR</c:v>
                </c:pt>
              </c:strCache>
            </c:strRef>
          </c:tx>
          <c:spPr>
            <a:solidFill>
              <a:schemeClr val="accent2"/>
            </a:solidFill>
          </c:spPr>
          <c:invertIfNegative val="0"/>
          <c:errBars>
            <c:errBarType val="both"/>
            <c:errValType val="cust"/>
            <c:noEndCap val="0"/>
            <c:plus>
              <c:numRef>
                <c:f>Sheet1!$H$2:$H$3</c:f>
                <c:numCache>
                  <c:formatCode>General</c:formatCode>
                  <c:ptCount val="2"/>
                  <c:pt idx="0">
                    <c:v>0.24000000000000021</c:v>
                  </c:pt>
                  <c:pt idx="1">
                    <c:v>9.9999999999999895E-2</c:v>
                  </c:pt>
                </c:numCache>
              </c:numRef>
            </c:plus>
            <c:minus>
              <c:numRef>
                <c:f>Sheet1!$G$2:$G$3</c:f>
                <c:numCache>
                  <c:formatCode>General</c:formatCode>
                  <c:ptCount val="2"/>
                  <c:pt idx="0">
                    <c:v>0.21</c:v>
                  </c:pt>
                  <c:pt idx="1">
                    <c:v>9.0000000000000108E-2</c:v>
                  </c:pt>
                </c:numCache>
              </c:numRef>
            </c:minus>
          </c:errBars>
          <c:cat>
            <c:strRef>
              <c:f>Sheet1!$A$2:$A$3</c:f>
              <c:strCache>
                <c:ptCount val="2"/>
                <c:pt idx="0">
                  <c:v>CV death</c:v>
                </c:pt>
                <c:pt idx="1">
                  <c:v>All-cause mortality</c:v>
                </c:pt>
              </c:strCache>
            </c:strRef>
          </c:cat>
          <c:val>
            <c:numRef>
              <c:f>Sheet1!$B$2:$B$3</c:f>
              <c:numCache>
                <c:formatCode>General</c:formatCode>
                <c:ptCount val="2"/>
                <c:pt idx="0">
                  <c:v>2.3199999999999994</c:v>
                </c:pt>
                <c:pt idx="1">
                  <c:v>1.8</c:v>
                </c:pt>
              </c:numCache>
            </c:numRef>
          </c:val>
          <c:extLst>
            <c:ext xmlns:c16="http://schemas.microsoft.com/office/drawing/2014/chart" uri="{C3380CC4-5D6E-409C-BE32-E72D297353CC}">
              <c16:uniqueId val="{00000000-CC79-4E82-A722-355C584DCD41}"/>
            </c:ext>
          </c:extLst>
        </c:ser>
        <c:dLbls>
          <c:showLegendKey val="0"/>
          <c:showVal val="0"/>
          <c:showCatName val="0"/>
          <c:showSerName val="0"/>
          <c:showPercent val="0"/>
          <c:showBubbleSize val="0"/>
        </c:dLbls>
        <c:gapWidth val="150"/>
        <c:axId val="101304576"/>
        <c:axId val="101388288"/>
      </c:barChart>
      <c:catAx>
        <c:axId val="101304576"/>
        <c:scaling>
          <c:orientation val="minMax"/>
        </c:scaling>
        <c:delete val="0"/>
        <c:axPos val="b"/>
        <c:numFmt formatCode="General" sourceLinked="0"/>
        <c:majorTickMark val="out"/>
        <c:minorTickMark val="none"/>
        <c:tickLblPos val="nextTo"/>
        <c:txPr>
          <a:bodyPr/>
          <a:lstStyle/>
          <a:p>
            <a:pPr>
              <a:defRPr>
                <a:solidFill>
                  <a:srgbClr val="5A5A5A"/>
                </a:solidFill>
              </a:defRPr>
            </a:pPr>
            <a:endParaRPr lang="en-US"/>
          </a:p>
        </c:txPr>
        <c:crossAx val="101388288"/>
        <c:crosses val="autoZero"/>
        <c:auto val="1"/>
        <c:lblAlgn val="ctr"/>
        <c:lblOffset val="100"/>
        <c:noMultiLvlLbl val="0"/>
      </c:catAx>
      <c:valAx>
        <c:axId val="101388288"/>
        <c:scaling>
          <c:orientation val="minMax"/>
        </c:scaling>
        <c:delete val="0"/>
        <c:axPos val="l"/>
        <c:title>
          <c:tx>
            <c:rich>
              <a:bodyPr/>
              <a:lstStyle/>
              <a:p>
                <a:pPr>
                  <a:defRPr sz="1590" b="0" i="0" u="none" strike="noStrike" baseline="0">
                    <a:solidFill>
                      <a:srgbClr val="808080"/>
                    </a:solidFill>
                    <a:latin typeface="Calibri"/>
                    <a:ea typeface="Calibri"/>
                    <a:cs typeface="Calibri"/>
                  </a:defRPr>
                </a:pPr>
                <a:r>
                  <a:rPr lang="pt-BR"/>
                  <a:t>Hazard ratio (95% CI) (diabetes vs no diabetes)</a:t>
                </a:r>
              </a:p>
            </c:rich>
          </c:tx>
          <c:layout>
            <c:manualLayout>
              <c:xMode val="edge"/>
              <c:yMode val="edge"/>
              <c:x val="8.474623840336792E-3"/>
              <c:y val="7.5352545667307952E-2"/>
            </c:manualLayout>
          </c:layout>
          <c:overlay val="0"/>
        </c:title>
        <c:numFmt formatCode="General" sourceLinked="1"/>
        <c:majorTickMark val="out"/>
        <c:minorTickMark val="none"/>
        <c:tickLblPos val="nextTo"/>
        <c:txPr>
          <a:bodyPr/>
          <a:lstStyle/>
          <a:p>
            <a:pPr>
              <a:defRPr>
                <a:solidFill>
                  <a:schemeClr val="tx2"/>
                </a:solidFill>
              </a:defRPr>
            </a:pPr>
            <a:endParaRPr lang="en-US"/>
          </a:p>
        </c:txPr>
        <c:crossAx val="101304576"/>
        <c:crosses val="autoZero"/>
        <c:crossBetween val="between"/>
        <c:majorUnit val="1"/>
      </c:valAx>
      <c:spPr>
        <a:noFill/>
        <a:ln w="25403">
          <a:noFill/>
        </a:ln>
      </c:spPr>
    </c:plotArea>
    <c:plotVisOnly val="1"/>
    <c:dispBlanksAs val="gap"/>
    <c:showDLblsOverMax val="0"/>
  </c:chart>
  <c:txPr>
    <a:bodyPr/>
    <a:lstStyle/>
    <a:p>
      <a:pPr>
        <a:defRPr sz="1598"/>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E8B3F72-F11D-48DD-ABC1-137DDB0DEBBE}" type="datetimeFigureOut">
              <a:rPr lang="en-GB"/>
              <a:pPr>
                <a:defRPr/>
              </a:pPr>
              <a:t>18/03/2017</a:t>
            </a:fld>
            <a:endParaRPr lang="en-GB"/>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4A81444-F2CF-46CF-B26F-32F66BA1B480}"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A088B82-9943-4675-90B8-A2D8CBABC2BD}" type="datetimeFigureOut">
              <a:rPr lang="en-GB"/>
              <a:pPr>
                <a:defRPr/>
              </a:pPr>
              <a:t>18/03/2017</a:t>
            </a:fld>
            <a:endParaRPr lang="en-GB"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6463"/>
            <a:ext cx="5438775" cy="44672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E6B2CE1-5B48-4A80-81C0-E69953753697}" type="slidenum">
              <a:rPr lang="en-GB"/>
              <a:pPr>
                <a:defRPr/>
              </a:pPr>
              <a:t>‹#›</a:t>
            </a:fld>
            <a:endParaRPr lang="en-GB"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1</a:t>
            </a:fld>
            <a:endParaRPr lang="en-GB" sz="1200">
              <a:latin typeface="+mn-lt"/>
            </a:endParaRPr>
          </a:p>
        </p:txBody>
      </p:sp>
    </p:spTree>
    <p:extLst>
      <p:ext uri="{BB962C8B-B14F-4D97-AF65-F5344CB8AC3E}">
        <p14:creationId xmlns:p14="http://schemas.microsoft.com/office/powerpoint/2010/main" val="167246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11</a:t>
            </a:fld>
            <a:endParaRPr lang="en-GB" sz="1200">
              <a:latin typeface="+mn-lt"/>
            </a:endParaRPr>
          </a:p>
        </p:txBody>
      </p:sp>
    </p:spTree>
    <p:extLst>
      <p:ext uri="{BB962C8B-B14F-4D97-AF65-F5344CB8AC3E}">
        <p14:creationId xmlns:p14="http://schemas.microsoft.com/office/powerpoint/2010/main" val="3613015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15</a:t>
            </a:fld>
            <a:endParaRPr lang="en-GB" sz="1200">
              <a:latin typeface="+mn-lt"/>
            </a:endParaRPr>
          </a:p>
        </p:txBody>
      </p:sp>
    </p:spTree>
    <p:extLst>
      <p:ext uri="{BB962C8B-B14F-4D97-AF65-F5344CB8AC3E}">
        <p14:creationId xmlns:p14="http://schemas.microsoft.com/office/powerpoint/2010/main" val="3943468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nb-NO"/>
          </a:p>
        </p:txBody>
      </p:sp>
      <p:sp>
        <p:nvSpPr>
          <p:cNvPr id="48131"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B18AE941-9727-4191-B446-30B4B2DCE1ED}" type="slidenum">
              <a:rPr lang="en-GB" sz="1200">
                <a:solidFill>
                  <a:srgbClr val="000000"/>
                </a:solidFill>
                <a:latin typeface="Calibri" pitchFamily="34" charset="0"/>
              </a:rPr>
              <a:pPr algn="r"/>
              <a:t>16</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3504633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50178"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50179"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B99F484D-830B-4D00-B0EB-9C1F082B7231}" type="slidenum">
              <a:rPr lang="en-GB" sz="1200">
                <a:latin typeface="Calibri" pitchFamily="34" charset="0"/>
              </a:rPr>
              <a:pPr algn="r"/>
              <a:t>17</a:t>
            </a:fld>
            <a:endParaRPr lang="en-GB" sz="120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4658" name="Text Box 2"/>
          <p:cNvSpPr txBox="1">
            <a:spLocks noChangeArrowheads="1"/>
          </p:cNvSpPr>
          <p:nvPr/>
        </p:nvSpPr>
        <p:spPr bwMode="auto">
          <a:xfrm>
            <a:off x="1389063" y="993775"/>
            <a:ext cx="4019550" cy="3403600"/>
          </a:xfrm>
          <a:prstGeom prst="rect">
            <a:avLst/>
          </a:prstGeom>
          <a:solidFill>
            <a:srgbClr val="FFFFFF"/>
          </a:solidFill>
          <a:ln w="9525">
            <a:solidFill>
              <a:srgbClr val="000000"/>
            </a:solidFill>
            <a:miter lim="800000"/>
            <a:headEnd/>
            <a:tailEnd/>
          </a:ln>
        </p:spPr>
        <p:txBody>
          <a:bodyPr wrap="none" anchor="ctr"/>
          <a:lstStyle/>
          <a:p>
            <a:endParaRPr lang="en-GB"/>
          </a:p>
        </p:txBody>
      </p:sp>
      <p:sp>
        <p:nvSpPr>
          <p:cNvPr id="454659" name="Text Box 3"/>
          <p:cNvSpPr>
            <a:spLocks noGrp="1" noChangeArrowheads="1"/>
          </p:cNvSpPr>
          <p:nvPr>
            <p:ph type="body"/>
          </p:nvPr>
        </p:nvSpPr>
        <p:spPr bwMode="auto">
          <a:xfrm>
            <a:off x="1036638" y="4725988"/>
            <a:ext cx="4729162" cy="3776662"/>
          </a:xfrm>
          <a:noFill/>
        </p:spPr>
        <p:txBody>
          <a:bodyPr wrap="square" lIns="0" tIns="0" rIns="0" bIns="0" numCol="1" anchor="t" anchorCtr="0" compatLnSpc="1">
            <a:prstTxWarp prst="textNoShape">
              <a:avLst/>
            </a:prstTxWarp>
          </a:bodyPr>
          <a:lstStyle/>
          <a:p>
            <a:pPr marL="85725" indent="-85725" defTabSz="457200"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atin typeface="Arial" charset="0"/>
              </a:rPr>
              <a:t>Antihyperglycemic therapy in type 2 diabetes: general recommendations (15). The order in the chart was determined by historical availability and the route of administration, with injectables to the right; it is not meant to denote any specific preference. Potential sequences of antihyperglycemic therapy for patients with type 2 diabetes are displayed, with the usual transition moving vertically from top to bottom (although horizontal movement within therapy stages is also possible, depending on the circumstances). DPP-4-i, DPP-4 inhibitor; fxs, fractures; GI, gastrointestinal; GLP-1-RA, GLP-1 receptor agonist; GU, genitourinary; HF, heart failure; Hypo, hypoglycemia; SGLT2-i, SGLT2 inhibitor; SU, sulfonylurea; TZD, thiazolidinedione. *See ref. 15 for description of efficacy categorization. </a:t>
            </a:r>
            <a:r>
              <a:rPr lang="en-GB"/>
              <a:t>†</a:t>
            </a:r>
            <a:r>
              <a:rPr lang="en-GB">
                <a:latin typeface="Arial" charset="0"/>
              </a:rPr>
              <a:t>Consider starting at this stage when A1C is ≥9%. </a:t>
            </a:r>
            <a:r>
              <a:rPr lang="en-GB"/>
              <a:t>‡</a:t>
            </a:r>
            <a:r>
              <a:rPr lang="en-GB">
                <a:latin typeface="Arial" charset="0"/>
              </a:rPr>
              <a:t>Consider starting at this stage when blood glucose is ≥300</a:t>
            </a:r>
            <a:r>
              <a:rPr lang="en-GB"/>
              <a:t>–</a:t>
            </a:r>
            <a:r>
              <a:rPr lang="en-GB">
                <a:latin typeface="Arial" charset="0"/>
              </a:rPr>
              <a:t>350 mg/dL (16.7</a:t>
            </a:r>
            <a:r>
              <a:rPr lang="en-GB"/>
              <a:t>–</a:t>
            </a:r>
            <a:r>
              <a:rPr lang="en-GB">
                <a:latin typeface="Arial" charset="0"/>
              </a:rPr>
              <a:t>19.4 mmol/L) and/or A1C is ≥10</a:t>
            </a:r>
            <a:r>
              <a:rPr lang="en-GB"/>
              <a:t>–</a:t>
            </a:r>
            <a:r>
              <a:rPr lang="en-GB">
                <a:latin typeface="Arial" charset="0"/>
              </a:rPr>
              <a:t>12%, especially if symptomatic or catabolic features are present, in which case basal insulin + mealtime insulin is the preferred initial regimen. §Usually a basal insulin (NPH, glargine, detemir, degludec). Adapted with permission from Inzucchi et al. (15).</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Slide Image Placeholder 1"/>
          <p:cNvSpPr>
            <a:spLocks noGrp="1" noRot="1" noChangeAspect="1" noTextEdit="1"/>
          </p:cNvSpPr>
          <p:nvPr>
            <p:ph type="sldImg"/>
          </p:nvPr>
        </p:nvSpPr>
        <p:spPr bwMode="auto">
          <a:noFill/>
          <a:ln>
            <a:solidFill>
              <a:srgbClr val="000000"/>
            </a:solidFill>
            <a:miter lim="800000"/>
            <a:headEnd/>
            <a:tailEnd/>
          </a:ln>
        </p:spPr>
      </p:sp>
      <p:sp>
        <p:nvSpPr>
          <p:cNvPr id="457730" name="Notes Placeholder 2"/>
          <p:cNvSpPr>
            <a:spLocks noGrp="1"/>
          </p:cNvSpPr>
          <p:nvPr>
            <p:ph type="body" idx="1"/>
          </p:nvPr>
        </p:nvSpPr>
        <p:spPr bwMode="auto">
          <a:xfrm>
            <a:off x="679450" y="4714875"/>
            <a:ext cx="5438775" cy="4468813"/>
          </a:xfrm>
          <a:noFill/>
        </p:spPr>
        <p:txBody>
          <a:bodyPr wrap="square" lIns="91495" tIns="45747" rIns="91495" bIns="45747" numCol="1" anchor="t" anchorCtr="0" compatLnSpc="1">
            <a:prstTxWarp prst="textNoShape">
              <a:avLst/>
            </a:prstTxWarp>
          </a:bodyPr>
          <a:lstStyle/>
          <a:p>
            <a:pPr defTabSz="457200" eaLnBrk="1" hangingPunct="1">
              <a:spcBef>
                <a:spcPct val="0"/>
              </a:spcBef>
            </a:pPr>
            <a:r>
              <a:rPr lang="en-GB" b="1"/>
              <a:t>Note to Dr Jones</a:t>
            </a:r>
            <a:r>
              <a:rPr lang="en-GB"/>
              <a:t>: Taken from SIGN guideline – we can leave as is if you think this should be recognisable or re-draw so it’s clearer to read.</a:t>
            </a:r>
          </a:p>
          <a:p>
            <a:pPr defTabSz="457200" eaLnBrk="1" hangingPunct="1">
              <a:spcBef>
                <a:spcPct val="0"/>
              </a:spcBef>
            </a:pPr>
            <a:endParaRPr lang="en-GB"/>
          </a:p>
        </p:txBody>
      </p:sp>
      <p:sp>
        <p:nvSpPr>
          <p:cNvPr id="56323" name="Slide Number Placeholder 3"/>
          <p:cNvSpPr txBox="1">
            <a:spLocks noGrp="1"/>
          </p:cNvSpPr>
          <p:nvPr/>
        </p:nvSpPr>
        <p:spPr bwMode="auto">
          <a:xfrm>
            <a:off x="3849688" y="9429750"/>
            <a:ext cx="2946400" cy="496888"/>
          </a:xfrm>
          <a:prstGeom prst="rect">
            <a:avLst/>
          </a:prstGeom>
          <a:noFill/>
          <a:ln>
            <a:miter lim="800000"/>
            <a:headEnd/>
            <a:tailEnd/>
          </a:ln>
        </p:spPr>
        <p:txBody>
          <a:bodyPr lIns="91495" tIns="45747" rIns="91495" bIns="45747" anchor="b"/>
          <a:lstStyle/>
          <a:p>
            <a:pPr algn="r">
              <a:defRPr/>
            </a:pPr>
            <a:fld id="{5D9F6AF3-F3A6-4A7D-8738-35F398F5875C}" type="slidenum">
              <a:rPr lang="en-GB" sz="1200">
                <a:latin typeface="+mn-lt"/>
              </a:rPr>
              <a:pPr algn="r">
                <a:defRPr/>
              </a:pPr>
              <a:t>21</a:t>
            </a:fld>
            <a:endParaRPr lang="en-GB" sz="1200">
              <a:latin typeface="+mn-l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8386" name="Rectangle 6"/>
          <p:cNvSpPr txBox="1">
            <a:spLocks noGrp="1" noChangeArrowheads="1"/>
          </p:cNvSpPr>
          <p:nvPr/>
        </p:nvSpPr>
        <p:spPr bwMode="auto">
          <a:xfrm>
            <a:off x="3846513" y="9431338"/>
            <a:ext cx="2949575" cy="495300"/>
          </a:xfrm>
          <a:prstGeom prst="rect">
            <a:avLst/>
          </a:prstGeom>
          <a:noFill/>
          <a:ln w="9525">
            <a:noFill/>
            <a:round/>
            <a:headEnd/>
            <a:tailEnd/>
          </a:ln>
        </p:spPr>
        <p:txBody>
          <a:bodyPr lIns="0" tIns="0" rIns="0" bIns="0" anchor="b"/>
          <a:lstStyle/>
          <a:p>
            <a:pPr algn="r" defTabSz="411163" hangingPunct="0">
              <a:lnSpc>
                <a:spcPct val="93000"/>
              </a:lnSpc>
              <a:buClr>
                <a:srgbClr val="000000"/>
              </a:buClr>
              <a:buSzPct val="100000"/>
              <a:buFont typeface="Times New Roman" pitchFamily="18" charset="0"/>
              <a:buNone/>
              <a:tabLst>
                <a:tab pos="663575" algn="l"/>
                <a:tab pos="1327150" algn="l"/>
                <a:tab pos="1990725" algn="l"/>
                <a:tab pos="2654300" algn="l"/>
              </a:tabLst>
            </a:pPr>
            <a:fld id="{D8B8B591-9B3C-45C7-932E-9E9234B12FD0}" type="slidenum">
              <a:rPr lang="en-GB" sz="1300">
                <a:solidFill>
                  <a:srgbClr val="000000"/>
                </a:solidFill>
                <a:latin typeface="Times New Roman" pitchFamily="18" charset="0"/>
                <a:ea typeface="DejaVu Sans"/>
                <a:cs typeface="DejaVu Sans"/>
              </a:rPr>
              <a:pPr algn="r" defTabSz="411163" hangingPunct="0">
                <a:lnSpc>
                  <a:spcPct val="93000"/>
                </a:lnSpc>
                <a:buClr>
                  <a:srgbClr val="000000"/>
                </a:buClr>
                <a:buSzPct val="100000"/>
                <a:buFont typeface="Times New Roman" pitchFamily="18" charset="0"/>
                <a:buNone/>
                <a:tabLst>
                  <a:tab pos="663575" algn="l"/>
                  <a:tab pos="1327150" algn="l"/>
                  <a:tab pos="1990725" algn="l"/>
                  <a:tab pos="2654300" algn="l"/>
                </a:tabLst>
              </a:pPr>
              <a:t>23</a:t>
            </a:fld>
            <a:endParaRPr lang="en-GB" sz="1300">
              <a:solidFill>
                <a:srgbClr val="000000"/>
              </a:solidFill>
              <a:latin typeface="Times New Roman" pitchFamily="18" charset="0"/>
              <a:ea typeface="DejaVu Sans"/>
              <a:cs typeface="DejaVu Sans"/>
            </a:endParaRPr>
          </a:p>
        </p:txBody>
      </p:sp>
      <p:sp>
        <p:nvSpPr>
          <p:cNvPr id="528387" name="Rectangle 1"/>
          <p:cNvSpPr>
            <a:spLocks noGrp="1" noRot="1" noChangeAspect="1" noChangeArrowheads="1" noTextEdit="1"/>
          </p:cNvSpPr>
          <p:nvPr>
            <p:ph type="sldImg"/>
          </p:nvPr>
        </p:nvSpPr>
        <p:spPr bwMode="auto">
          <a:xfrm>
            <a:off x="915988" y="754063"/>
            <a:ext cx="4964112" cy="3722687"/>
          </a:xfrm>
          <a:solidFill>
            <a:srgbClr val="FFFFFF"/>
          </a:solidFill>
          <a:ln>
            <a:solidFill>
              <a:srgbClr val="000000"/>
            </a:solidFill>
            <a:miter lim="800000"/>
            <a:headEnd/>
            <a:tailEnd/>
          </a:ln>
        </p:spPr>
      </p:sp>
      <p:sp>
        <p:nvSpPr>
          <p:cNvPr id="528388" name="Text Box 2"/>
          <p:cNvSpPr>
            <a:spLocks noGrp="1" noChangeArrowheads="1"/>
          </p:cNvSpPr>
          <p:nvPr>
            <p:ph type="body" idx="1"/>
          </p:nvPr>
        </p:nvSpPr>
        <p:spPr bwMode="auto">
          <a:noFill/>
        </p:spPr>
        <p:txBody>
          <a:bodyPr wrap="square" lIns="0" tIns="9699" rIns="0" bIns="0" numCol="1" anchor="t" anchorCtr="0" compatLnSpc="1">
            <a:prstTxWarp prst="textNoShape">
              <a:avLst/>
            </a:prstTxWarp>
          </a:bodyPr>
          <a:lstStyle/>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t>Meta‐analysis results of studies comparing sulphonylureas to non‐sulphonylurea on cardiovascular mortality. *Schramm 2011a–e were conducted in patients without prior myocardial infarction, evaluating glimepiride, gliclazide, glyburide, glipizide and tolbutamide vs. metformin,respectively. †Schramm 2011f–j were conducted in patients with prior myocardial infarction, evaluating glimepiride, gliclazide, glyburide, glipizide and tolbutamide vs. metformin,respectively. ‡Sullivan 2011a compared sulphonylurea with metformin. §Sullivan 2011b compared sulphonylurea with diet. ¶Evans 2006a compared sulphonylurea with metformin. **Evans 2006b compared combination sulphonylurea and metformin with metformin alone.</a:t>
            </a:r>
          </a:p>
          <a:p>
            <a:pPr defTabSz="449263">
              <a:tabLst>
                <a:tab pos="723900" algn="l"/>
                <a:tab pos="1447800" algn="l"/>
                <a:tab pos="2171700" algn="l"/>
                <a:tab pos="2895600" algn="l"/>
                <a:tab pos="3619500" algn="l"/>
                <a:tab pos="4343400" algn="l"/>
                <a:tab pos="5067300" algn="l"/>
                <a:tab pos="5791200" algn="l"/>
              </a:tabLst>
            </a:pPr>
            <a:endParaRPr lang="en-US"/>
          </a:p>
          <a:p>
            <a:pPr defTabSz="449263">
              <a:tabLst>
                <a:tab pos="723900" algn="l"/>
                <a:tab pos="1447800" algn="l"/>
                <a:tab pos="2171700" algn="l"/>
                <a:tab pos="2895600" algn="l"/>
                <a:tab pos="3619500" algn="l"/>
                <a:tab pos="4343400" algn="l"/>
                <a:tab pos="5067300" algn="l"/>
                <a:tab pos="5791200" algn="l"/>
              </a:tabLst>
            </a:pPr>
            <a:r>
              <a:rPr lang="en-GB"/>
              <a:t>© This slide is made available for non-commercial use only. Please note that permission may be required for re-use of images in which the copyright is owned by a third party.</a:t>
            </a:r>
            <a:endParaRPr lang="en-US"/>
          </a:p>
        </p:txBody>
      </p:sp>
    </p:spTree>
    <p:extLst>
      <p:ext uri="{BB962C8B-B14F-4D97-AF65-F5344CB8AC3E}">
        <p14:creationId xmlns:p14="http://schemas.microsoft.com/office/powerpoint/2010/main" val="231210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Slide Image Placeholder 1"/>
          <p:cNvSpPr>
            <a:spLocks noGrp="1" noRot="1" noChangeAspect="1" noTextEdit="1"/>
          </p:cNvSpPr>
          <p:nvPr>
            <p:ph type="sldImg"/>
          </p:nvPr>
        </p:nvSpPr>
        <p:spPr bwMode="auto">
          <a:noFill/>
          <a:ln>
            <a:solidFill>
              <a:srgbClr val="000000"/>
            </a:solidFill>
            <a:miter lim="800000"/>
            <a:headEnd/>
            <a:tailEnd/>
          </a:ln>
        </p:spPr>
      </p:sp>
      <p:sp>
        <p:nvSpPr>
          <p:cNvPr id="530434" name="Notes Placeholder 2"/>
          <p:cNvSpPr>
            <a:spLocks noGrp="1"/>
          </p:cNvSpPr>
          <p:nvPr>
            <p:ph type="body" idx="1"/>
          </p:nvPr>
        </p:nvSpPr>
        <p:spPr bwMode="auto">
          <a:xfrm>
            <a:off x="679450" y="4714875"/>
            <a:ext cx="5438775" cy="4468813"/>
          </a:xfrm>
          <a:noFill/>
        </p:spPr>
        <p:txBody>
          <a:bodyPr wrap="square" lIns="91495" tIns="45747" rIns="91495" bIns="45747" numCol="1" anchor="t" anchorCtr="0" compatLnSpc="1">
            <a:prstTxWarp prst="textNoShape">
              <a:avLst/>
            </a:prstTxWarp>
          </a:bodyPr>
          <a:lstStyle/>
          <a:p>
            <a:pPr defTabSz="457200"/>
            <a:endParaRPr lang="en-GB"/>
          </a:p>
        </p:txBody>
      </p:sp>
      <p:sp>
        <p:nvSpPr>
          <p:cNvPr id="530435"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lIns="91495" tIns="45747" rIns="91495" bIns="45747" anchor="b"/>
          <a:lstStyle/>
          <a:p>
            <a:pPr algn="r"/>
            <a:fld id="{525182D8-D134-4372-8BF4-24E7C23C76B2}" type="slidenum">
              <a:rPr lang="en-GB" altLang="en-US" sz="1200">
                <a:latin typeface="Calibri" pitchFamily="34" charset="0"/>
              </a:rPr>
              <a:pPr algn="r"/>
              <a:t>24</a:t>
            </a:fld>
            <a:endParaRPr lang="en-GB" altLang="en-US" sz="1200">
              <a:latin typeface="Calibri" pitchFamily="34" charset="0"/>
            </a:endParaRPr>
          </a:p>
        </p:txBody>
      </p:sp>
    </p:spTree>
    <p:extLst>
      <p:ext uri="{BB962C8B-B14F-4D97-AF65-F5344CB8AC3E}">
        <p14:creationId xmlns:p14="http://schemas.microsoft.com/office/powerpoint/2010/main" val="2393543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1"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04162"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04163"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D93FB295-AECB-4C39-822B-0279B30D889D}" type="slidenum">
              <a:rPr lang="en-GB" sz="1200">
                <a:solidFill>
                  <a:srgbClr val="000000"/>
                </a:solidFill>
                <a:latin typeface="Calibri" pitchFamily="34" charset="0"/>
              </a:rPr>
              <a:pPr algn="r"/>
              <a:t>32</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2380668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06210"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06211"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CF6762EE-6F70-4EB5-902B-4B8EBA14BC9B}" type="slidenum">
              <a:rPr lang="en-GB" sz="1200">
                <a:solidFill>
                  <a:srgbClr val="000000"/>
                </a:solidFill>
                <a:latin typeface="Calibri" pitchFamily="34" charset="0"/>
              </a:rPr>
              <a:pPr algn="r"/>
              <a:t>33</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91474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2</a:t>
            </a:fld>
            <a:endParaRPr lang="en-GB" sz="1200">
              <a:latin typeface="+mn-l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08258"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08259"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222A3E95-DC7E-482C-AAFE-911E78BCD5ED}" type="slidenum">
              <a:rPr lang="en-GB" sz="1200">
                <a:solidFill>
                  <a:srgbClr val="000000"/>
                </a:solidFill>
                <a:latin typeface="Calibri" pitchFamily="34" charset="0"/>
              </a:rPr>
              <a:pPr algn="r"/>
              <a:t>34</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1536844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10306"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10307"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7FC6F077-139A-453E-9412-D3EE0D39A8A7}" type="slidenum">
              <a:rPr lang="en-GB" sz="1200">
                <a:solidFill>
                  <a:srgbClr val="000000"/>
                </a:solidFill>
                <a:latin typeface="Calibri" pitchFamily="34" charset="0"/>
              </a:rPr>
              <a:pPr algn="r"/>
              <a:t>35</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3641111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3" name="Slide Image Placeholder 1"/>
          <p:cNvSpPr>
            <a:spLocks noGrp="1" noRot="1" noChangeAspect="1" noTextEdit="1"/>
          </p:cNvSpPr>
          <p:nvPr>
            <p:ph type="sldImg"/>
          </p:nvPr>
        </p:nvSpPr>
        <p:spPr bwMode="auto">
          <a:noFill/>
          <a:ln>
            <a:solidFill>
              <a:srgbClr val="000000"/>
            </a:solidFill>
            <a:miter lim="800000"/>
            <a:headEnd/>
            <a:tailEnd/>
          </a:ln>
        </p:spPr>
      </p:sp>
      <p:sp>
        <p:nvSpPr>
          <p:cNvPr id="612354"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defTabSz="457200"/>
            <a:r>
              <a:rPr lang="en-GB" b="1">
                <a:solidFill>
                  <a:srgbClr val="000000"/>
                </a:solidFill>
                <a:cs typeface="Arial" charset="0"/>
              </a:rPr>
              <a:t>Notes:</a:t>
            </a:r>
          </a:p>
          <a:p>
            <a:pPr defTabSz="457200"/>
            <a:endParaRPr lang="en-GB">
              <a:solidFill>
                <a:srgbClr val="000000"/>
              </a:solidFill>
              <a:cs typeface="Arial" charset="0"/>
            </a:endParaRPr>
          </a:p>
          <a:p>
            <a:pPr defTabSz="457200"/>
            <a:r>
              <a:rPr lang="en-GB">
                <a:solidFill>
                  <a:srgbClr val="000000"/>
                </a:solidFill>
                <a:cs typeface="Arial" charset="0"/>
              </a:rPr>
              <a:t>The proportions of patients who had adverse events, serious adverse events, and adverse events leading to the discontinuation of a study drug were similar in the empagliflozin group and the placebo group.</a:t>
            </a:r>
          </a:p>
          <a:p>
            <a:pPr defTabSz="457200">
              <a:spcBef>
                <a:spcPct val="0"/>
              </a:spcBef>
            </a:pPr>
            <a:endParaRPr lang="en-US"/>
          </a:p>
        </p:txBody>
      </p:sp>
      <p:sp>
        <p:nvSpPr>
          <p:cNvPr id="612355"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9B6D060E-0F6B-4367-8809-2C4002C8E124}" type="slidenum">
              <a:rPr lang="en-US" sz="1200">
                <a:solidFill>
                  <a:srgbClr val="000000"/>
                </a:solidFill>
                <a:latin typeface="Calibri" pitchFamily="34" charset="0"/>
              </a:rPr>
              <a:pPr algn="r"/>
              <a:t>36</a:t>
            </a:fld>
            <a:endParaRPr lang="en-US" sz="1200">
              <a:solidFill>
                <a:srgbClr val="000000"/>
              </a:solidFill>
              <a:latin typeface="Calibri" pitchFamily="34" charset="0"/>
            </a:endParaRPr>
          </a:p>
        </p:txBody>
      </p:sp>
    </p:spTree>
    <p:extLst>
      <p:ext uri="{BB962C8B-B14F-4D97-AF65-F5344CB8AC3E}">
        <p14:creationId xmlns:p14="http://schemas.microsoft.com/office/powerpoint/2010/main" val="2663230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Slide Image Placeholder 1"/>
          <p:cNvSpPr>
            <a:spLocks noGrp="1" noRot="1" noChangeAspect="1" noTextEdit="1"/>
          </p:cNvSpPr>
          <p:nvPr>
            <p:ph type="sldImg"/>
          </p:nvPr>
        </p:nvSpPr>
        <p:spPr bwMode="auto">
          <a:noFill/>
          <a:ln>
            <a:solidFill>
              <a:srgbClr val="000000"/>
            </a:solidFill>
            <a:miter lim="800000"/>
            <a:headEnd/>
            <a:tailEnd/>
          </a:ln>
        </p:spPr>
      </p:sp>
      <p:sp>
        <p:nvSpPr>
          <p:cNvPr id="614402"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14403"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5E62CEB3-D47E-43C1-8729-E1597C72EB8E}" type="slidenum">
              <a:rPr lang="en-GB" sz="1200">
                <a:solidFill>
                  <a:srgbClr val="000000"/>
                </a:solidFill>
                <a:latin typeface="Calibri" pitchFamily="34" charset="0"/>
              </a:rPr>
              <a:pPr algn="r"/>
              <a:t>37</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2903789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Slide Image Placeholder 1"/>
          <p:cNvSpPr>
            <a:spLocks noGrp="1" noRot="1" noChangeAspect="1" noTextEdit="1"/>
          </p:cNvSpPr>
          <p:nvPr>
            <p:ph type="sldImg"/>
          </p:nvPr>
        </p:nvSpPr>
        <p:spPr bwMode="auto">
          <a:noFill/>
          <a:ln>
            <a:solidFill>
              <a:srgbClr val="000000"/>
            </a:solidFill>
            <a:miter lim="800000"/>
            <a:headEnd/>
            <a:tailEnd/>
          </a:ln>
        </p:spPr>
      </p:sp>
      <p:sp>
        <p:nvSpPr>
          <p:cNvPr id="4638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a:p>
        </p:txBody>
      </p:sp>
      <p:sp>
        <p:nvSpPr>
          <p:cNvPr id="81923" name="Slide Number Placeholder 3"/>
          <p:cNvSpPr txBox="1">
            <a:spLocks noGrp="1"/>
          </p:cNvSpPr>
          <p:nvPr/>
        </p:nvSpPr>
        <p:spPr bwMode="auto">
          <a:xfrm>
            <a:off x="3849688" y="9429750"/>
            <a:ext cx="2946400" cy="496888"/>
          </a:xfrm>
          <a:prstGeom prst="rect">
            <a:avLst/>
          </a:prstGeom>
          <a:noFill/>
          <a:ln>
            <a:miter lim="800000"/>
            <a:headEnd/>
            <a:tailEnd/>
          </a:ln>
        </p:spPr>
        <p:txBody>
          <a:bodyPr anchor="b"/>
          <a:lstStyle/>
          <a:p>
            <a:pPr algn="r">
              <a:defRPr/>
            </a:pPr>
            <a:fld id="{85016D93-C6F8-40A6-B246-C12BC7943D57}" type="slidenum">
              <a:rPr lang="en-GB" sz="1200">
                <a:latin typeface="+mn-lt"/>
                <a:cs typeface="+mn-cs"/>
              </a:rPr>
              <a:pPr algn="r">
                <a:defRPr/>
              </a:pPr>
              <a:t>42</a:t>
            </a:fld>
            <a:endParaRPr lang="en-GB" sz="1200">
              <a:latin typeface="+mn-lt"/>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2"/>
          <p:cNvSpPr>
            <a:spLocks noGrp="1" noRot="1" noChangeAspect="1" noTextEdit="1"/>
          </p:cNvSpPr>
          <p:nvPr>
            <p:ph type="sldImg"/>
          </p:nvPr>
        </p:nvSpPr>
        <p:spPr bwMode="auto">
          <a:noFill/>
          <a:ln>
            <a:solidFill>
              <a:srgbClr val="000000"/>
            </a:solidFill>
            <a:miter lim="800000"/>
            <a:headEnd/>
            <a:tailEnd/>
          </a:ln>
        </p:spPr>
      </p:sp>
      <p:sp>
        <p:nvSpPr>
          <p:cNvPr id="466946" name="Rectangle 3"/>
          <p:cNvSpPr>
            <a:spLocks noGrp="1"/>
          </p:cNvSpPr>
          <p:nvPr>
            <p:ph type="body" idx="1"/>
          </p:nvPr>
        </p:nvSpPr>
        <p:spPr bwMode="auto">
          <a:xfrm>
            <a:off x="906463" y="4716463"/>
            <a:ext cx="4984750" cy="4467225"/>
          </a:xfrm>
          <a:noFill/>
        </p:spPr>
        <p:txBody>
          <a:bodyPr wrap="square" numCol="1" anchor="t" anchorCtr="0" compatLnSpc="1">
            <a:prstTxWarp prst="textNoShape">
              <a:avLst/>
            </a:prstTxWarp>
          </a:bodyPr>
          <a:lstStyle/>
          <a:p>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7" name="Notes Placeholder 2"/>
          <p:cNvSpPr>
            <a:spLocks noGrp="1"/>
          </p:cNvSpPr>
          <p:nvPr>
            <p:ph type="body" idx="3"/>
          </p:nvPr>
        </p:nvSpPr>
        <p:spPr bwMode="auto">
          <a:xfrm>
            <a:off x="679450" y="4714875"/>
            <a:ext cx="5438775" cy="4467225"/>
          </a:xfrm>
          <a:noFill/>
        </p:spPr>
        <p:txBody>
          <a:bodyPr wrap="square" lIns="95571" tIns="47786" rIns="95571" bIns="47786" numCol="1" anchor="t" anchorCtr="0" compatLnSpc="1">
            <a:prstTxWarp prst="textNoShape">
              <a:avLst/>
            </a:prstTxWarp>
          </a:bodyPr>
          <a:lstStyle/>
          <a:p>
            <a:r>
              <a:rPr lang="en-US" sz="900" i="1"/>
              <a:t>Note to speaker: This slide animates. </a:t>
            </a:r>
          </a:p>
          <a:p>
            <a:r>
              <a:rPr lang="en-US" sz="900"/>
              <a:t>Goal attainment may remain a challenge, since many health care practitioners take a conservative approach to the treatment of T2D, as depicted in the graph. Moreover, it has been shown that it may take 1.2 to 3 years for uncontrolled patients to receive additional treatment. These data serve to highlight that exposure to uncontrolled glycemia may be unnecessarily prolonged for patients with T2D, underscoring the need for a more proactive management approach.</a:t>
            </a:r>
            <a:r>
              <a:rPr lang="en-US" sz="900" baseline="30000"/>
              <a:t>1-5</a:t>
            </a:r>
          </a:p>
          <a:p>
            <a:endParaRPr lang="en-US" sz="900"/>
          </a:p>
          <a:p>
            <a:r>
              <a:rPr lang="en-US" sz="900" b="1" i="1"/>
              <a:t>Slide Background</a:t>
            </a:r>
          </a:p>
          <a:p>
            <a:r>
              <a:rPr lang="en-US" sz="900"/>
              <a:t>In one study by Khunti et al, based on 81,573 people in the UK Clinical Practice Research Datalink from 2004 to 2006, for patients with a baseline A1C ≥7%, the median time to intensification with a second OAD, was 2.9 years.</a:t>
            </a:r>
            <a:r>
              <a:rPr lang="en-US" sz="900" baseline="30000"/>
              <a:t>2</a:t>
            </a:r>
          </a:p>
          <a:p>
            <a:r>
              <a:rPr lang="en-US" sz="900"/>
              <a:t>The Nichols study was based on 3891 patients with T2D identified from the Kaiser Permanente Northwest (KPNW), a not-for-profit, group-model health maintenance organization. These patients were being treated with metformin (MET)+SU at the time of initiation into the study, and despite being uncontrolled (A1C &gt;7%), these patients continued for about 3 years without therapy escalation.</a:t>
            </a:r>
            <a:r>
              <a:rPr lang="en-US" sz="900" baseline="30000"/>
              <a:t>3</a:t>
            </a:r>
          </a:p>
          <a:p>
            <a:r>
              <a:rPr lang="en-US" sz="900"/>
              <a:t>Finally, a study by Fu et al, which included 12,566 adult patients with T2D on MET monotherapy and had at least one A1C measurement ≥7.0% or two fasting blood glucose measurements ≥126 mg/dL, the median time to treatment intensification with an additional OAD after MET failure was 1.2 years. These patients were identified in the GE database from 1997 to 2008.</a:t>
            </a:r>
            <a:r>
              <a:rPr lang="en-US" sz="900" baseline="30000"/>
              <a:t>4</a:t>
            </a:r>
          </a:p>
          <a:p>
            <a:endParaRPr lang="en-US" sz="900"/>
          </a:p>
        </p:txBody>
      </p:sp>
      <p:sp>
        <p:nvSpPr>
          <p:cNvPr id="470018" name="Rectangle 4"/>
          <p:cNvSpPr>
            <a:spLocks noChangeArrowheads="1"/>
          </p:cNvSpPr>
          <p:nvPr/>
        </p:nvSpPr>
        <p:spPr bwMode="auto">
          <a:xfrm>
            <a:off x="1133475" y="7815263"/>
            <a:ext cx="4532313" cy="1517650"/>
          </a:xfrm>
          <a:prstGeom prst="rect">
            <a:avLst/>
          </a:prstGeom>
          <a:noFill/>
          <a:ln w="9525">
            <a:noFill/>
            <a:miter lim="800000"/>
            <a:headEnd/>
            <a:tailEnd/>
          </a:ln>
        </p:spPr>
        <p:txBody>
          <a:bodyPr lIns="0" tIns="0" rIns="0" bIns="0" anchor="b">
            <a:spAutoFit/>
          </a:bodyPr>
          <a:lstStyle/>
          <a:p>
            <a:pPr marL="182563" indent="-182563" defTabSz="958850" eaLnBrk="0" hangingPunct="0">
              <a:lnSpc>
                <a:spcPct val="90000"/>
              </a:lnSpc>
              <a:spcBef>
                <a:spcPts val="375"/>
              </a:spcBef>
              <a:buFontTx/>
              <a:buAutoNum type="arabicPeriod"/>
            </a:pPr>
            <a:r>
              <a:rPr lang="en-US" sz="900">
                <a:solidFill>
                  <a:srgbClr val="000000"/>
                </a:solidFill>
                <a:ea typeface="Arial Unicode MS" pitchFamily="34" charset="-128"/>
                <a:cs typeface="Arial Unicode MS" pitchFamily="34" charset="-128"/>
              </a:rPr>
              <a:t>Campbell IW. Need for intensive, early glycaemic control in patients with type 2 diabetes. </a:t>
            </a:r>
            <a:r>
              <a:rPr lang="en-US" sz="900" i="1">
                <a:solidFill>
                  <a:srgbClr val="000000"/>
                </a:solidFill>
                <a:ea typeface="Arial Unicode MS" pitchFamily="34" charset="-128"/>
                <a:cs typeface="Arial Unicode MS" pitchFamily="34" charset="-128"/>
              </a:rPr>
              <a:t>Br J Cardiol</a:t>
            </a:r>
            <a:r>
              <a:rPr lang="en-US" sz="900">
                <a:solidFill>
                  <a:srgbClr val="000000"/>
                </a:solidFill>
                <a:ea typeface="Arial Unicode MS" pitchFamily="34" charset="-128"/>
                <a:cs typeface="Arial Unicode MS" pitchFamily="34" charset="-128"/>
              </a:rPr>
              <a:t>. 2000;7:625-631.</a:t>
            </a:r>
          </a:p>
          <a:p>
            <a:pPr marL="182563" indent="-182563" defTabSz="958850" eaLnBrk="0" hangingPunct="0">
              <a:lnSpc>
                <a:spcPct val="90000"/>
              </a:lnSpc>
              <a:spcBef>
                <a:spcPts val="375"/>
              </a:spcBef>
              <a:buFontTx/>
              <a:buAutoNum type="arabicPeriod"/>
            </a:pPr>
            <a:r>
              <a:rPr lang="en-US" sz="900">
                <a:solidFill>
                  <a:srgbClr val="000000"/>
                </a:solidFill>
                <a:ea typeface="Arial Unicode MS" pitchFamily="34" charset="-128"/>
                <a:cs typeface="Arial Unicode MS" pitchFamily="34" charset="-128"/>
              </a:rPr>
              <a:t>Khunti K, Wolden ML, Thorsted BL, Andersen M, Davies MJ. Clinical inertia in people with type 2 diabetes. </a:t>
            </a:r>
            <a:r>
              <a:rPr lang="en-US" sz="900" i="1">
                <a:solidFill>
                  <a:srgbClr val="000000"/>
                </a:solidFill>
                <a:ea typeface="Arial Unicode MS" pitchFamily="34" charset="-128"/>
                <a:cs typeface="Arial Unicode MS" pitchFamily="34" charset="-128"/>
              </a:rPr>
              <a:t>Diabetes Care</a:t>
            </a:r>
            <a:r>
              <a:rPr lang="en-US" sz="900">
                <a:solidFill>
                  <a:srgbClr val="000000"/>
                </a:solidFill>
                <a:ea typeface="Arial Unicode MS" pitchFamily="34" charset="-128"/>
                <a:cs typeface="Arial Unicode MS" pitchFamily="34" charset="-128"/>
              </a:rPr>
              <a:t>. 2013;36:3411-3417.</a:t>
            </a:r>
          </a:p>
          <a:p>
            <a:pPr marL="182563" indent="-182563" defTabSz="958850" eaLnBrk="0" hangingPunct="0">
              <a:lnSpc>
                <a:spcPct val="90000"/>
              </a:lnSpc>
              <a:spcBef>
                <a:spcPts val="375"/>
              </a:spcBef>
              <a:buFontTx/>
              <a:buAutoNum type="arabicPeriod"/>
            </a:pPr>
            <a:r>
              <a:rPr lang="en-US" sz="900">
                <a:solidFill>
                  <a:srgbClr val="000000"/>
                </a:solidFill>
                <a:ea typeface="Arial Unicode MS" pitchFamily="34" charset="-128"/>
                <a:cs typeface="Arial Unicode MS" pitchFamily="34" charset="-128"/>
              </a:rPr>
              <a:t>Nichols GA, Koo YH, Shah SN. Delay of insulin addition to oral combination therapy despite inadequate glycemic control. </a:t>
            </a:r>
            <a:r>
              <a:rPr lang="en-US" sz="900" i="1">
                <a:solidFill>
                  <a:srgbClr val="000000"/>
                </a:solidFill>
                <a:ea typeface="Arial Unicode MS" pitchFamily="34" charset="-128"/>
                <a:cs typeface="Arial Unicode MS" pitchFamily="34" charset="-128"/>
              </a:rPr>
              <a:t>J Gen Intern Med</a:t>
            </a:r>
            <a:r>
              <a:rPr lang="en-US" sz="900">
                <a:solidFill>
                  <a:srgbClr val="000000"/>
                </a:solidFill>
                <a:ea typeface="Arial Unicode MS" pitchFamily="34" charset="-128"/>
                <a:cs typeface="Arial Unicode MS" pitchFamily="34" charset="-128"/>
              </a:rPr>
              <a:t>. 2007;22:453-458. </a:t>
            </a:r>
          </a:p>
          <a:p>
            <a:pPr marL="182563" indent="-182563" defTabSz="958850" eaLnBrk="0" hangingPunct="0">
              <a:lnSpc>
                <a:spcPct val="90000"/>
              </a:lnSpc>
              <a:spcBef>
                <a:spcPts val="375"/>
              </a:spcBef>
              <a:buFontTx/>
              <a:buAutoNum type="arabicPeriod"/>
            </a:pPr>
            <a:r>
              <a:rPr lang="en-US" sz="900">
                <a:solidFill>
                  <a:srgbClr val="000000"/>
                </a:solidFill>
                <a:ea typeface="Arial Unicode MS" pitchFamily="34" charset="-128"/>
                <a:cs typeface="Arial Unicode MS" pitchFamily="34" charset="-128"/>
              </a:rPr>
              <a:t>Fu AZ, Qiu Y, Davies MJ, Radican L, Engel SS. Treatment intensification in patients with type 2 diabetes who failed metformin monotherapy. </a:t>
            </a:r>
            <a:r>
              <a:rPr lang="en-US" sz="900" i="1">
                <a:solidFill>
                  <a:srgbClr val="000000"/>
                </a:solidFill>
                <a:ea typeface="Arial Unicode MS" pitchFamily="34" charset="-128"/>
                <a:cs typeface="Arial Unicode MS" pitchFamily="34" charset="-128"/>
              </a:rPr>
              <a:t>Diabetes Obes Metab</a:t>
            </a:r>
            <a:r>
              <a:rPr lang="en-US" sz="900">
                <a:solidFill>
                  <a:srgbClr val="000000"/>
                </a:solidFill>
                <a:ea typeface="Arial Unicode MS" pitchFamily="34" charset="-128"/>
                <a:cs typeface="Arial Unicode MS" pitchFamily="34" charset="-128"/>
              </a:rPr>
              <a:t>. 2011;13:765-769.</a:t>
            </a:r>
          </a:p>
          <a:p>
            <a:pPr marL="182563" indent="-182563" defTabSz="958850" eaLnBrk="0" hangingPunct="0">
              <a:lnSpc>
                <a:spcPct val="90000"/>
              </a:lnSpc>
              <a:spcBef>
                <a:spcPts val="375"/>
              </a:spcBef>
              <a:buFontTx/>
              <a:buAutoNum type="arabicPeriod"/>
            </a:pPr>
            <a:r>
              <a:rPr lang="en-US" sz="900">
                <a:solidFill>
                  <a:srgbClr val="000000"/>
                </a:solidFill>
                <a:ea typeface="Arial Unicode MS" pitchFamily="34" charset="-128"/>
                <a:cs typeface="Arial Unicode MS" pitchFamily="34" charset="-128"/>
              </a:rPr>
              <a:t>Teoh H, Home P, Leiter LA. Should A1C targets be individualized for all people with diabetes? </a:t>
            </a:r>
            <a:r>
              <a:rPr lang="en-US" sz="900" i="1">
                <a:solidFill>
                  <a:srgbClr val="000000"/>
                </a:solidFill>
                <a:ea typeface="Arial Unicode MS" pitchFamily="34" charset="-128"/>
                <a:cs typeface="Arial Unicode MS" pitchFamily="34" charset="-128"/>
              </a:rPr>
              <a:t>Diabetes Care</a:t>
            </a:r>
            <a:r>
              <a:rPr lang="en-US" sz="900">
                <a:solidFill>
                  <a:srgbClr val="000000"/>
                </a:solidFill>
                <a:ea typeface="Arial Unicode MS" pitchFamily="34" charset="-128"/>
                <a:cs typeface="Arial Unicode MS" pitchFamily="34" charset="-128"/>
              </a:rPr>
              <a:t>. 2011;34:S191-S196.</a:t>
            </a:r>
          </a:p>
        </p:txBody>
      </p:sp>
      <p:sp>
        <p:nvSpPr>
          <p:cNvPr id="470019" name="Slide Image Placeholder 4"/>
          <p:cNvSpPr>
            <a:spLocks noGrp="1" noRot="1" noChangeAspect="1" noTextEdit="1"/>
          </p:cNvSpPr>
          <p:nvPr>
            <p:ph type="sldImg"/>
          </p:nvPr>
        </p:nvSpPr>
        <p:spPr bwMode="auto">
          <a:xfrm>
            <a:off x="912813" y="746125"/>
            <a:ext cx="4972050" cy="3729038"/>
          </a:xfrm>
          <a:noFill/>
          <a:ln>
            <a:solidFill>
              <a:srgbClr val="000000"/>
            </a:solidFill>
            <a:miter lim="800000"/>
            <a:headEnd/>
            <a:tailEnd/>
          </a:ln>
        </p:spPr>
      </p:sp>
      <p:sp>
        <p:nvSpPr>
          <p:cNvPr id="470020" name="Slide Number Placeholder 3"/>
          <p:cNvSpPr txBox="1">
            <a:spLocks noGrp="1"/>
          </p:cNvSpPr>
          <p:nvPr/>
        </p:nvSpPr>
        <p:spPr bwMode="auto">
          <a:xfrm>
            <a:off x="3849688" y="9431338"/>
            <a:ext cx="2946400" cy="495300"/>
          </a:xfrm>
          <a:prstGeom prst="rect">
            <a:avLst/>
          </a:prstGeom>
          <a:noFill/>
          <a:ln w="9525">
            <a:noFill/>
            <a:miter lim="800000"/>
            <a:headEnd/>
            <a:tailEnd/>
          </a:ln>
        </p:spPr>
        <p:txBody>
          <a:bodyPr lIns="95571" tIns="47786" rIns="95571" bIns="47786" anchor="b"/>
          <a:lstStyle/>
          <a:p>
            <a:pPr algn="r" defTabSz="882650"/>
            <a:fld id="{CA4EC0E9-2C06-4BD3-B825-CC97C15619CF}" type="slidenum">
              <a:rPr lang="en-US" sz="1300">
                <a:latin typeface="Calibri" pitchFamily="34" charset="0"/>
                <a:ea typeface="MS PGothic" pitchFamily="34" charset="-128"/>
              </a:rPr>
              <a:pPr algn="r" defTabSz="882650"/>
              <a:t>46</a:t>
            </a:fld>
            <a:endParaRPr lang="en-US" sz="1300">
              <a:latin typeface="Calibri" pitchFamily="34" charset="0"/>
              <a:ea typeface="MS PGothic"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5" name="Slide Image Placeholder 4"/>
          <p:cNvSpPr>
            <a:spLocks noGrp="1" noRot="1" noChangeAspect="1" noTextEdit="1"/>
          </p:cNvSpPr>
          <p:nvPr>
            <p:ph type="sldImg"/>
          </p:nvPr>
        </p:nvSpPr>
        <p:spPr bwMode="auto">
          <a:xfrm>
            <a:off x="912813" y="746125"/>
            <a:ext cx="4972050" cy="3729038"/>
          </a:xfrm>
          <a:noFill/>
          <a:ln>
            <a:solidFill>
              <a:srgbClr val="000000"/>
            </a:solidFill>
            <a:miter lim="800000"/>
            <a:headEnd/>
            <a:tailEnd/>
          </a:ln>
        </p:spPr>
      </p:sp>
      <p:sp>
        <p:nvSpPr>
          <p:cNvPr id="472066" name="Notes Placeholder 2"/>
          <p:cNvSpPr>
            <a:spLocks noGrp="1"/>
          </p:cNvSpPr>
          <p:nvPr>
            <p:ph type="body" idx="3"/>
          </p:nvPr>
        </p:nvSpPr>
        <p:spPr bwMode="auto">
          <a:xfrm>
            <a:off x="1133475" y="4714875"/>
            <a:ext cx="4543425" cy="4467225"/>
          </a:xfrm>
          <a:noFill/>
        </p:spPr>
        <p:txBody>
          <a:bodyPr wrap="square" lIns="88230" tIns="44115" rIns="88230" bIns="44115" numCol="1" anchor="t" anchorCtr="0" compatLnSpc="1">
            <a:prstTxWarp prst="textNoShape">
              <a:avLst/>
            </a:prstTxWarp>
          </a:bodyPr>
          <a:lstStyle/>
          <a:p>
            <a:pPr eaLnBrk="1" hangingPunct="1">
              <a:spcBef>
                <a:spcPct val="0"/>
              </a:spcBef>
            </a:pPr>
            <a:r>
              <a:rPr lang="en-US" sz="1000" i="1"/>
              <a:t>Note to speaker: This slide animates. The Conservative Management of T2D table is replaced with the graph depicting A1C level vs duration of diabetes.</a:t>
            </a:r>
          </a:p>
          <a:p>
            <a:pPr eaLnBrk="1" hangingPunct="1">
              <a:spcBef>
                <a:spcPct val="0"/>
              </a:spcBef>
            </a:pPr>
            <a:r>
              <a:rPr lang="en-US" sz="1000"/>
              <a:t>Many health care practitioners take a conservative approach to treatment of T2D, as depicted in the graphic. A conservative incremental treatment approach may lead to prolonged hyperglycemia and a delay in needed treatment progression. Utilizing an early proactive approach to T2D management may help to attain glycemic goals quickly, thereby reducing the excess glycemic burden.</a:t>
            </a:r>
            <a:r>
              <a:rPr lang="en-US" sz="1000" baseline="30000"/>
              <a:t>1</a:t>
            </a:r>
          </a:p>
          <a:p>
            <a:pPr eaLnBrk="1" hangingPunct="1">
              <a:spcBef>
                <a:spcPct val="0"/>
              </a:spcBef>
            </a:pPr>
            <a:endParaRPr lang="en-US" sz="1000"/>
          </a:p>
          <a:p>
            <a:pPr eaLnBrk="1" hangingPunct="1">
              <a:spcBef>
                <a:spcPct val="0"/>
              </a:spcBef>
            </a:pPr>
            <a:r>
              <a:rPr lang="en-US" sz="1000" b="1" i="1"/>
              <a:t>Slide Background:</a:t>
            </a:r>
            <a:endParaRPr lang="en-US" sz="1000" b="1"/>
          </a:p>
          <a:p>
            <a:pPr eaLnBrk="1" hangingPunct="1">
              <a:spcBef>
                <a:spcPct val="0"/>
              </a:spcBef>
            </a:pPr>
            <a:r>
              <a:rPr lang="en-US" sz="1000"/>
              <a:t>In a study by Fu et al, which included 12,566 adult patients with T2D on metformin monotherapy who had at least one A1C measurement ≥7.0% or two fasting blood glucose measurements ≥126 mg/dL, the median time to treatment intensification with an additional drug after metformin failure was 1.2 years. These patients were identified in the GE database from January 1, 1997 to December 31, 2008.</a:t>
            </a:r>
          </a:p>
          <a:p>
            <a:pPr eaLnBrk="1" hangingPunct="1">
              <a:spcBef>
                <a:spcPct val="0"/>
              </a:spcBef>
            </a:pPr>
            <a:r>
              <a:rPr lang="en-US" sz="1000"/>
              <a:t>Results: Of the 12,566 patients identified, mean age at index date was 63 years and 51% were female. Mean index A1C was 8.0% overall, with 66%, 19%, and 15% of patients having an index A1C of 7% to &lt;8%, 8% to &lt;9% and ≥9%, respectively. Median time to treatment intensification was 14.0 months overall and 19.0 months, 8.7 months and 4.5 months for patients with index A1C of 7% to &lt;8%, 8% to &lt;9%, and ≥9%, respectively. Factors associated with treatment intensification included higher index A1C, younger age, higher Charlson comorbidity index, metformin daily dose ≥1500 mg, and later index date (all </a:t>
            </a:r>
            <a:r>
              <a:rPr lang="en-US" sz="1000" i="1"/>
              <a:t>P</a:t>
            </a:r>
            <a:r>
              <a:rPr lang="en-US" sz="1000"/>
              <a:t>&lt;0.05).</a:t>
            </a:r>
          </a:p>
          <a:p>
            <a:pPr eaLnBrk="1" hangingPunct="1">
              <a:spcBef>
                <a:spcPct val="0"/>
              </a:spcBef>
            </a:pPr>
            <a:endParaRPr lang="en-US" sz="1000"/>
          </a:p>
        </p:txBody>
      </p:sp>
      <p:sp>
        <p:nvSpPr>
          <p:cNvPr id="472067" name="Rectangle 4"/>
          <p:cNvSpPr>
            <a:spLocks noChangeArrowheads="1"/>
          </p:cNvSpPr>
          <p:nvPr/>
        </p:nvSpPr>
        <p:spPr bwMode="auto">
          <a:xfrm>
            <a:off x="1133475" y="8342313"/>
            <a:ext cx="4532313" cy="990600"/>
          </a:xfrm>
          <a:prstGeom prst="rect">
            <a:avLst/>
          </a:prstGeom>
          <a:noFill/>
          <a:ln w="9525">
            <a:noFill/>
            <a:miter lim="800000"/>
            <a:headEnd/>
            <a:tailEnd/>
          </a:ln>
        </p:spPr>
        <p:txBody>
          <a:bodyPr lIns="0" tIns="0" rIns="0" bIns="0" anchor="b">
            <a:spAutoFit/>
          </a:bodyPr>
          <a:lstStyle/>
          <a:p>
            <a:pPr marL="177800" indent="-177800" defTabSz="957263" eaLnBrk="0" hangingPunct="0">
              <a:lnSpc>
                <a:spcPct val="90000"/>
              </a:lnSpc>
              <a:spcBef>
                <a:spcPts val="375"/>
              </a:spcBef>
            </a:pPr>
            <a:r>
              <a:rPr lang="it-IT" sz="1000" b="1">
                <a:solidFill>
                  <a:srgbClr val="000000"/>
                </a:solidFill>
                <a:ea typeface="Arial Unicode MS" pitchFamily="34" charset="-128"/>
                <a:cs typeface="Arial Unicode MS" pitchFamily="34" charset="-128"/>
              </a:rPr>
              <a:t>1.	Lovshin JA, Zinman B. </a:t>
            </a:r>
            <a:r>
              <a:rPr lang="en-US" sz="1000" b="1">
                <a:solidFill>
                  <a:srgbClr val="000000"/>
                </a:solidFill>
                <a:ea typeface="Arial Unicode MS" pitchFamily="34" charset="-128"/>
                <a:cs typeface="Arial Unicode MS" pitchFamily="34" charset="-128"/>
              </a:rPr>
              <a:t>Clinical inertia—a barrier to effective management of T2DM. </a:t>
            </a:r>
            <a:br>
              <a:rPr lang="en-US" sz="1000" b="1">
                <a:solidFill>
                  <a:srgbClr val="000000"/>
                </a:solidFill>
                <a:ea typeface="Arial Unicode MS" pitchFamily="34" charset="-128"/>
                <a:cs typeface="Arial Unicode MS" pitchFamily="34" charset="-128"/>
              </a:rPr>
            </a:br>
            <a:r>
              <a:rPr lang="it-IT" sz="1000" b="1" i="1">
                <a:solidFill>
                  <a:srgbClr val="000000"/>
                </a:solidFill>
                <a:ea typeface="Arial Unicode MS" pitchFamily="34" charset="-128"/>
                <a:cs typeface="Arial Unicode MS" pitchFamily="34" charset="-128"/>
              </a:rPr>
              <a:t>Nat Rev Endocrinol. </a:t>
            </a:r>
            <a:r>
              <a:rPr lang="it-IT" sz="1000" b="1">
                <a:solidFill>
                  <a:srgbClr val="000000"/>
                </a:solidFill>
                <a:ea typeface="Arial Unicode MS" pitchFamily="34" charset="-128"/>
                <a:cs typeface="Arial Unicode MS" pitchFamily="34" charset="-128"/>
              </a:rPr>
              <a:t>2013;9:635-636.</a:t>
            </a:r>
          </a:p>
          <a:p>
            <a:pPr marL="177800" indent="-177800" defTabSz="957263" eaLnBrk="0" hangingPunct="0">
              <a:lnSpc>
                <a:spcPct val="90000"/>
              </a:lnSpc>
              <a:spcBef>
                <a:spcPts val="375"/>
              </a:spcBef>
            </a:pPr>
            <a:r>
              <a:rPr lang="en-US" sz="1000" b="1"/>
              <a:t>2.	Fu AZ, Qiu Y, Davies MJ, Radican L, Engel SS. Treatment intensification in patients with type 2 diabetes who failed metformin monotherapy. </a:t>
            </a:r>
            <a:r>
              <a:rPr lang="en-US" sz="1000" b="1" i="1"/>
              <a:t>Diabetes Obes Metab</a:t>
            </a:r>
            <a:r>
              <a:rPr lang="en-US" sz="1000" b="1"/>
              <a:t>.</a:t>
            </a:r>
            <a:br>
              <a:rPr lang="en-US" sz="1000" b="1"/>
            </a:br>
            <a:r>
              <a:rPr lang="en-US" sz="1000" b="1"/>
              <a:t>2011;13:765-769.</a:t>
            </a:r>
          </a:p>
        </p:txBody>
      </p:sp>
      <p:sp>
        <p:nvSpPr>
          <p:cNvPr id="472068" name="Slide Number Placeholder 2"/>
          <p:cNvSpPr txBox="1">
            <a:spLocks noGrp="1"/>
          </p:cNvSpPr>
          <p:nvPr/>
        </p:nvSpPr>
        <p:spPr bwMode="auto">
          <a:xfrm>
            <a:off x="3849688" y="9431338"/>
            <a:ext cx="2946400" cy="495300"/>
          </a:xfrm>
          <a:prstGeom prst="rect">
            <a:avLst/>
          </a:prstGeom>
          <a:noFill/>
          <a:ln w="9525">
            <a:noFill/>
            <a:miter lim="800000"/>
            <a:headEnd/>
            <a:tailEnd/>
          </a:ln>
        </p:spPr>
        <p:txBody>
          <a:bodyPr lIns="88230" tIns="44115" rIns="88230" bIns="44115" anchor="b"/>
          <a:lstStyle/>
          <a:p>
            <a:pPr algn="r" defTabSz="882650"/>
            <a:fld id="{DFC7B090-0CFF-40B6-8F2F-40AEEA1D7B6A}" type="slidenum">
              <a:rPr lang="en-US" sz="1200" b="1">
                <a:solidFill>
                  <a:srgbClr val="000000"/>
                </a:solidFill>
              </a:rPr>
              <a:pPr algn="r" defTabSz="882650"/>
              <a:t>47</a:t>
            </a:fld>
            <a:endParaRPr lang="en-US" sz="1200" b="1">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9234" name="Rectangle 6"/>
          <p:cNvSpPr txBox="1">
            <a:spLocks noGrp="1" noChangeArrowheads="1"/>
          </p:cNvSpPr>
          <p:nvPr/>
        </p:nvSpPr>
        <p:spPr bwMode="auto">
          <a:xfrm>
            <a:off x="3846513" y="9431338"/>
            <a:ext cx="2949575" cy="495300"/>
          </a:xfrm>
          <a:prstGeom prst="rect">
            <a:avLst/>
          </a:prstGeom>
          <a:noFill/>
          <a:ln w="9525">
            <a:noFill/>
            <a:round/>
            <a:headEnd/>
            <a:tailEnd/>
          </a:ln>
        </p:spPr>
        <p:txBody>
          <a:bodyPr lIns="0" tIns="0" rIns="0" bIns="0" anchor="b"/>
          <a:lstStyle/>
          <a:p>
            <a:pPr algn="r" defTabSz="411163" hangingPunct="0">
              <a:lnSpc>
                <a:spcPct val="93000"/>
              </a:lnSpc>
              <a:buClr>
                <a:srgbClr val="000000"/>
              </a:buClr>
              <a:buSzPct val="100000"/>
              <a:buFont typeface="Times New Roman" pitchFamily="18" charset="0"/>
              <a:buNone/>
              <a:tabLst>
                <a:tab pos="663575" algn="l"/>
                <a:tab pos="1327150" algn="l"/>
                <a:tab pos="1990725" algn="l"/>
                <a:tab pos="2654300" algn="l"/>
              </a:tabLst>
            </a:pPr>
            <a:fld id="{3A422C02-E0B4-4460-A05D-9277CFB46F73}" type="slidenum">
              <a:rPr lang="en-GB" sz="1300">
                <a:solidFill>
                  <a:srgbClr val="000000"/>
                </a:solidFill>
                <a:latin typeface="Times New Roman" pitchFamily="18" charset="0"/>
                <a:ea typeface="DejaVu Sans"/>
                <a:cs typeface="DejaVu Sans"/>
              </a:rPr>
              <a:pPr algn="r" defTabSz="411163" hangingPunct="0">
                <a:lnSpc>
                  <a:spcPct val="93000"/>
                </a:lnSpc>
                <a:buClr>
                  <a:srgbClr val="000000"/>
                </a:buClr>
                <a:buSzPct val="100000"/>
                <a:buFont typeface="Times New Roman" pitchFamily="18" charset="0"/>
                <a:buNone/>
                <a:tabLst>
                  <a:tab pos="663575" algn="l"/>
                  <a:tab pos="1327150" algn="l"/>
                  <a:tab pos="1990725" algn="l"/>
                  <a:tab pos="2654300" algn="l"/>
                </a:tabLst>
              </a:pPr>
              <a:t>51</a:t>
            </a:fld>
            <a:endParaRPr lang="en-GB" sz="1300">
              <a:solidFill>
                <a:srgbClr val="000000"/>
              </a:solidFill>
              <a:latin typeface="Times New Roman" pitchFamily="18" charset="0"/>
              <a:ea typeface="DejaVu Sans"/>
              <a:cs typeface="DejaVu Sans"/>
            </a:endParaRPr>
          </a:p>
        </p:txBody>
      </p:sp>
      <p:sp>
        <p:nvSpPr>
          <p:cNvPr id="479235" name="Rectangle 1"/>
          <p:cNvSpPr>
            <a:spLocks noGrp="1" noRot="1" noChangeAspect="1" noChangeArrowheads="1" noTextEdit="1"/>
          </p:cNvSpPr>
          <p:nvPr>
            <p:ph type="sldImg"/>
          </p:nvPr>
        </p:nvSpPr>
        <p:spPr bwMode="auto">
          <a:xfrm>
            <a:off x="915988" y="754063"/>
            <a:ext cx="4964112" cy="3722687"/>
          </a:xfrm>
          <a:solidFill>
            <a:srgbClr val="FFFFFF"/>
          </a:solidFill>
          <a:ln>
            <a:solidFill>
              <a:srgbClr val="000000"/>
            </a:solidFill>
            <a:miter lim="800000"/>
            <a:headEnd/>
            <a:tailEnd/>
          </a:ln>
        </p:spPr>
      </p:sp>
      <p:sp>
        <p:nvSpPr>
          <p:cNvPr id="479236" name="Text Box 2"/>
          <p:cNvSpPr>
            <a:spLocks noGrp="1" noChangeArrowheads="1"/>
          </p:cNvSpPr>
          <p:nvPr>
            <p:ph type="body" idx="1"/>
          </p:nvPr>
        </p:nvSpPr>
        <p:spPr bwMode="auto">
          <a:noFill/>
        </p:spPr>
        <p:txBody>
          <a:bodyPr wrap="square" lIns="0" tIns="9699" rIns="0" bIns="0" numCol="1" anchor="t" anchorCtr="0" compatLnSpc="1">
            <a:prstTxWarp prst="textNoShape">
              <a:avLst/>
            </a:prstTxWarp>
          </a:bodyPr>
          <a:lstStyle/>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t>HbA1c lowering efficacy of dipeptidyl peptidase (DPP)‐4 inhibitors in relation to baseline HbA1c levels, as monotherapy or add‐on therapy (open symbols) or initial combination therapy (closed symbols) in studies of ≥12 weeks duration (see Appendix for references). Triangle, sitagliptin (100 mg qd); circle, vildagliptin (50 mg bid or 100 mg qd); square, saxagliptin (5 mg qd); diamond, alogliptin (25 mg qd) and star, linagliptin (5 mg qd).</a:t>
            </a:r>
          </a:p>
          <a:p>
            <a:pPr defTabSz="449263">
              <a:tabLst>
                <a:tab pos="723900" algn="l"/>
                <a:tab pos="1447800" algn="l"/>
                <a:tab pos="2171700" algn="l"/>
                <a:tab pos="2895600" algn="l"/>
                <a:tab pos="3619500" algn="l"/>
                <a:tab pos="4343400" algn="l"/>
                <a:tab pos="5067300" algn="l"/>
                <a:tab pos="5791200" algn="l"/>
              </a:tabLst>
            </a:pPr>
            <a:endParaRPr lang="en-US"/>
          </a:p>
          <a:p>
            <a:pPr defTabSz="449263">
              <a:tabLst>
                <a:tab pos="723900" algn="l"/>
                <a:tab pos="1447800" algn="l"/>
                <a:tab pos="2171700" algn="l"/>
                <a:tab pos="2895600" algn="l"/>
                <a:tab pos="3619500" algn="l"/>
                <a:tab pos="4343400" algn="l"/>
                <a:tab pos="5067300" algn="l"/>
                <a:tab pos="5791200" algn="l"/>
              </a:tabLst>
            </a:pPr>
            <a:r>
              <a:rPr lang="en-GB"/>
              <a:t>© This slide is made available for non-commercial use only. Please note that permission may be required for re-use of images in which the copyright is owned by a third party.</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5" name="Slide Image Placeholder 1"/>
          <p:cNvSpPr>
            <a:spLocks noGrp="1" noRot="1" noChangeAspect="1" noTextEdit="1"/>
          </p:cNvSpPr>
          <p:nvPr>
            <p:ph type="sldImg"/>
          </p:nvPr>
        </p:nvSpPr>
        <p:spPr bwMode="auto">
          <a:noFill/>
          <a:ln>
            <a:solidFill>
              <a:srgbClr val="000000"/>
            </a:solidFill>
            <a:miter lim="800000"/>
            <a:headEnd/>
            <a:tailEnd/>
          </a:ln>
        </p:spPr>
      </p:sp>
      <p:sp>
        <p:nvSpPr>
          <p:cNvPr id="4771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a:t>This slide shows that in T2D (type 2 diabetes) patients who do not achieve glycaemic control on metformin alone, DPP-4 inhibitors can lower HbA</a:t>
            </a:r>
            <a:r>
              <a:rPr lang="en-GB" baseline="-25000"/>
              <a:t>1c</a:t>
            </a:r>
            <a:r>
              <a:rPr lang="en-GB"/>
              <a:t> in a similar way to sulfonylureas or pioglitazone.</a:t>
            </a:r>
          </a:p>
          <a:p>
            <a:pPr eaLnBrk="1" hangingPunct="1">
              <a:spcBef>
                <a:spcPct val="0"/>
              </a:spcBef>
            </a:pPr>
            <a:endParaRPr lang="en-GB"/>
          </a:p>
          <a:p>
            <a:pPr eaLnBrk="1" hangingPunct="1">
              <a:spcBef>
                <a:spcPct val="0"/>
              </a:spcBef>
            </a:pPr>
            <a:r>
              <a:rPr lang="en-GB"/>
              <a:t>Compared with metformin monotherapy, DPP-4 inhibitors were associated with a smaller decline in HbA</a:t>
            </a:r>
            <a:r>
              <a:rPr lang="en-GB" baseline="-25000"/>
              <a:t>1c</a:t>
            </a:r>
            <a:r>
              <a:rPr lang="en-GB"/>
              <a:t> and a lower chance of attainment of the HbA</a:t>
            </a:r>
            <a:r>
              <a:rPr lang="en-GB" baseline="-25000"/>
              <a:t>1c</a:t>
            </a:r>
            <a:r>
              <a:rPr lang="en-GB"/>
              <a:t> goal of less than 7%. As a second line treatment, DPP-4 inhibitors achieved a smaller decline in HbA</a:t>
            </a:r>
            <a:r>
              <a:rPr lang="en-GB" baseline="-25000"/>
              <a:t>1c</a:t>
            </a:r>
            <a:r>
              <a:rPr lang="en-GB"/>
              <a:t> than the other hypoglycaemic drugs</a:t>
            </a:r>
            <a:r>
              <a:rPr lang="nn-NO"/>
              <a:t>.</a:t>
            </a:r>
          </a:p>
          <a:p>
            <a:pPr eaLnBrk="1" hangingPunct="1">
              <a:spcBef>
                <a:spcPct val="0"/>
              </a:spcBef>
            </a:pPr>
            <a:endParaRPr lang="nn-NO"/>
          </a:p>
          <a:p>
            <a:pPr eaLnBrk="1" hangingPunct="1">
              <a:spcBef>
                <a:spcPct val="0"/>
              </a:spcBef>
            </a:pPr>
            <a:r>
              <a:rPr lang="en-GB"/>
              <a:t>When data were analysed separately for each type of active comparator, DPP-4 inhibitors were less effective than sulfonylureas in reducing HbA</a:t>
            </a:r>
            <a:r>
              <a:rPr lang="en-GB" baseline="-25000"/>
              <a:t>1c</a:t>
            </a:r>
            <a:r>
              <a:rPr lang="en-GB"/>
              <a:t>. There was no difference in the change in HbA</a:t>
            </a:r>
            <a:r>
              <a:rPr lang="en-GB" baseline="-25000"/>
              <a:t>1c</a:t>
            </a:r>
            <a:r>
              <a:rPr lang="en-GB"/>
              <a:t> achieved between DPP-4 inhibitors and pioglitazone. Finally, DPP-4 inhibitors were inferior to GLP-1 agonists both in reducing HbA</a:t>
            </a:r>
            <a:r>
              <a:rPr lang="en-GB" baseline="-25000"/>
              <a:t>1c</a:t>
            </a:r>
            <a:r>
              <a:rPr lang="en-GB"/>
              <a:t> and in achieving the glycaemic goal of less than 7%.</a:t>
            </a:r>
          </a:p>
        </p:txBody>
      </p:sp>
      <p:sp>
        <p:nvSpPr>
          <p:cNvPr id="99331" name="Slide Number Placeholder 3"/>
          <p:cNvSpPr txBox="1">
            <a:spLocks noGrp="1"/>
          </p:cNvSpPr>
          <p:nvPr/>
        </p:nvSpPr>
        <p:spPr bwMode="auto">
          <a:xfrm>
            <a:off x="3849688" y="9429750"/>
            <a:ext cx="2946400" cy="496888"/>
          </a:xfrm>
          <a:prstGeom prst="rect">
            <a:avLst/>
          </a:prstGeom>
          <a:noFill/>
          <a:ln>
            <a:miter lim="800000"/>
            <a:headEnd/>
            <a:tailEnd/>
          </a:ln>
        </p:spPr>
        <p:txBody>
          <a:bodyPr anchor="b"/>
          <a:lstStyle/>
          <a:p>
            <a:pPr algn="r">
              <a:defRPr/>
            </a:pPr>
            <a:fld id="{642FC74E-B7D8-416A-99DD-4F206C4510EF}" type="slidenum">
              <a:rPr lang="en-GB" sz="1200">
                <a:latin typeface="+mn-lt"/>
                <a:cs typeface="+mn-cs"/>
              </a:rPr>
              <a:pPr algn="r">
                <a:defRPr/>
              </a:pPr>
              <a:t>52</a:t>
            </a:fld>
            <a:endParaRPr lang="en-GB" sz="1200">
              <a:latin typeface="+mn-lt"/>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3</a:t>
            </a:fld>
            <a:endParaRPr lang="en-GB" sz="1200">
              <a:latin typeface="+mn-lt"/>
            </a:endParaRPr>
          </a:p>
        </p:txBody>
      </p:sp>
    </p:spTree>
    <p:extLst>
      <p:ext uri="{BB962C8B-B14F-4D97-AF65-F5344CB8AC3E}">
        <p14:creationId xmlns:p14="http://schemas.microsoft.com/office/powerpoint/2010/main" val="1336622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496642" name="Notes Placeholder 2"/>
          <p:cNvSpPr>
            <a:spLocks noGrp="1"/>
          </p:cNvSpPr>
          <p:nvPr>
            <p:ph type="body" idx="1"/>
          </p:nvPr>
        </p:nvSpPr>
        <p:spPr bwMode="auto">
          <a:noFill/>
        </p:spPr>
        <p:txBody>
          <a:bodyPr wrap="square" numCol="1" anchor="t" anchorCtr="0" compatLnSpc="1">
            <a:prstTxWarp prst="textNoShape">
              <a:avLst/>
            </a:prstTxWarp>
          </a:bodyPr>
          <a:lstStyle/>
          <a:p>
            <a:pPr defTabSz="457200" eaLnBrk="1" hangingPunct="1">
              <a:spcBef>
                <a:spcPct val="0"/>
              </a:spcBef>
            </a:pPr>
            <a:r>
              <a:rPr lang="en-GB" b="1"/>
              <a:t>Main talking point: </a:t>
            </a:r>
            <a:r>
              <a:rPr lang="en-GB"/>
              <a:t>Another area in which there is significant practical heterogeneity within the GLP-1 receptor agonist class is that of the dosing device and administration protocol.</a:t>
            </a:r>
            <a:endParaRPr lang="en-GB" b="1"/>
          </a:p>
        </p:txBody>
      </p:sp>
      <p:sp>
        <p:nvSpPr>
          <p:cNvPr id="191491" name="Slide Number Placeholder 3"/>
          <p:cNvSpPr txBox="1">
            <a:spLocks noGrp="1"/>
          </p:cNvSpPr>
          <p:nvPr/>
        </p:nvSpPr>
        <p:spPr bwMode="auto">
          <a:xfrm>
            <a:off x="3849688" y="9429750"/>
            <a:ext cx="2946400" cy="496888"/>
          </a:xfrm>
          <a:prstGeom prst="rect">
            <a:avLst/>
          </a:prstGeom>
          <a:noFill/>
          <a:ln>
            <a:miter lim="800000"/>
            <a:headEnd/>
            <a:tailEnd/>
          </a:ln>
        </p:spPr>
        <p:txBody>
          <a:bodyPr anchor="b"/>
          <a:lstStyle/>
          <a:p>
            <a:pPr algn="r" defTabSz="457200">
              <a:defRPr/>
            </a:pPr>
            <a:fld id="{9E2C0E7C-55CB-4DA1-AF40-01C64A035FE0}" type="slidenum">
              <a:rPr lang="en-GB" sz="1200">
                <a:latin typeface="+mn-lt"/>
              </a:rPr>
              <a:pPr algn="r" defTabSz="457200">
                <a:defRPr/>
              </a:pPr>
              <a:t>56</a:t>
            </a:fld>
            <a:endParaRPr lang="en-GB" sz="1200">
              <a:latin typeface="+mn-l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89" name="Rectangle 2"/>
          <p:cNvSpPr>
            <a:spLocks noGrp="1" noRot="1" noChangeAspect="1" noTextEdit="1"/>
          </p:cNvSpPr>
          <p:nvPr>
            <p:ph type="sldImg"/>
          </p:nvPr>
        </p:nvSpPr>
        <p:spPr bwMode="auto">
          <a:noFill/>
          <a:ln>
            <a:solidFill>
              <a:srgbClr val="000000"/>
            </a:solidFill>
            <a:miter lim="800000"/>
            <a:headEnd/>
            <a:tailEnd/>
          </a:ln>
        </p:spPr>
      </p:sp>
      <p:sp>
        <p:nvSpPr>
          <p:cNvPr id="498690" name="Notizenplatzhalter 3"/>
          <p:cNvSpPr>
            <a:spLocks noGrp="1"/>
          </p:cNvSpPr>
          <p:nvPr/>
        </p:nvSpPr>
        <p:spPr bwMode="auto">
          <a:xfrm>
            <a:off x="679450" y="4716463"/>
            <a:ext cx="5438775" cy="4468812"/>
          </a:xfrm>
          <a:prstGeom prst="rect">
            <a:avLst/>
          </a:prstGeom>
          <a:noFill/>
          <a:ln w="9525">
            <a:noFill/>
            <a:miter lim="800000"/>
            <a:headEnd/>
            <a:tailEnd/>
          </a:ln>
        </p:spPr>
        <p:txBody>
          <a:bodyPr lIns="93745" tIns="46872" rIns="93745" bIns="46872"/>
          <a:lstStyle/>
          <a:p>
            <a:pPr>
              <a:spcBef>
                <a:spcPct val="30000"/>
              </a:spcBef>
            </a:pPr>
            <a:endParaRPr lang="de-DE" sz="1200" b="1" u="sng">
              <a:solidFill>
                <a:srgbClr val="000000"/>
              </a:solidFill>
              <a:latin typeface="Calibri" pitchFamily="34" charset="0"/>
            </a:endParaRPr>
          </a:p>
        </p:txBody>
      </p:sp>
      <p:sp>
        <p:nvSpPr>
          <p:cNvPr id="498691" name="Notes Placeholder 1"/>
          <p:cNvSpPr>
            <a:spLocks noGrp="1"/>
          </p:cNvSpPr>
          <p:nvPr>
            <p:ph type="body" idx="1"/>
          </p:nvPr>
        </p:nvSpPr>
        <p:spPr bwMode="auto">
          <a:xfrm>
            <a:off x="679450" y="4714875"/>
            <a:ext cx="5438775" cy="4468813"/>
          </a:xfrm>
          <a:noFill/>
        </p:spPr>
        <p:txBody>
          <a:bodyPr wrap="square" lIns="91495" tIns="45747" rIns="91495" bIns="45747" numCol="1" anchor="t" anchorCtr="0" compatLnSpc="1">
            <a:prstTxWarp prst="textNoShape">
              <a:avLst/>
            </a:prstTxWarp>
          </a:bodyPr>
          <a:lstStyle/>
          <a:p>
            <a:pPr defTabSz="457200" eaLnBrk="1" hangingPunct="1">
              <a:spcBef>
                <a:spcPct val="0"/>
              </a:spcBef>
            </a:pPr>
            <a:endParaRPr lang="en-GB" sz="1100">
              <a:latin typeface="Calibri Light"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Slide Image Placeholder 1"/>
          <p:cNvSpPr>
            <a:spLocks noGrp="1" noRot="1" noChangeAspect="1" noTextEdit="1"/>
          </p:cNvSpPr>
          <p:nvPr>
            <p:ph type="sldImg"/>
          </p:nvPr>
        </p:nvSpPr>
        <p:spPr bwMode="auto">
          <a:noFill/>
          <a:ln>
            <a:solidFill>
              <a:srgbClr val="000000"/>
            </a:solidFill>
            <a:miter lim="800000"/>
            <a:headEnd/>
            <a:tailEnd/>
          </a:ln>
        </p:spPr>
      </p:sp>
      <p:sp>
        <p:nvSpPr>
          <p:cNvPr id="505858" name="Notes Placeholder 2"/>
          <p:cNvSpPr>
            <a:spLocks noGrp="1"/>
          </p:cNvSpPr>
          <p:nvPr>
            <p:ph type="body" idx="1"/>
          </p:nvPr>
        </p:nvSpPr>
        <p:spPr bwMode="auto">
          <a:xfrm>
            <a:off x="679450" y="4714875"/>
            <a:ext cx="5438775" cy="4468813"/>
          </a:xfrm>
          <a:noFill/>
        </p:spPr>
        <p:txBody>
          <a:bodyPr wrap="square" lIns="91495" tIns="45747" rIns="91495" bIns="45747" numCol="1" anchor="t" anchorCtr="0" compatLnSpc="1">
            <a:prstTxWarp prst="textNoShape">
              <a:avLst/>
            </a:prstTxWarp>
          </a:bodyPr>
          <a:lstStyle/>
          <a:p>
            <a:pPr eaLnBrk="1" hangingPunct="1">
              <a:spcBef>
                <a:spcPct val="0"/>
              </a:spcBef>
            </a:pPr>
            <a:r>
              <a:rPr lang="en-GB" b="1">
                <a:latin typeface="Calibri Light" pitchFamily="34" charset="0"/>
              </a:rPr>
              <a:t>Note to Dr Jones: </a:t>
            </a:r>
            <a:r>
              <a:rPr lang="en-GB">
                <a:latin typeface="Calibri Light" pitchFamily="34" charset="0"/>
              </a:rPr>
              <a:t>Please highlight that there are no head-to-head studies comparing the SGLT2 inhibitors. These data reporting efficacy for empagliflozin, canagliflozin and dapagliflozin as add-on to metformin have been illustrated given the patient case study being discussed.</a:t>
            </a:r>
          </a:p>
        </p:txBody>
      </p:sp>
      <p:sp>
        <p:nvSpPr>
          <p:cNvPr id="4" name="Slide Number Placeholder 3"/>
          <p:cNvSpPr txBox="1">
            <a:spLocks noGrp="1"/>
          </p:cNvSpPr>
          <p:nvPr/>
        </p:nvSpPr>
        <p:spPr>
          <a:xfrm>
            <a:off x="3849688" y="9429750"/>
            <a:ext cx="2946400" cy="496888"/>
          </a:xfrm>
          <a:prstGeom prst="rect">
            <a:avLst/>
          </a:prstGeom>
          <a:noFill/>
        </p:spPr>
        <p:txBody>
          <a:bodyPr lIns="91495" tIns="45747" rIns="91495" bIns="45747" anchor="b"/>
          <a:lstStyle/>
          <a:p>
            <a:pPr algn="r" fontAlgn="auto">
              <a:spcBef>
                <a:spcPts val="0"/>
              </a:spcBef>
              <a:spcAft>
                <a:spcPts val="0"/>
              </a:spcAft>
              <a:defRPr/>
            </a:pPr>
            <a:fld id="{DD14E5C4-FB96-494F-BA20-9F984B195BC9}" type="slidenum">
              <a:rPr lang="en-US" sz="1200">
                <a:solidFill>
                  <a:prstClr val="black"/>
                </a:solidFill>
                <a:latin typeface="+mn-lt"/>
                <a:cs typeface="+mn-cs"/>
              </a:rPr>
              <a:pPr algn="r" fontAlgn="auto">
                <a:spcBef>
                  <a:spcPts val="0"/>
                </a:spcBef>
                <a:spcAft>
                  <a:spcPts val="0"/>
                </a:spcAft>
                <a:defRPr/>
              </a:pPr>
              <a:t>59</a:t>
            </a:fld>
            <a:endParaRPr lang="en-US" sz="1200" dirty="0">
              <a:solidFill>
                <a:prstClr val="black"/>
              </a:solidFill>
              <a:latin typeface="+mn-lt"/>
              <a:cs typeface="+mn-cs"/>
            </a:endParaRPr>
          </a:p>
        </p:txBody>
      </p:sp>
      <p:sp>
        <p:nvSpPr>
          <p:cNvPr id="5" name="Footer Placeholder 4"/>
          <p:cNvSpPr txBox="1">
            <a:spLocks noGrp="1"/>
          </p:cNvSpPr>
          <p:nvPr/>
        </p:nvSpPr>
        <p:spPr>
          <a:xfrm>
            <a:off x="0" y="9429750"/>
            <a:ext cx="2946400" cy="496888"/>
          </a:xfrm>
          <a:prstGeom prst="rect">
            <a:avLst/>
          </a:prstGeom>
          <a:noFill/>
        </p:spPr>
        <p:txBody>
          <a:bodyPr lIns="91495" tIns="45747" rIns="91495" bIns="45747" anchor="b"/>
          <a:lstStyle/>
          <a:p>
            <a:pPr fontAlgn="auto">
              <a:spcBef>
                <a:spcPts val="0"/>
              </a:spcBef>
              <a:spcAft>
                <a:spcPts val="0"/>
              </a:spcAft>
              <a:defRPr/>
            </a:pPr>
            <a:r>
              <a:rPr lang="en-US" sz="1200" dirty="0">
                <a:solidFill>
                  <a:prstClr val="black"/>
                </a:solidFill>
                <a:latin typeface="+mn-lt"/>
                <a:cs typeface="+mn-cs"/>
              </a:rPr>
              <a:t>Doc ID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49" name="Slide Image Placeholder 1"/>
          <p:cNvSpPr>
            <a:spLocks noGrp="1" noRot="1" noChangeAspect="1" noTextEdit="1"/>
          </p:cNvSpPr>
          <p:nvPr>
            <p:ph type="sldImg"/>
          </p:nvPr>
        </p:nvSpPr>
        <p:spPr bwMode="auto">
          <a:noFill/>
          <a:ln>
            <a:solidFill>
              <a:srgbClr val="000000"/>
            </a:solidFill>
            <a:miter lim="800000"/>
            <a:headEnd/>
            <a:tailEnd/>
          </a:ln>
        </p:spPr>
      </p:sp>
      <p:sp>
        <p:nvSpPr>
          <p:cNvPr id="51202" name="Slide Number Placeholder 3"/>
          <p:cNvSpPr txBox="1">
            <a:spLocks noGrp="1"/>
          </p:cNvSpPr>
          <p:nvPr/>
        </p:nvSpPr>
        <p:spPr bwMode="auto">
          <a:xfrm>
            <a:off x="3849688" y="9429750"/>
            <a:ext cx="2946400" cy="496888"/>
          </a:xfrm>
          <a:prstGeom prst="rect">
            <a:avLst/>
          </a:prstGeom>
          <a:noFill/>
          <a:ln>
            <a:miter lim="800000"/>
            <a:headEnd/>
            <a:tailEnd/>
          </a:ln>
        </p:spPr>
        <p:txBody>
          <a:bodyPr lIns="91495" tIns="45747" rIns="91495" bIns="45747" anchor="b"/>
          <a:lstStyle/>
          <a:p>
            <a:pPr algn="r">
              <a:defRPr/>
            </a:pPr>
            <a:fld id="{227BF675-193E-469F-B047-4AD81C7B922E}" type="slidenum">
              <a:rPr lang="en-GB" sz="1200">
                <a:latin typeface="+mn-lt"/>
              </a:rPr>
              <a:pPr algn="r">
                <a:defRPr/>
              </a:pPr>
              <a:t>66</a:t>
            </a:fld>
            <a:endParaRPr lang="en-GB" sz="1200">
              <a:latin typeface="+mn-lt"/>
            </a:endParaRPr>
          </a:p>
        </p:txBody>
      </p:sp>
      <p:sp>
        <p:nvSpPr>
          <p:cNvPr id="514051" name="Notes Placeholder 4"/>
          <p:cNvSpPr>
            <a:spLocks noGrp="1"/>
          </p:cNvSpPr>
          <p:nvPr>
            <p:ph type="body" sz="quarter" idx="11"/>
          </p:nvPr>
        </p:nvSpPr>
        <p:spPr bwMode="auto">
          <a:xfrm>
            <a:off x="679450" y="4714875"/>
            <a:ext cx="5438775" cy="4468813"/>
          </a:xfrm>
          <a:noFill/>
        </p:spPr>
        <p:txBody>
          <a:bodyPr wrap="square" lIns="91495" tIns="45747" rIns="91495" bIns="45747" numCol="1" anchor="t" anchorCtr="0" compatLnSpc="1">
            <a:prstTxWarp prst="textNoShape">
              <a:avLst/>
            </a:prstTxWarp>
          </a:bodyPr>
          <a:lstStyle/>
          <a:p>
            <a:pPr defTabSz="457200" eaLnBrk="1" hangingPunct="1">
              <a:spcBef>
                <a:spcPct val="0"/>
              </a:spcBef>
            </a:pPr>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7" name="Slide Image Placeholder 1"/>
          <p:cNvSpPr>
            <a:spLocks noGrp="1" noRot="1" noChangeAspect="1"/>
          </p:cNvSpPr>
          <p:nvPr>
            <p:ph type="sldImg"/>
          </p:nvPr>
        </p:nvSpPr>
        <p:spPr bwMode="auto">
          <a:noFill/>
          <a:ln>
            <a:solidFill>
              <a:srgbClr val="000000"/>
            </a:solidFill>
            <a:miter lim="800000"/>
            <a:headEnd/>
            <a:tailEnd/>
          </a:ln>
        </p:spPr>
      </p:sp>
      <p:sp>
        <p:nvSpPr>
          <p:cNvPr id="516098" name="Notes Placeholder 2"/>
          <p:cNvSpPr>
            <a:spLocks noGrp="1"/>
          </p:cNvSpPr>
          <p:nvPr>
            <p:ph type="body" idx="1"/>
          </p:nvPr>
        </p:nvSpPr>
        <p:spPr bwMode="auto">
          <a:noFill/>
        </p:spPr>
        <p:txBody>
          <a:bodyPr wrap="square" numCol="1" anchor="t" anchorCtr="0" compatLnSpc="1">
            <a:prstTxWarp prst="textNoShape">
              <a:avLst/>
            </a:prstTxWarp>
          </a:bodyPr>
          <a:lstStyle/>
          <a:p>
            <a:pPr defTabSz="455613" eaLnBrk="1" hangingPunct="1">
              <a:spcBef>
                <a:spcPct val="0"/>
              </a:spcBef>
            </a:pPr>
            <a:r>
              <a:rPr lang="en-US">
                <a:latin typeface="Arial" charset="0"/>
              </a:rPr>
              <a:t>Overview of the microvascular, macrovascular and mortality outcomes from large T2D randomised clinical trials that focused on the relationship between glycaemic control and complications.</a:t>
            </a:r>
          </a:p>
          <a:p>
            <a:pPr defTabSz="455613" eaLnBrk="1" hangingPunct="1">
              <a:spcBef>
                <a:spcPct val="0"/>
              </a:spcBef>
            </a:pPr>
            <a:endParaRPr lang="en-GB"/>
          </a:p>
        </p:txBody>
      </p:sp>
      <p:sp>
        <p:nvSpPr>
          <p:cNvPr id="839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9D61F38-61A5-472B-8117-591CD7A98089}" type="slidenum">
              <a:rPr lang="en-GB">
                <a:solidFill>
                  <a:srgbClr val="000000"/>
                </a:solidFill>
              </a:rPr>
              <a:pPr fontAlgn="base">
                <a:spcBef>
                  <a:spcPct val="0"/>
                </a:spcBef>
                <a:spcAft>
                  <a:spcPct val="0"/>
                </a:spcAft>
                <a:defRPr/>
              </a:pPr>
              <a:t>67</a:t>
            </a:fld>
            <a:endParaRPr lang="en-GB">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Slide Image Placeholder 1"/>
          <p:cNvSpPr>
            <a:spLocks noGrp="1" noRot="1" noChangeAspect="1"/>
          </p:cNvSpPr>
          <p:nvPr>
            <p:ph type="sldImg"/>
          </p:nvPr>
        </p:nvSpPr>
        <p:spPr bwMode="auto">
          <a:noFill/>
          <a:ln>
            <a:solidFill>
              <a:srgbClr val="000000"/>
            </a:solidFill>
            <a:miter lim="800000"/>
            <a:headEnd/>
            <a:tailEnd/>
          </a:ln>
        </p:spPr>
      </p:sp>
      <p:sp>
        <p:nvSpPr>
          <p:cNvPr id="5181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000" b="1">
                <a:latin typeface="Arial" charset="0"/>
                <a:cs typeface="Arial" charset="0"/>
              </a:rPr>
              <a:t>Presenter notes:</a:t>
            </a:r>
            <a:br>
              <a:rPr lang="en-US" sz="1000" b="1">
                <a:latin typeface="Arial" charset="0"/>
                <a:cs typeface="Arial" charset="0"/>
              </a:rPr>
            </a:br>
            <a:r>
              <a:rPr lang="en-US" sz="1000">
                <a:latin typeface="Arial" charset="0"/>
                <a:cs typeface="Arial" charset="0"/>
              </a:rPr>
              <a:t>This slide aims to illustrate graphically how the participants differed in these four CV outcomes trials. The left-hand edge of each light blue bar shows at what point in the natural history of type 2 diabetes patients were enrolled as reported in each study (e.g. in UKPDS, patients were enrolled at diagnosis), while the length of the bar depicts the duration of follow-up. The take-home message is that participants in ACCORD, VADT and ADVANCE were enrolled later in the course of the disease process, and were followed for a shorter time than those in UKPDS. </a:t>
            </a:r>
          </a:p>
          <a:p>
            <a:pPr eaLnBrk="1" hangingPunct="1">
              <a:spcBef>
                <a:spcPct val="0"/>
              </a:spcBef>
            </a:pPr>
            <a:endParaRPr lang="en-US" sz="1000">
              <a:latin typeface="Arial" charset="0"/>
              <a:cs typeface="Arial" charset="0"/>
            </a:endParaRPr>
          </a:p>
          <a:p>
            <a:pPr eaLnBrk="1" hangingPunct="1">
              <a:spcBef>
                <a:spcPct val="0"/>
              </a:spcBef>
              <a:buFont typeface="Calibri" pitchFamily="34" charset="0"/>
              <a:buAutoNum type="arabicPeriod"/>
            </a:pPr>
            <a:r>
              <a:rPr lang="en-GB" sz="1000">
                <a:latin typeface="Arial" charset="0"/>
                <a:cs typeface="Arial" charset="0"/>
              </a:rPr>
              <a:t>UKPDS Group (1998) Lancet </a:t>
            </a:r>
            <a:r>
              <a:rPr lang="en-GB" sz="1000" b="1">
                <a:latin typeface="Arial" charset="0"/>
                <a:cs typeface="Arial" charset="0"/>
              </a:rPr>
              <a:t>352</a:t>
            </a:r>
            <a:r>
              <a:rPr lang="en-GB" sz="1000">
                <a:latin typeface="Arial" charset="0"/>
                <a:cs typeface="Arial" charset="0"/>
              </a:rPr>
              <a:t>: 854</a:t>
            </a:r>
            <a:r>
              <a:rPr lang="en-US" sz="1000" b="1">
                <a:latin typeface="Arial" charset="0"/>
                <a:cs typeface="Arial" charset="0"/>
              </a:rPr>
              <a:t>–</a:t>
            </a:r>
            <a:r>
              <a:rPr lang="en-GB" sz="1000">
                <a:latin typeface="Arial" charset="0"/>
                <a:cs typeface="Arial" charset="0"/>
              </a:rPr>
              <a:t>65</a:t>
            </a:r>
          </a:p>
          <a:p>
            <a:pPr eaLnBrk="1" hangingPunct="1">
              <a:spcBef>
                <a:spcPct val="0"/>
              </a:spcBef>
              <a:buFont typeface="Calibri" pitchFamily="34" charset="0"/>
              <a:buAutoNum type="arabicPeriod"/>
            </a:pPr>
            <a:r>
              <a:rPr lang="en-GB" sz="1000">
                <a:latin typeface="Arial" charset="0"/>
                <a:cs typeface="Arial" charset="0"/>
              </a:rPr>
              <a:t>Holman RR et al (2008) N Engl J Med </a:t>
            </a:r>
            <a:r>
              <a:rPr lang="en-GB" sz="1000" b="1">
                <a:latin typeface="Arial" charset="0"/>
                <a:cs typeface="Arial" charset="0"/>
              </a:rPr>
              <a:t>359</a:t>
            </a:r>
            <a:r>
              <a:rPr lang="en-GB" sz="1000">
                <a:latin typeface="Arial" charset="0"/>
                <a:cs typeface="Arial" charset="0"/>
              </a:rPr>
              <a:t>: 1577–89</a:t>
            </a:r>
          </a:p>
          <a:p>
            <a:pPr eaLnBrk="1" hangingPunct="1">
              <a:spcBef>
                <a:spcPct val="0"/>
              </a:spcBef>
              <a:buFont typeface="Calibri" pitchFamily="34" charset="0"/>
              <a:buAutoNum type="arabicPeriod"/>
            </a:pPr>
            <a:r>
              <a:rPr lang="en-US" sz="1000">
                <a:latin typeface="Arial" charset="0"/>
                <a:cs typeface="Arial" charset="0"/>
              </a:rPr>
              <a:t>ACCORD Study Group et al (2008) N Engl J Med </a:t>
            </a:r>
            <a:r>
              <a:rPr lang="en-US" sz="1000" b="1">
                <a:latin typeface="Arial" charset="0"/>
                <a:cs typeface="Arial" charset="0"/>
              </a:rPr>
              <a:t>358</a:t>
            </a:r>
            <a:r>
              <a:rPr lang="en-US" sz="1000">
                <a:latin typeface="Arial" charset="0"/>
                <a:cs typeface="Arial" charset="0"/>
              </a:rPr>
              <a:t>: 2545</a:t>
            </a:r>
            <a:r>
              <a:rPr lang="en-US" sz="1000" b="1">
                <a:latin typeface="Arial" charset="0"/>
                <a:cs typeface="Arial" charset="0"/>
              </a:rPr>
              <a:t>–</a:t>
            </a:r>
            <a:r>
              <a:rPr lang="en-US" sz="1000">
                <a:latin typeface="Arial" charset="0"/>
                <a:cs typeface="Arial" charset="0"/>
              </a:rPr>
              <a:t>59</a:t>
            </a:r>
          </a:p>
          <a:p>
            <a:pPr eaLnBrk="1" hangingPunct="1">
              <a:spcBef>
                <a:spcPct val="0"/>
              </a:spcBef>
              <a:buFont typeface="Calibri" pitchFamily="34" charset="0"/>
              <a:buAutoNum type="arabicPeriod"/>
            </a:pPr>
            <a:r>
              <a:rPr lang="en-GB" sz="1000">
                <a:latin typeface="Arial" charset="0"/>
                <a:cs typeface="Arial" charset="0"/>
              </a:rPr>
              <a:t>Duckworth W et al (2009) N Engl J Med </a:t>
            </a:r>
            <a:r>
              <a:rPr lang="en-GB" sz="1000" b="1">
                <a:latin typeface="Arial" charset="0"/>
                <a:cs typeface="Arial" charset="0"/>
              </a:rPr>
              <a:t>360</a:t>
            </a:r>
            <a:r>
              <a:rPr lang="en-GB" sz="1000">
                <a:latin typeface="Arial" charset="0"/>
                <a:cs typeface="Arial" charset="0"/>
              </a:rPr>
              <a:t>: 129</a:t>
            </a:r>
            <a:r>
              <a:rPr lang="en-US" sz="1000" b="1">
                <a:latin typeface="Arial" charset="0"/>
                <a:cs typeface="Arial" charset="0"/>
              </a:rPr>
              <a:t>–3</a:t>
            </a:r>
            <a:r>
              <a:rPr lang="en-GB" sz="1000">
                <a:latin typeface="Arial" charset="0"/>
                <a:cs typeface="Arial" charset="0"/>
              </a:rPr>
              <a:t>9</a:t>
            </a:r>
          </a:p>
          <a:p>
            <a:pPr eaLnBrk="1" hangingPunct="1">
              <a:spcBef>
                <a:spcPct val="0"/>
              </a:spcBef>
              <a:buFont typeface="Calibri" pitchFamily="34" charset="0"/>
              <a:buAutoNum type="arabicPeriod"/>
            </a:pPr>
            <a:r>
              <a:rPr lang="en-GB" sz="1000">
                <a:latin typeface="Arial" charset="0"/>
                <a:cs typeface="Arial" charset="0"/>
              </a:rPr>
              <a:t>ADVANCE Collaborative Group et al (2008) N Engl J Med </a:t>
            </a:r>
            <a:r>
              <a:rPr lang="en-GB" sz="1000" b="1">
                <a:latin typeface="Arial" charset="0"/>
                <a:cs typeface="Arial" charset="0"/>
              </a:rPr>
              <a:t>358</a:t>
            </a:r>
            <a:r>
              <a:rPr lang="en-GB" sz="1000">
                <a:latin typeface="Arial" charset="0"/>
                <a:cs typeface="Arial" charset="0"/>
              </a:rPr>
              <a:t>: 2560</a:t>
            </a:r>
            <a:r>
              <a:rPr lang="en-US" sz="1000" b="1">
                <a:latin typeface="Arial" charset="0"/>
                <a:cs typeface="Arial" charset="0"/>
              </a:rPr>
              <a:t>–</a:t>
            </a:r>
            <a:r>
              <a:rPr lang="en-GB" sz="1000">
                <a:latin typeface="Arial" charset="0"/>
                <a:cs typeface="Arial" charset="0"/>
              </a:rPr>
              <a:t>72</a:t>
            </a:r>
            <a:endParaRPr lang="en-US" sz="1000">
              <a:latin typeface="Arial" charset="0"/>
              <a:cs typeface="Arial" charset="0"/>
            </a:endParaRPr>
          </a:p>
          <a:p>
            <a:pPr eaLnBrk="1" hangingPunct="1">
              <a:spcBef>
                <a:spcPct val="0"/>
              </a:spcBef>
              <a:buFont typeface="Calibri" pitchFamily="34" charset="0"/>
              <a:buAutoNum type="arabicPeriod"/>
            </a:pPr>
            <a:r>
              <a:rPr lang="en-US" sz="1000">
                <a:latin typeface="Arial" charset="0"/>
                <a:cs typeface="Arial" charset="0"/>
              </a:rPr>
              <a:t>Ramlo-Halsted BA, Edelman SV (2000) Clinical Diabetes </a:t>
            </a:r>
            <a:r>
              <a:rPr lang="en-US" sz="1000" b="1">
                <a:latin typeface="Arial" charset="0"/>
                <a:cs typeface="Arial" charset="0"/>
              </a:rPr>
              <a:t>18: </a:t>
            </a:r>
            <a:r>
              <a:rPr lang="en-US" sz="1000">
                <a:latin typeface="Arial" charset="0"/>
                <a:cs typeface="Arial" charset="0"/>
              </a:rPr>
              <a:t>80</a:t>
            </a:r>
            <a:r>
              <a:rPr lang="en-US" sz="1000" b="1">
                <a:latin typeface="Arial" charset="0"/>
                <a:cs typeface="Arial" charset="0"/>
              </a:rPr>
              <a:t>–</a:t>
            </a:r>
            <a:r>
              <a:rPr lang="en-US" sz="1000">
                <a:latin typeface="Arial" charset="0"/>
                <a:cs typeface="Arial" charset="0"/>
              </a:rPr>
              <a:t>5</a:t>
            </a:r>
          </a:p>
          <a:p>
            <a:pPr eaLnBrk="1" hangingPunct="1">
              <a:spcBef>
                <a:spcPct val="0"/>
              </a:spcBef>
            </a:pPr>
            <a:endParaRPr lang="en-US"/>
          </a:p>
        </p:txBody>
      </p:sp>
      <p:sp>
        <p:nvSpPr>
          <p:cNvPr id="860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2A7604-6C89-4EDB-AF8C-CDBFF9998D2A}" type="slidenum">
              <a:rPr lang="en-US"/>
              <a:pPr fontAlgn="base">
                <a:spcBef>
                  <a:spcPct val="0"/>
                </a:spcBef>
                <a:spcAft>
                  <a:spcPct val="0"/>
                </a:spcAft>
                <a:defRPr/>
              </a:pPr>
              <a:t>68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3" name="Rectangle 7"/>
          <p:cNvSpPr txBox="1">
            <a:spLocks noGrp="1" noChangeArrowheads="1"/>
          </p:cNvSpPr>
          <p:nvPr/>
        </p:nvSpPr>
        <p:spPr bwMode="auto">
          <a:xfrm>
            <a:off x="3849688" y="9428163"/>
            <a:ext cx="2946400" cy="498475"/>
          </a:xfrm>
          <a:prstGeom prst="rect">
            <a:avLst/>
          </a:prstGeom>
          <a:noFill/>
          <a:ln w="9525">
            <a:noFill/>
            <a:miter lim="800000"/>
            <a:headEnd/>
            <a:tailEnd/>
          </a:ln>
        </p:spPr>
        <p:txBody>
          <a:bodyPr lIns="86486" tIns="43244" rIns="86486" bIns="43244" anchor="b"/>
          <a:lstStyle/>
          <a:p>
            <a:pPr algn="r" defTabSz="865188"/>
            <a:fld id="{79822339-0501-49F4-AEAF-24878AC2D150}" type="slidenum">
              <a:rPr lang="en-US" sz="1100">
                <a:solidFill>
                  <a:srgbClr val="000000"/>
                </a:solidFill>
                <a:ea typeface="MS PGothic" pitchFamily="34" charset="-128"/>
              </a:rPr>
              <a:pPr algn="r" defTabSz="865188"/>
              <a:t>74</a:t>
            </a:fld>
            <a:endParaRPr lang="en-US" sz="1100">
              <a:solidFill>
                <a:srgbClr val="000000"/>
              </a:solidFill>
              <a:ea typeface="MS PGothic" pitchFamily="34" charset="-128"/>
            </a:endParaRPr>
          </a:p>
        </p:txBody>
      </p:sp>
      <p:sp>
        <p:nvSpPr>
          <p:cNvPr id="525314" name="Rectangle 2"/>
          <p:cNvSpPr>
            <a:spLocks noGrp="1" noRot="1" noChangeAspect="1" noChangeArrowheads="1" noTextEdit="1"/>
          </p:cNvSpPr>
          <p:nvPr>
            <p:ph type="sldImg"/>
          </p:nvPr>
        </p:nvSpPr>
        <p:spPr bwMode="auto">
          <a:xfrm>
            <a:off x="968375" y="860425"/>
            <a:ext cx="4862513" cy="3646488"/>
          </a:xfrm>
          <a:noFill/>
          <a:ln>
            <a:solidFill>
              <a:srgbClr val="000000"/>
            </a:solidFill>
            <a:miter lim="800000"/>
            <a:headEnd/>
            <a:tailEnd/>
          </a:ln>
        </p:spPr>
      </p:sp>
      <p:sp>
        <p:nvSpPr>
          <p:cNvPr id="525315" name="Rectangle 3"/>
          <p:cNvSpPr>
            <a:spLocks noGrp="1" noChangeArrowheads="1"/>
          </p:cNvSpPr>
          <p:nvPr>
            <p:ph type="body" idx="1"/>
          </p:nvPr>
        </p:nvSpPr>
        <p:spPr bwMode="auto">
          <a:xfrm>
            <a:off x="982663" y="4724400"/>
            <a:ext cx="4856162" cy="4432300"/>
          </a:xfrm>
          <a:noFill/>
        </p:spPr>
        <p:txBody>
          <a:bodyPr wrap="square" lIns="86486" tIns="43244" rIns="86486" bIns="43244" numCol="1" anchor="t" anchorCtr="0" compatLnSpc="1">
            <a:prstTxWarp prst="textNoShape">
              <a:avLst/>
            </a:prstTxWarp>
          </a:bodyPr>
          <a:lstStyle/>
          <a:p>
            <a:pPr marL="374650" lvl="1" indent="-88900"/>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8386" name="Rectangle 6"/>
          <p:cNvSpPr txBox="1">
            <a:spLocks noGrp="1" noChangeArrowheads="1"/>
          </p:cNvSpPr>
          <p:nvPr/>
        </p:nvSpPr>
        <p:spPr bwMode="auto">
          <a:xfrm>
            <a:off x="3846513" y="9431338"/>
            <a:ext cx="2949575" cy="495300"/>
          </a:xfrm>
          <a:prstGeom prst="rect">
            <a:avLst/>
          </a:prstGeom>
          <a:noFill/>
          <a:ln w="9525">
            <a:noFill/>
            <a:round/>
            <a:headEnd/>
            <a:tailEnd/>
          </a:ln>
        </p:spPr>
        <p:txBody>
          <a:bodyPr lIns="0" tIns="0" rIns="0" bIns="0" anchor="b"/>
          <a:lstStyle/>
          <a:p>
            <a:pPr algn="r" defTabSz="411163" hangingPunct="0">
              <a:lnSpc>
                <a:spcPct val="93000"/>
              </a:lnSpc>
              <a:buClr>
                <a:srgbClr val="000000"/>
              </a:buClr>
              <a:buSzPct val="100000"/>
              <a:buFont typeface="Times New Roman" pitchFamily="18" charset="0"/>
              <a:buNone/>
              <a:tabLst>
                <a:tab pos="663575" algn="l"/>
                <a:tab pos="1327150" algn="l"/>
                <a:tab pos="1990725" algn="l"/>
                <a:tab pos="2654300" algn="l"/>
              </a:tabLst>
            </a:pPr>
            <a:fld id="{D8B8B591-9B3C-45C7-932E-9E9234B12FD0}" type="slidenum">
              <a:rPr lang="en-GB" sz="1300">
                <a:solidFill>
                  <a:srgbClr val="000000"/>
                </a:solidFill>
                <a:latin typeface="Times New Roman" pitchFamily="18" charset="0"/>
                <a:ea typeface="DejaVu Sans"/>
                <a:cs typeface="DejaVu Sans"/>
              </a:rPr>
              <a:pPr algn="r" defTabSz="411163" hangingPunct="0">
                <a:lnSpc>
                  <a:spcPct val="93000"/>
                </a:lnSpc>
                <a:buClr>
                  <a:srgbClr val="000000"/>
                </a:buClr>
                <a:buSzPct val="100000"/>
                <a:buFont typeface="Times New Roman" pitchFamily="18" charset="0"/>
                <a:buNone/>
                <a:tabLst>
                  <a:tab pos="663575" algn="l"/>
                  <a:tab pos="1327150" algn="l"/>
                  <a:tab pos="1990725" algn="l"/>
                  <a:tab pos="2654300" algn="l"/>
                </a:tabLst>
              </a:pPr>
              <a:t>76</a:t>
            </a:fld>
            <a:endParaRPr lang="en-GB" sz="1300">
              <a:solidFill>
                <a:srgbClr val="000000"/>
              </a:solidFill>
              <a:latin typeface="Times New Roman" pitchFamily="18" charset="0"/>
              <a:ea typeface="DejaVu Sans"/>
              <a:cs typeface="DejaVu Sans"/>
            </a:endParaRPr>
          </a:p>
        </p:txBody>
      </p:sp>
      <p:sp>
        <p:nvSpPr>
          <p:cNvPr id="528387" name="Rectangle 1"/>
          <p:cNvSpPr>
            <a:spLocks noGrp="1" noRot="1" noChangeAspect="1" noChangeArrowheads="1" noTextEdit="1"/>
          </p:cNvSpPr>
          <p:nvPr>
            <p:ph type="sldImg"/>
          </p:nvPr>
        </p:nvSpPr>
        <p:spPr bwMode="auto">
          <a:xfrm>
            <a:off x="915988" y="754063"/>
            <a:ext cx="4964112" cy="3722687"/>
          </a:xfrm>
          <a:solidFill>
            <a:srgbClr val="FFFFFF"/>
          </a:solidFill>
          <a:ln>
            <a:solidFill>
              <a:srgbClr val="000000"/>
            </a:solidFill>
            <a:miter lim="800000"/>
            <a:headEnd/>
            <a:tailEnd/>
          </a:ln>
        </p:spPr>
      </p:sp>
      <p:sp>
        <p:nvSpPr>
          <p:cNvPr id="528388" name="Text Box 2"/>
          <p:cNvSpPr>
            <a:spLocks noGrp="1" noChangeArrowheads="1"/>
          </p:cNvSpPr>
          <p:nvPr>
            <p:ph type="body" idx="1"/>
          </p:nvPr>
        </p:nvSpPr>
        <p:spPr bwMode="auto">
          <a:noFill/>
        </p:spPr>
        <p:txBody>
          <a:bodyPr wrap="square" lIns="0" tIns="9699" rIns="0" bIns="0" numCol="1" anchor="t" anchorCtr="0" compatLnSpc="1">
            <a:prstTxWarp prst="textNoShape">
              <a:avLst/>
            </a:prstTxWarp>
          </a:bodyPr>
          <a:lstStyle/>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GB">
              <a:latin typeface="Arial" charset="0"/>
              <a:ea typeface="DejaVu Sans"/>
              <a:cs typeface="DejaVu Sans"/>
            </a:endParaRPr>
          </a:p>
          <a:p>
            <a:pPr algn="just" defTabSz="44926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t>Meta‐analysis results of studies comparing sulphonylureas to non‐sulphonylurea on cardiovascular mortality. *Schramm 2011a–e were conducted in patients without prior myocardial infarction, evaluating glimepiride, gliclazide, glyburide, glipizide and tolbutamide vs. metformin,respectively. †Schramm 2011f–j were conducted in patients with prior myocardial infarction, evaluating glimepiride, gliclazide, glyburide, glipizide and tolbutamide vs. metformin,respectively. ‡Sullivan 2011a compared sulphonylurea with metformin. §Sullivan 2011b compared sulphonylurea with diet. ¶Evans 2006a compared sulphonylurea with metformin. **Evans 2006b compared combination sulphonylurea and metformin with metformin alone.</a:t>
            </a:r>
          </a:p>
          <a:p>
            <a:pPr defTabSz="449263">
              <a:tabLst>
                <a:tab pos="723900" algn="l"/>
                <a:tab pos="1447800" algn="l"/>
                <a:tab pos="2171700" algn="l"/>
                <a:tab pos="2895600" algn="l"/>
                <a:tab pos="3619500" algn="l"/>
                <a:tab pos="4343400" algn="l"/>
                <a:tab pos="5067300" algn="l"/>
                <a:tab pos="5791200" algn="l"/>
              </a:tabLst>
            </a:pPr>
            <a:endParaRPr lang="en-US"/>
          </a:p>
          <a:p>
            <a:pPr defTabSz="449263">
              <a:tabLst>
                <a:tab pos="723900" algn="l"/>
                <a:tab pos="1447800" algn="l"/>
                <a:tab pos="2171700" algn="l"/>
                <a:tab pos="2895600" algn="l"/>
                <a:tab pos="3619500" algn="l"/>
                <a:tab pos="4343400" algn="l"/>
                <a:tab pos="5067300" algn="l"/>
                <a:tab pos="5791200" algn="l"/>
              </a:tabLst>
            </a:pPr>
            <a:r>
              <a:rPr lang="en-GB"/>
              <a:t>© This slide is made available for non-commercial use only. Please note that permission may be required for re-use of images in which the copyright is owned by a third party.</a:t>
            </a:r>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Slide Image Placeholder 1"/>
          <p:cNvSpPr>
            <a:spLocks noGrp="1" noRot="1" noChangeAspect="1" noTextEdit="1"/>
          </p:cNvSpPr>
          <p:nvPr>
            <p:ph type="sldImg"/>
          </p:nvPr>
        </p:nvSpPr>
        <p:spPr bwMode="auto">
          <a:noFill/>
          <a:ln>
            <a:solidFill>
              <a:srgbClr val="000000"/>
            </a:solidFill>
            <a:miter lim="800000"/>
            <a:headEnd/>
            <a:tailEnd/>
          </a:ln>
        </p:spPr>
      </p:sp>
      <p:sp>
        <p:nvSpPr>
          <p:cNvPr id="530434" name="Notes Placeholder 2"/>
          <p:cNvSpPr>
            <a:spLocks noGrp="1"/>
          </p:cNvSpPr>
          <p:nvPr>
            <p:ph type="body" idx="1"/>
          </p:nvPr>
        </p:nvSpPr>
        <p:spPr bwMode="auto">
          <a:xfrm>
            <a:off x="679450" y="4714875"/>
            <a:ext cx="5438775" cy="4468813"/>
          </a:xfrm>
          <a:noFill/>
        </p:spPr>
        <p:txBody>
          <a:bodyPr wrap="square" lIns="91495" tIns="45747" rIns="91495" bIns="45747" numCol="1" anchor="t" anchorCtr="0" compatLnSpc="1">
            <a:prstTxWarp prst="textNoShape">
              <a:avLst/>
            </a:prstTxWarp>
          </a:bodyPr>
          <a:lstStyle/>
          <a:p>
            <a:pPr defTabSz="457200"/>
            <a:endParaRPr lang="en-GB"/>
          </a:p>
        </p:txBody>
      </p:sp>
      <p:sp>
        <p:nvSpPr>
          <p:cNvPr id="530435"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lIns="91495" tIns="45747" rIns="91495" bIns="45747" anchor="b"/>
          <a:lstStyle/>
          <a:p>
            <a:pPr algn="r"/>
            <a:fld id="{525182D8-D134-4372-8BF4-24E7C23C76B2}" type="slidenum">
              <a:rPr lang="en-GB" altLang="en-US" sz="1200">
                <a:latin typeface="Calibri" pitchFamily="34" charset="0"/>
              </a:rPr>
              <a:pPr algn="r"/>
              <a:t>77</a:t>
            </a:fld>
            <a:endParaRPr lang="en-GB" altLang="en-US" sz="1200">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1"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04162"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04163"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D93FB295-AECB-4C39-822B-0279B30D889D}" type="slidenum">
              <a:rPr lang="en-GB" sz="1200">
                <a:solidFill>
                  <a:srgbClr val="000000"/>
                </a:solidFill>
                <a:latin typeface="Calibri" pitchFamily="34" charset="0"/>
              </a:rPr>
              <a:pPr algn="r"/>
              <a:t>85</a:t>
            </a:fld>
            <a:endParaRPr lang="en-GB" sz="1200">
              <a:solidFill>
                <a:srgbClr val="000000"/>
              </a:solidFill>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4</a:t>
            </a:fld>
            <a:endParaRPr lang="en-GB" sz="1200">
              <a:latin typeface="+mn-lt"/>
            </a:endParaRPr>
          </a:p>
        </p:txBody>
      </p:sp>
    </p:spTree>
    <p:extLst>
      <p:ext uri="{BB962C8B-B14F-4D97-AF65-F5344CB8AC3E}">
        <p14:creationId xmlns:p14="http://schemas.microsoft.com/office/powerpoint/2010/main" val="28998546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06210"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06211"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CF6762EE-6F70-4EB5-902B-4B8EBA14BC9B}" type="slidenum">
              <a:rPr lang="en-GB" sz="1200">
                <a:solidFill>
                  <a:srgbClr val="000000"/>
                </a:solidFill>
                <a:latin typeface="Calibri" pitchFamily="34" charset="0"/>
              </a:rPr>
              <a:pPr algn="r"/>
              <a:t>86</a:t>
            </a:fld>
            <a:endParaRPr lang="en-GB" sz="1200">
              <a:solidFill>
                <a:srgbClr val="000000"/>
              </a:solidFill>
              <a:latin typeface="Calibri"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08258"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08259"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222A3E95-DC7E-482C-AAFE-911E78BCD5ED}" type="slidenum">
              <a:rPr lang="en-GB" sz="1200">
                <a:solidFill>
                  <a:srgbClr val="000000"/>
                </a:solidFill>
                <a:latin typeface="Calibri" pitchFamily="34" charset="0"/>
              </a:rPr>
              <a:pPr algn="r"/>
              <a:t>87</a:t>
            </a:fld>
            <a:endParaRPr lang="en-GB" sz="1200">
              <a:solidFill>
                <a:srgbClr val="000000"/>
              </a:solidFill>
              <a:latin typeface="Calibri"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Slide Image Placeholder 1"/>
          <p:cNvSpPr>
            <a:spLocks noGrp="1" noRot="1" noChangeAspect="1" noTextEdit="1"/>
          </p:cNvSpPr>
          <p:nvPr>
            <p:ph type="sldImg"/>
          </p:nvPr>
        </p:nvSpPr>
        <p:spPr bwMode="auto">
          <a:xfrm>
            <a:off x="917575" y="744538"/>
            <a:ext cx="4964113" cy="3722687"/>
          </a:xfrm>
          <a:noFill/>
          <a:ln>
            <a:solidFill>
              <a:srgbClr val="000000"/>
            </a:solidFill>
            <a:miter lim="800000"/>
            <a:headEnd/>
            <a:tailEnd/>
          </a:ln>
        </p:spPr>
      </p:sp>
      <p:sp>
        <p:nvSpPr>
          <p:cNvPr id="610306"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10307"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7FC6F077-139A-453E-9412-D3EE0D39A8A7}" type="slidenum">
              <a:rPr lang="en-GB" sz="1200">
                <a:solidFill>
                  <a:srgbClr val="000000"/>
                </a:solidFill>
                <a:latin typeface="Calibri" pitchFamily="34" charset="0"/>
              </a:rPr>
              <a:pPr algn="r"/>
              <a:t>88</a:t>
            </a:fld>
            <a:endParaRPr lang="en-GB" sz="1200">
              <a:solidFill>
                <a:srgbClr val="000000"/>
              </a:solidFill>
              <a:latin typeface="Calibri"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3" name="Slide Image Placeholder 1"/>
          <p:cNvSpPr>
            <a:spLocks noGrp="1" noRot="1" noChangeAspect="1" noTextEdit="1"/>
          </p:cNvSpPr>
          <p:nvPr>
            <p:ph type="sldImg"/>
          </p:nvPr>
        </p:nvSpPr>
        <p:spPr bwMode="auto">
          <a:noFill/>
          <a:ln>
            <a:solidFill>
              <a:srgbClr val="000000"/>
            </a:solidFill>
            <a:miter lim="800000"/>
            <a:headEnd/>
            <a:tailEnd/>
          </a:ln>
        </p:spPr>
      </p:sp>
      <p:sp>
        <p:nvSpPr>
          <p:cNvPr id="612354"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defTabSz="457200"/>
            <a:r>
              <a:rPr lang="en-GB" b="1">
                <a:solidFill>
                  <a:srgbClr val="000000"/>
                </a:solidFill>
                <a:cs typeface="Arial" charset="0"/>
              </a:rPr>
              <a:t>Notes:</a:t>
            </a:r>
          </a:p>
          <a:p>
            <a:pPr defTabSz="457200"/>
            <a:endParaRPr lang="en-GB">
              <a:solidFill>
                <a:srgbClr val="000000"/>
              </a:solidFill>
              <a:cs typeface="Arial" charset="0"/>
            </a:endParaRPr>
          </a:p>
          <a:p>
            <a:pPr defTabSz="457200"/>
            <a:r>
              <a:rPr lang="en-GB">
                <a:solidFill>
                  <a:srgbClr val="000000"/>
                </a:solidFill>
                <a:cs typeface="Arial" charset="0"/>
              </a:rPr>
              <a:t>The proportions of patients who had adverse events, serious adverse events, and adverse events leading to the discontinuation of a study drug were similar in the empagliflozin group and the placebo group.</a:t>
            </a:r>
          </a:p>
          <a:p>
            <a:pPr defTabSz="457200">
              <a:spcBef>
                <a:spcPct val="0"/>
              </a:spcBef>
            </a:pPr>
            <a:endParaRPr lang="en-US"/>
          </a:p>
        </p:txBody>
      </p:sp>
      <p:sp>
        <p:nvSpPr>
          <p:cNvPr id="612355"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9B6D060E-0F6B-4367-8809-2C4002C8E124}" type="slidenum">
              <a:rPr lang="en-US" sz="1200">
                <a:solidFill>
                  <a:srgbClr val="000000"/>
                </a:solidFill>
                <a:latin typeface="Calibri" pitchFamily="34" charset="0"/>
              </a:rPr>
              <a:pPr algn="r"/>
              <a:t>89</a:t>
            </a:fld>
            <a:endParaRPr lang="en-US" sz="1200">
              <a:solidFill>
                <a:srgbClr val="000000"/>
              </a:solidFill>
              <a:latin typeface="Calibri"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Slide Image Placeholder 1"/>
          <p:cNvSpPr>
            <a:spLocks noGrp="1" noRot="1" noChangeAspect="1" noTextEdit="1"/>
          </p:cNvSpPr>
          <p:nvPr>
            <p:ph type="sldImg"/>
          </p:nvPr>
        </p:nvSpPr>
        <p:spPr bwMode="auto">
          <a:noFill/>
          <a:ln>
            <a:solidFill>
              <a:srgbClr val="000000"/>
            </a:solidFill>
            <a:miter lim="800000"/>
            <a:headEnd/>
            <a:tailEnd/>
          </a:ln>
        </p:spPr>
      </p:sp>
      <p:sp>
        <p:nvSpPr>
          <p:cNvPr id="614402"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en-GB"/>
          </a:p>
        </p:txBody>
      </p:sp>
      <p:sp>
        <p:nvSpPr>
          <p:cNvPr id="614403"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5E62CEB3-D47E-43C1-8729-E1597C72EB8E}" type="slidenum">
              <a:rPr lang="en-GB" sz="1200">
                <a:solidFill>
                  <a:srgbClr val="000000"/>
                </a:solidFill>
                <a:latin typeface="Calibri" pitchFamily="34" charset="0"/>
              </a:rPr>
              <a:pPr algn="r"/>
              <a:t>90</a:t>
            </a:fld>
            <a:endParaRPr lang="en-GB" sz="1200">
              <a:solidFill>
                <a:srgbClr val="000000"/>
              </a:solidFill>
              <a:latin typeface="Calibri"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3" name="Slide Image Placeholder 1"/>
          <p:cNvSpPr>
            <a:spLocks noGrp="1" noRot="1" noChangeAspect="1" noTextEdit="1"/>
          </p:cNvSpPr>
          <p:nvPr>
            <p:ph type="sldImg"/>
          </p:nvPr>
        </p:nvSpPr>
        <p:spPr bwMode="auto">
          <a:noFill/>
          <a:ln>
            <a:solidFill>
              <a:srgbClr val="000000"/>
            </a:solidFill>
            <a:miter lim="800000"/>
            <a:headEnd/>
            <a:tailEnd/>
          </a:ln>
        </p:spPr>
      </p:sp>
      <p:sp>
        <p:nvSpPr>
          <p:cNvPr id="627714" name="Notes Placeholder 2"/>
          <p:cNvSpPr>
            <a:spLocks noGrp="1"/>
          </p:cNvSpPr>
          <p:nvPr>
            <p:ph type="body" idx="1"/>
          </p:nvPr>
        </p:nvSpPr>
        <p:spPr bwMode="auto">
          <a:xfrm>
            <a:off x="679450" y="4714875"/>
            <a:ext cx="5438775" cy="4468813"/>
          </a:xfrm>
          <a:noFill/>
        </p:spPr>
        <p:txBody>
          <a:bodyPr wrap="square" lIns="91495" tIns="45747" rIns="91495" bIns="45747" numCol="1" anchor="t" anchorCtr="0" compatLnSpc="1">
            <a:prstTxWarp prst="textNoShape">
              <a:avLst/>
            </a:prstTxWarp>
          </a:bodyPr>
          <a:lstStyle/>
          <a:p>
            <a:pPr defTabSz="457200"/>
            <a:endParaRPr lang="en-GB"/>
          </a:p>
        </p:txBody>
      </p:sp>
      <p:sp>
        <p:nvSpPr>
          <p:cNvPr id="627715"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lIns="91495" tIns="45747" rIns="91495" bIns="45747" anchor="b"/>
          <a:lstStyle/>
          <a:p>
            <a:pPr algn="r"/>
            <a:fld id="{50D3947C-6671-43E8-AF7B-CF186EFC53D8}" type="slidenum">
              <a:rPr lang="en-GB" altLang="en-US" sz="1200">
                <a:latin typeface="Calibri" pitchFamily="34" charset="0"/>
              </a:rPr>
              <a:pPr algn="r"/>
              <a:t>102</a:t>
            </a:fld>
            <a:endParaRPr lang="en-GB" altLang="en-US" sz="1200">
              <a:latin typeface="Calibri"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5" name="Slide Image Placeholder 1"/>
          <p:cNvSpPr>
            <a:spLocks noGrp="1" noRot="1" noChangeAspect="1" noTextEdit="1"/>
          </p:cNvSpPr>
          <p:nvPr>
            <p:ph type="sldImg"/>
          </p:nvPr>
        </p:nvSpPr>
        <p:spPr bwMode="auto">
          <a:noFill/>
          <a:ln>
            <a:solidFill>
              <a:srgbClr val="000000"/>
            </a:solidFill>
            <a:miter lim="800000"/>
            <a:headEnd/>
            <a:tailEnd/>
          </a:ln>
        </p:spPr>
      </p:sp>
      <p:sp>
        <p:nvSpPr>
          <p:cNvPr id="6359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a:p>
        </p:txBody>
      </p:sp>
      <p:sp>
        <p:nvSpPr>
          <p:cNvPr id="113667" name="Slide Number Placeholder 3"/>
          <p:cNvSpPr txBox="1">
            <a:spLocks noGrp="1"/>
          </p:cNvSpPr>
          <p:nvPr/>
        </p:nvSpPr>
        <p:spPr bwMode="auto">
          <a:xfrm>
            <a:off x="3849688" y="9429750"/>
            <a:ext cx="2946400" cy="496888"/>
          </a:xfrm>
          <a:prstGeom prst="rect">
            <a:avLst/>
          </a:prstGeom>
          <a:noFill/>
          <a:ln>
            <a:miter lim="800000"/>
            <a:headEnd/>
            <a:tailEnd/>
          </a:ln>
        </p:spPr>
        <p:txBody>
          <a:bodyPr anchor="b"/>
          <a:lstStyle/>
          <a:p>
            <a:pPr algn="r">
              <a:defRPr/>
            </a:pPr>
            <a:fld id="{F34CC8A6-51EA-472B-BE1B-C31DACD9A252}" type="slidenum">
              <a:rPr lang="en-GB" sz="1200">
                <a:latin typeface="+mn-lt"/>
                <a:cs typeface="+mn-cs"/>
              </a:rPr>
              <a:pPr algn="r">
                <a:defRPr/>
              </a:pPr>
              <a:t>107</a:t>
            </a:fld>
            <a:endParaRPr lang="en-GB" sz="1200">
              <a:latin typeface="+mn-lt"/>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25000" lnSpcReduction="20000"/>
          </a:bodyPr>
          <a:lstStyle/>
          <a:p>
            <a:pPr eaLnBrk="1" fontAlgn="auto" hangingPunct="1">
              <a:spcBef>
                <a:spcPts val="0"/>
              </a:spcBef>
              <a:spcAft>
                <a:spcPts val="0"/>
              </a:spcAft>
              <a:defRPr/>
            </a:pPr>
            <a:r>
              <a:rPr lang="en-GB" sz="3600" dirty="0">
                <a:latin typeface="Arial" pitchFamily="34" charset="0"/>
                <a:cs typeface="Arial" pitchFamily="34" charset="0"/>
              </a:rPr>
              <a:t>Questions to consider when monitoring and managing HbA1c:</a:t>
            </a:r>
          </a:p>
          <a:p>
            <a:pPr marL="571500" indent="-571500" eaLnBrk="1" fontAlgn="auto" hangingPunct="1">
              <a:spcBef>
                <a:spcPts val="0"/>
              </a:spcBef>
              <a:spcAft>
                <a:spcPts val="0"/>
              </a:spcAft>
              <a:buFont typeface="Arial" pitchFamily="34" charset="0"/>
              <a:buChar char="•"/>
              <a:defRPr/>
            </a:pPr>
            <a:r>
              <a:rPr lang="en-GB" sz="3600" dirty="0">
                <a:latin typeface="Arial" pitchFamily="34" charset="0"/>
                <a:cs typeface="Arial" pitchFamily="34" charset="0"/>
              </a:rPr>
              <a:t>Is the agreed target appropriate for this person’s age, comorbidities, cardiovascular risk, living situation and other issues?</a:t>
            </a:r>
          </a:p>
          <a:p>
            <a:pPr marL="1028700" lvl="1" indent="-571500" eaLnBrk="1" fontAlgn="auto" hangingPunct="1">
              <a:spcBef>
                <a:spcPts val="0"/>
              </a:spcBef>
              <a:spcAft>
                <a:spcPts val="0"/>
              </a:spcAft>
              <a:buFont typeface="Arial" pitchFamily="34" charset="0"/>
              <a:buChar char="•"/>
              <a:defRPr/>
            </a:pPr>
            <a:r>
              <a:rPr lang="en-GB" sz="3600" dirty="0">
                <a:latin typeface="Arial" pitchFamily="34" charset="0"/>
                <a:cs typeface="Arial" pitchFamily="34" charset="0"/>
              </a:rPr>
              <a:t>In other words, do the risks of achieving the targets outweigh the benefits?</a:t>
            </a:r>
          </a:p>
          <a:p>
            <a:pPr marL="571500" indent="-571500" eaLnBrk="1" fontAlgn="auto" hangingPunct="1">
              <a:spcBef>
                <a:spcPts val="0"/>
              </a:spcBef>
              <a:spcAft>
                <a:spcPts val="0"/>
              </a:spcAft>
              <a:buFont typeface="Arial" pitchFamily="34" charset="0"/>
              <a:buChar char="•"/>
              <a:defRPr/>
            </a:pPr>
            <a:r>
              <a:rPr lang="en-GB" sz="3600" dirty="0">
                <a:latin typeface="Arial" pitchFamily="34" charset="0"/>
                <a:cs typeface="Arial" pitchFamily="34" charset="0"/>
              </a:rPr>
              <a:t> What are this person’s aspirations in relation to his or her glycaemic control?</a:t>
            </a:r>
          </a:p>
          <a:p>
            <a:pPr marL="1028700" lvl="1" indent="-571500" eaLnBrk="1" fontAlgn="auto" hangingPunct="1">
              <a:spcBef>
                <a:spcPts val="0"/>
              </a:spcBef>
              <a:spcAft>
                <a:spcPts val="0"/>
              </a:spcAft>
              <a:buFont typeface="Arial" pitchFamily="34" charset="0"/>
              <a:buChar char="•"/>
              <a:defRPr/>
            </a:pPr>
            <a:r>
              <a:rPr lang="en-GB" sz="3600" dirty="0">
                <a:latin typeface="Arial" pitchFamily="34" charset="0"/>
                <a:cs typeface="Arial" pitchFamily="34" charset="0"/>
              </a:rPr>
              <a:t>Should we really be trying to achieve the lowest QOF indicator for HbA1c in this person?</a:t>
            </a:r>
          </a:p>
          <a:p>
            <a:pPr marL="1028700" lvl="1" indent="-571500" eaLnBrk="1" fontAlgn="auto" hangingPunct="1">
              <a:spcBef>
                <a:spcPts val="0"/>
              </a:spcBef>
              <a:spcAft>
                <a:spcPts val="0"/>
              </a:spcAft>
              <a:buFont typeface="Arial" pitchFamily="34" charset="0"/>
              <a:buChar char="•"/>
              <a:defRPr/>
            </a:pPr>
            <a:endParaRPr lang="en-GB" sz="3600" dirty="0">
              <a:latin typeface="Arial" pitchFamily="34" charset="0"/>
              <a:cs typeface="Arial" pitchFamily="34" charset="0"/>
            </a:endParaRPr>
          </a:p>
          <a:p>
            <a:pPr marL="1028700" lvl="1" indent="-571500" eaLnBrk="1" fontAlgn="auto" hangingPunct="1">
              <a:spcBef>
                <a:spcPts val="0"/>
              </a:spcBef>
              <a:spcAft>
                <a:spcPts val="0"/>
              </a:spcAft>
              <a:buFont typeface="Arial" pitchFamily="34" charset="0"/>
              <a:buChar char="•"/>
              <a:defRPr/>
            </a:pPr>
            <a:endParaRPr lang="en-GB" sz="3600" dirty="0">
              <a:latin typeface="Arial" pitchFamily="34" charset="0"/>
              <a:cs typeface="Arial" pitchFamily="34" charset="0"/>
            </a:endParaRPr>
          </a:p>
          <a:p>
            <a:pPr marL="571500" indent="-571500" eaLnBrk="1" fontAlgn="auto" hangingPunct="1">
              <a:spcBef>
                <a:spcPts val="0"/>
              </a:spcBef>
              <a:spcAft>
                <a:spcPts val="0"/>
              </a:spcAft>
              <a:buFont typeface="Arial" pitchFamily="34" charset="0"/>
              <a:buChar char="•"/>
              <a:defRPr/>
            </a:pPr>
            <a:endParaRPr lang="en-GB" sz="3600" dirty="0">
              <a:latin typeface="Arial" pitchFamily="34" charset="0"/>
              <a:cs typeface="Arial" pitchFamily="34" charset="0"/>
            </a:endParaRPr>
          </a:p>
          <a:p>
            <a:pPr marL="571500" indent="-571500" eaLnBrk="1" fontAlgn="auto" hangingPunct="1">
              <a:spcBef>
                <a:spcPts val="0"/>
              </a:spcBef>
              <a:spcAft>
                <a:spcPts val="0"/>
              </a:spcAft>
              <a:buFont typeface="Arial" pitchFamily="34" charset="0"/>
              <a:buChar char="•"/>
              <a:defRPr/>
            </a:pPr>
            <a:endParaRPr lang="en-GB" sz="3600" dirty="0">
              <a:latin typeface="Arial" pitchFamily="34" charset="0"/>
              <a:cs typeface="Arial" pitchFamily="34" charset="0"/>
            </a:endParaRPr>
          </a:p>
          <a:p>
            <a:pPr eaLnBrk="1" fontAlgn="auto" hangingPunct="1">
              <a:spcBef>
                <a:spcPts val="0"/>
              </a:spcBef>
              <a:spcAft>
                <a:spcPts val="0"/>
              </a:spcAft>
              <a:defRPr/>
            </a:pPr>
            <a:endParaRPr lang="en-GB" sz="3600" dirty="0">
              <a:latin typeface="Arial" pitchFamily="34" charset="0"/>
              <a:cs typeface="Arial" pitchFamily="34" charset="0"/>
            </a:endParaRPr>
          </a:p>
          <a:p>
            <a:pPr eaLnBrk="1" fontAlgn="auto" hangingPunct="1">
              <a:spcBef>
                <a:spcPts val="0"/>
              </a:spcBef>
              <a:spcAft>
                <a:spcPts val="0"/>
              </a:spcAft>
              <a:defRPr/>
            </a:pPr>
            <a:r>
              <a:rPr lang="en-GB" sz="3600" dirty="0">
                <a:latin typeface="Arial" pitchFamily="34" charset="0"/>
                <a:cs typeface="Arial" pitchFamily="34" charset="0"/>
              </a:rPr>
              <a:t>Age:</a:t>
            </a:r>
          </a:p>
          <a:p>
            <a:pPr eaLnBrk="1" fontAlgn="auto" hangingPunct="1">
              <a:spcBef>
                <a:spcPts val="0"/>
              </a:spcBef>
              <a:spcAft>
                <a:spcPts val="0"/>
              </a:spcAft>
              <a:defRPr/>
            </a:pPr>
            <a:endParaRPr lang="en-GB" sz="3600" dirty="0">
              <a:latin typeface="Arial" pitchFamily="34" charset="0"/>
              <a:cs typeface="Arial" pitchFamily="34" charset="0"/>
            </a:endParaRPr>
          </a:p>
          <a:p>
            <a:pPr marL="342841" indent="-342841" eaLnBrk="1" fontAlgn="auto" hangingPunct="1">
              <a:spcBef>
                <a:spcPts val="0"/>
              </a:spcBef>
              <a:spcAft>
                <a:spcPts val="0"/>
              </a:spcAft>
              <a:buFont typeface="Wingdings" pitchFamily="2" charset="2"/>
              <a:buChar char="§"/>
              <a:defRPr/>
            </a:pPr>
            <a:r>
              <a:rPr lang="en-GB" sz="3600" dirty="0">
                <a:latin typeface="Arial" pitchFamily="34" charset="0"/>
                <a:cs typeface="Arial" pitchFamily="34" charset="0"/>
              </a:rPr>
              <a:t>ACCORD</a:t>
            </a:r>
          </a:p>
          <a:p>
            <a:pPr marL="799962" lvl="1" indent="-342841" eaLnBrk="1" fontAlgn="auto" hangingPunct="1">
              <a:spcBef>
                <a:spcPts val="0"/>
              </a:spcBef>
              <a:spcAft>
                <a:spcPts val="0"/>
              </a:spcAft>
              <a:buFont typeface="Wingdings" pitchFamily="2" charset="2"/>
              <a:buChar char="§"/>
              <a:defRPr/>
            </a:pPr>
            <a:r>
              <a:rPr lang="en-GB" sz="3600" dirty="0">
                <a:latin typeface="Arial" pitchFamily="34" charset="0"/>
                <a:cs typeface="Arial" pitchFamily="34" charset="0"/>
              </a:rPr>
              <a:t>Trend toward lower all-cause mortality among participants aged &lt;65 years at baseline who were assigned to standard treatment (P=NS)</a:t>
            </a:r>
          </a:p>
          <a:p>
            <a:pPr marL="342841" indent="-342841" eaLnBrk="1" fontAlgn="auto" hangingPunct="1">
              <a:spcBef>
                <a:spcPts val="0"/>
              </a:spcBef>
              <a:spcAft>
                <a:spcPts val="0"/>
              </a:spcAft>
              <a:buFont typeface="Wingdings" pitchFamily="2" charset="2"/>
              <a:buChar char="§"/>
              <a:defRPr/>
            </a:pPr>
            <a:r>
              <a:rPr lang="en-GB" sz="3600" dirty="0">
                <a:latin typeface="Arial" pitchFamily="34" charset="0"/>
                <a:cs typeface="Arial" pitchFamily="34" charset="0"/>
              </a:rPr>
              <a:t>ADVANCE</a:t>
            </a:r>
          </a:p>
          <a:p>
            <a:pPr marL="799962" lvl="1" indent="-342841" eaLnBrk="1" fontAlgn="auto" hangingPunct="1">
              <a:spcBef>
                <a:spcPts val="0"/>
              </a:spcBef>
              <a:spcAft>
                <a:spcPts val="0"/>
              </a:spcAft>
              <a:buFont typeface="Wingdings" pitchFamily="2" charset="2"/>
              <a:buChar char="§"/>
              <a:defRPr/>
            </a:pPr>
            <a:r>
              <a:rPr lang="en-GB" sz="3600" dirty="0">
                <a:latin typeface="Arial" pitchFamily="34" charset="0"/>
                <a:cs typeface="Arial" pitchFamily="34" charset="0"/>
              </a:rPr>
              <a:t>Lower rates of combined major- and macrovascular events in younger patients in the intensive therapy group (P=NS)</a:t>
            </a:r>
          </a:p>
          <a:p>
            <a:pPr marL="342841" indent="-342841" eaLnBrk="1" fontAlgn="auto" hangingPunct="1">
              <a:spcBef>
                <a:spcPts val="0"/>
              </a:spcBef>
              <a:spcAft>
                <a:spcPts val="0"/>
              </a:spcAft>
              <a:buFont typeface="Wingdings" pitchFamily="2" charset="2"/>
              <a:buChar char="§"/>
              <a:defRPr/>
            </a:pPr>
            <a:r>
              <a:rPr lang="en-GB" sz="3600" dirty="0">
                <a:latin typeface="Arial" pitchFamily="34" charset="0"/>
                <a:cs typeface="Arial" pitchFamily="34" charset="0"/>
              </a:rPr>
              <a:t>VADT</a:t>
            </a:r>
          </a:p>
          <a:p>
            <a:pPr marL="799962" lvl="1" indent="-342841" eaLnBrk="1" fontAlgn="auto" hangingPunct="1">
              <a:spcBef>
                <a:spcPts val="0"/>
              </a:spcBef>
              <a:spcAft>
                <a:spcPts val="0"/>
              </a:spcAft>
              <a:buFont typeface="Wingdings" pitchFamily="2" charset="2"/>
              <a:buChar char="§"/>
              <a:defRPr/>
            </a:pPr>
            <a:r>
              <a:rPr lang="en-GB" sz="3600" dirty="0">
                <a:latin typeface="Arial" pitchFamily="34" charset="0"/>
                <a:cs typeface="Arial" pitchFamily="34" charset="0"/>
              </a:rPr>
              <a:t>Patients with lower coronary calcium scores had fewer CVD events with intensive control</a:t>
            </a:r>
          </a:p>
          <a:p>
            <a:pPr marL="799962" lvl="1" indent="-342841" eaLnBrk="1" fontAlgn="auto" hangingPunct="1">
              <a:spcBef>
                <a:spcPts val="0"/>
              </a:spcBef>
              <a:spcAft>
                <a:spcPts val="0"/>
              </a:spcAft>
              <a:buFont typeface="Wingdings" pitchFamily="2" charset="2"/>
              <a:buChar char="§"/>
              <a:defRPr/>
            </a:pPr>
            <a:endParaRPr lang="en-GB" sz="3600" dirty="0">
              <a:latin typeface="Arial" pitchFamily="34" charset="0"/>
              <a:cs typeface="Arial" pitchFamily="34" charset="0"/>
            </a:endParaRPr>
          </a:p>
          <a:p>
            <a:pPr eaLnBrk="1" fontAlgn="auto" hangingPunct="1">
              <a:spcBef>
                <a:spcPts val="0"/>
              </a:spcBef>
              <a:spcAft>
                <a:spcPts val="0"/>
              </a:spcAft>
              <a:buFont typeface="Wingdings" pitchFamily="2" charset="2"/>
              <a:buNone/>
              <a:defRPr/>
            </a:pPr>
            <a:endParaRPr lang="en-GB" sz="3600" dirty="0">
              <a:latin typeface="Arial" pitchFamily="34" charset="0"/>
              <a:cs typeface="Arial" pitchFamily="34" charset="0"/>
            </a:endParaRPr>
          </a:p>
          <a:p>
            <a:pPr eaLnBrk="1" fontAlgn="auto" hangingPunct="1">
              <a:spcBef>
                <a:spcPts val="0"/>
              </a:spcBef>
              <a:spcAft>
                <a:spcPts val="0"/>
              </a:spcAft>
              <a:buFont typeface="Wingdings" pitchFamily="2" charset="2"/>
              <a:buNone/>
              <a:defRPr/>
            </a:pPr>
            <a:r>
              <a:rPr lang="en-GB" sz="2000" dirty="0">
                <a:latin typeface="Arial" pitchFamily="34" charset="0"/>
                <a:cs typeface="Arial" pitchFamily="34" charset="0"/>
              </a:rPr>
              <a:t>Risk of hypoglycaemia:</a:t>
            </a:r>
          </a:p>
          <a:p>
            <a:pPr eaLnBrk="1" fontAlgn="auto" hangingPunct="1">
              <a:spcBef>
                <a:spcPts val="0"/>
              </a:spcBef>
              <a:spcAft>
                <a:spcPts val="0"/>
              </a:spcAft>
              <a:buFont typeface="Wingdings" pitchFamily="2" charset="2"/>
              <a:buNone/>
              <a:defRPr/>
            </a:pPr>
            <a:endParaRPr lang="en-GB" sz="2000" dirty="0">
              <a:latin typeface="Arial" pitchFamily="34" charset="0"/>
              <a:cs typeface="Arial" pitchFamily="34" charset="0"/>
            </a:endParaRPr>
          </a:p>
          <a:p>
            <a:pPr marL="342841" indent="-342841" eaLnBrk="1" fontAlgn="auto" hangingPunct="1">
              <a:spcBef>
                <a:spcPts val="0"/>
              </a:spcBef>
              <a:spcAft>
                <a:spcPts val="0"/>
              </a:spcAft>
              <a:buFont typeface="Arial" pitchFamily="34" charset="0"/>
              <a:buChar char="•"/>
              <a:defRPr/>
            </a:pPr>
            <a:r>
              <a:rPr lang="en-GB" sz="2000" dirty="0">
                <a:latin typeface="Arial" pitchFamily="34" charset="0"/>
                <a:cs typeface="Arial" pitchFamily="34" charset="0"/>
              </a:rPr>
              <a:t>2.7% of intensely managed patients with T2D experience an annual severe hypoglycaemic event vs 1.5% of conventionally managed patients</a:t>
            </a:r>
          </a:p>
          <a:p>
            <a:pPr marL="342841" indent="-342841" eaLnBrk="1" fontAlgn="auto" hangingPunct="1">
              <a:spcBef>
                <a:spcPts val="0"/>
              </a:spcBef>
              <a:spcAft>
                <a:spcPts val="0"/>
              </a:spcAft>
              <a:buFont typeface="Arial" pitchFamily="34" charset="0"/>
              <a:buChar char="•"/>
              <a:defRPr/>
            </a:pPr>
            <a:r>
              <a:rPr lang="en-GB" sz="2000" dirty="0">
                <a:latin typeface="Arial" pitchFamily="34" charset="0"/>
                <a:cs typeface="Arial" pitchFamily="34" charset="0"/>
              </a:rPr>
              <a:t>The cost of single episode of severe hypoglycaemia is approximately $600</a:t>
            </a:r>
          </a:p>
          <a:p>
            <a:pPr marL="342841" indent="-342841" eaLnBrk="1" fontAlgn="auto" hangingPunct="1">
              <a:spcBef>
                <a:spcPts val="0"/>
              </a:spcBef>
              <a:spcAft>
                <a:spcPts val="0"/>
              </a:spcAft>
              <a:buFont typeface="Arial" pitchFamily="34" charset="0"/>
              <a:buChar char="•"/>
              <a:defRPr/>
            </a:pPr>
            <a:r>
              <a:rPr lang="en-GB" sz="2000" dirty="0">
                <a:latin typeface="Arial" pitchFamily="34" charset="0"/>
                <a:cs typeface="Arial" pitchFamily="34" charset="0"/>
              </a:rPr>
              <a:t>Recurrent hypoglycaemic events may result in hypoglycaemia-associated autonomic failure (HAAF)</a:t>
            </a:r>
          </a:p>
          <a:p>
            <a:pPr marL="342841" indent="-342841" eaLnBrk="1" fontAlgn="auto" hangingPunct="1">
              <a:spcBef>
                <a:spcPts val="0"/>
              </a:spcBef>
              <a:spcAft>
                <a:spcPts val="0"/>
              </a:spcAft>
              <a:buFont typeface="Arial" pitchFamily="34" charset="0"/>
              <a:buChar char="•"/>
              <a:defRPr/>
            </a:pPr>
            <a:r>
              <a:rPr lang="en-GB" sz="2000" dirty="0">
                <a:latin typeface="Arial" pitchFamily="34" charset="0"/>
                <a:cs typeface="Arial" pitchFamily="34" charset="0"/>
              </a:rPr>
              <a:t>A single non-severe hypoglycaemic episode occurring at work typically results in lost productivity of up to 10 hours</a:t>
            </a:r>
          </a:p>
          <a:p>
            <a:pPr marL="342841" indent="-342841" eaLnBrk="1" fontAlgn="auto" hangingPunct="1">
              <a:spcBef>
                <a:spcPts val="0"/>
              </a:spcBef>
              <a:spcAft>
                <a:spcPts val="0"/>
              </a:spcAft>
              <a:buFont typeface="Arial" pitchFamily="34" charset="0"/>
              <a:buChar char="•"/>
              <a:defRPr/>
            </a:pPr>
            <a:r>
              <a:rPr lang="en-GB" sz="2000" dirty="0">
                <a:latin typeface="Arial" pitchFamily="34" charset="0"/>
                <a:cs typeface="Arial" pitchFamily="34" charset="0"/>
              </a:rPr>
              <a:t>A non-severe hypoglycaemic episode outside of work results in people arriving late for work up to 24% of the time</a:t>
            </a:r>
          </a:p>
          <a:p>
            <a:pPr marL="342841" indent="-342841" eaLnBrk="1" fontAlgn="auto" hangingPunct="1">
              <a:spcBef>
                <a:spcPts val="0"/>
              </a:spcBef>
              <a:spcAft>
                <a:spcPts val="0"/>
              </a:spcAft>
              <a:buFont typeface="Arial" pitchFamily="34" charset="0"/>
              <a:buChar char="•"/>
              <a:defRPr/>
            </a:pPr>
            <a:endParaRPr lang="en-GB" sz="2000" dirty="0">
              <a:latin typeface="Arial" pitchFamily="34" charset="0"/>
              <a:cs typeface="Arial" pitchFamily="34" charset="0"/>
            </a:endParaRPr>
          </a:p>
          <a:p>
            <a:pPr eaLnBrk="1" fontAlgn="auto" hangingPunct="1">
              <a:spcBef>
                <a:spcPts val="0"/>
              </a:spcBef>
              <a:spcAft>
                <a:spcPts val="0"/>
              </a:spcAft>
              <a:buFont typeface="Arial" pitchFamily="34" charset="0"/>
              <a:buNone/>
              <a:defRPr/>
            </a:pPr>
            <a:r>
              <a:rPr lang="en-GB" sz="2000" dirty="0">
                <a:latin typeface="Arial" pitchFamily="34" charset="0"/>
                <a:cs typeface="Arial" pitchFamily="34" charset="0"/>
              </a:rPr>
              <a:t>Macrovascular disease:</a:t>
            </a:r>
          </a:p>
          <a:p>
            <a:pPr eaLnBrk="1" fontAlgn="auto" hangingPunct="1">
              <a:spcBef>
                <a:spcPts val="0"/>
              </a:spcBef>
              <a:spcAft>
                <a:spcPts val="0"/>
              </a:spcAft>
              <a:buFont typeface="Arial" pitchFamily="34" charset="0"/>
              <a:buNone/>
              <a:defRPr/>
            </a:pPr>
            <a:endParaRPr lang="en-GB" sz="2000" dirty="0">
              <a:latin typeface="Arial" pitchFamily="34" charset="0"/>
              <a:cs typeface="Arial" pitchFamily="34" charset="0"/>
            </a:endParaRPr>
          </a:p>
          <a:p>
            <a:pPr marL="342841" indent="-342841" eaLnBrk="1" fontAlgn="auto" hangingPunct="1">
              <a:spcBef>
                <a:spcPts val="0"/>
              </a:spcBef>
              <a:spcAft>
                <a:spcPts val="0"/>
              </a:spcAft>
              <a:buFont typeface="Arial" pitchFamily="34" charset="0"/>
              <a:buChar char="•"/>
              <a:defRPr/>
            </a:pPr>
            <a:r>
              <a:rPr lang="en-GB" sz="2000" dirty="0">
                <a:latin typeface="Arial" pitchFamily="34" charset="0"/>
                <a:cs typeface="Arial" pitchFamily="34" charset="0"/>
              </a:rPr>
              <a:t>Patients with more advanced CVD show no reduction in CVD events with intensive glycaemic control</a:t>
            </a:r>
          </a:p>
          <a:p>
            <a:pPr marL="342841" indent="-342841" eaLnBrk="1" fontAlgn="auto" hangingPunct="1">
              <a:spcBef>
                <a:spcPts val="0"/>
              </a:spcBef>
              <a:spcAft>
                <a:spcPts val="0"/>
              </a:spcAft>
              <a:buFont typeface="Arial" pitchFamily="34" charset="0"/>
              <a:buChar char="•"/>
              <a:defRPr/>
            </a:pPr>
            <a:endParaRPr lang="en-GB" sz="2000" dirty="0">
              <a:latin typeface="Arial" pitchFamily="34" charset="0"/>
              <a:cs typeface="Arial" pitchFamily="34" charset="0"/>
            </a:endParaRPr>
          </a:p>
          <a:p>
            <a:pPr eaLnBrk="1" fontAlgn="auto" hangingPunct="1">
              <a:spcBef>
                <a:spcPts val="0"/>
              </a:spcBef>
              <a:spcAft>
                <a:spcPts val="0"/>
              </a:spcAft>
              <a:buFont typeface="Arial" pitchFamily="34" charset="0"/>
              <a:buNone/>
              <a:defRPr/>
            </a:pPr>
            <a:r>
              <a:rPr lang="en-GB" sz="2000" dirty="0">
                <a:latin typeface="Arial" pitchFamily="34" charset="0"/>
                <a:cs typeface="Arial" pitchFamily="34" charset="0"/>
              </a:rPr>
              <a:t>Microvascular disease:</a:t>
            </a:r>
          </a:p>
          <a:p>
            <a:pPr eaLnBrk="1" fontAlgn="auto" hangingPunct="1">
              <a:spcBef>
                <a:spcPts val="0"/>
              </a:spcBef>
              <a:spcAft>
                <a:spcPts val="0"/>
              </a:spcAft>
              <a:buFont typeface="Arial" pitchFamily="34" charset="0"/>
              <a:buNone/>
              <a:defRPr/>
            </a:pPr>
            <a:endParaRPr lang="en-GB" sz="2000" dirty="0">
              <a:latin typeface="Arial" pitchFamily="34" charset="0"/>
              <a:cs typeface="Arial" pitchFamily="34" charset="0"/>
            </a:endParaRPr>
          </a:p>
          <a:p>
            <a:pPr marL="342841" indent="-342841" eaLnBrk="1" fontAlgn="auto" hangingPunct="1">
              <a:spcBef>
                <a:spcPts val="0"/>
              </a:spcBef>
              <a:spcAft>
                <a:spcPts val="0"/>
              </a:spcAft>
              <a:buFont typeface="Arial" pitchFamily="34" charset="0"/>
              <a:buChar char="•"/>
              <a:defRPr/>
            </a:pPr>
            <a:r>
              <a:rPr lang="en-GB" sz="2000" dirty="0">
                <a:latin typeface="Arial" pitchFamily="34" charset="0"/>
                <a:cs typeface="Arial" pitchFamily="34" charset="0"/>
              </a:rPr>
              <a:t>More aggressive glycaemic control may be considered in patients with microalbuminuria without elevated serum creatinine levels or in patients with early retinopathy</a:t>
            </a:r>
          </a:p>
          <a:p>
            <a:pPr marL="342841" indent="-342841" eaLnBrk="1" fontAlgn="auto" hangingPunct="1">
              <a:spcBef>
                <a:spcPts val="0"/>
              </a:spcBef>
              <a:spcAft>
                <a:spcPts val="0"/>
              </a:spcAft>
              <a:buFont typeface="Arial" pitchFamily="34" charset="0"/>
              <a:buChar char="•"/>
              <a:defRPr/>
            </a:pPr>
            <a:r>
              <a:rPr lang="en-GB" sz="2000" dirty="0">
                <a:latin typeface="Arial" pitchFamily="34" charset="0"/>
                <a:cs typeface="Arial" pitchFamily="34" charset="0"/>
              </a:rPr>
              <a:t>Strict glucose control does not alter progression of renal disease once serum creatinine level is elevated</a:t>
            </a:r>
          </a:p>
          <a:p>
            <a:pPr eaLnBrk="1" fontAlgn="auto" hangingPunct="1">
              <a:spcBef>
                <a:spcPts val="0"/>
              </a:spcBef>
              <a:spcAft>
                <a:spcPts val="0"/>
              </a:spcAft>
              <a:defRPr/>
            </a:pPr>
            <a:endParaRPr lang="en-GB" sz="2000" dirty="0">
              <a:latin typeface="Arial" pitchFamily="34" charset="0"/>
              <a:cs typeface="Arial" pitchFamily="34" charset="0"/>
            </a:endParaRPr>
          </a:p>
          <a:p>
            <a:pPr eaLnBrk="1" fontAlgn="auto" hangingPunct="1">
              <a:spcBef>
                <a:spcPts val="0"/>
              </a:spcBef>
              <a:spcAft>
                <a:spcPts val="0"/>
              </a:spcAft>
              <a:defRPr/>
            </a:pPr>
            <a:endParaRPr lang="en-GB" dirty="0">
              <a:latin typeface="Arial" pitchFamily="34" charset="0"/>
              <a:cs typeface="Arial" pitchFamily="34" charset="0"/>
            </a:endParaRPr>
          </a:p>
          <a:p>
            <a:pPr eaLnBrk="1" fontAlgn="auto" hangingPunct="1">
              <a:spcBef>
                <a:spcPts val="0"/>
              </a:spcBef>
              <a:spcAft>
                <a:spcPts val="0"/>
              </a:spcAft>
              <a:defRPr/>
            </a:pPr>
            <a:endParaRPr lang="en-GB" dirty="0">
              <a:latin typeface="Arial" pitchFamily="34" charset="0"/>
              <a:cs typeface="Arial" pitchFamily="34" charset="0"/>
            </a:endParaRPr>
          </a:p>
        </p:txBody>
      </p:sp>
      <p:sp>
        <p:nvSpPr>
          <p:cNvPr id="901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7458A21-1BB7-4692-A123-0C916FED37FF}" type="slidenum">
              <a:rPr lang="en-GB" sz="1100">
                <a:ea typeface="MS PGothic"/>
                <a:cs typeface="MS PGothic"/>
              </a:rPr>
              <a:pPr fontAlgn="base">
                <a:spcBef>
                  <a:spcPct val="0"/>
                </a:spcBef>
                <a:spcAft>
                  <a:spcPct val="0"/>
                </a:spcAft>
                <a:defRPr/>
              </a:pPr>
              <a:t>109</a:t>
            </a:fld>
            <a:endParaRPr lang="en-GB" sz="1100">
              <a:ea typeface="MS PGothic"/>
              <a:cs typeface="MS P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5</a:t>
            </a:fld>
            <a:endParaRPr lang="en-GB" sz="1200">
              <a:latin typeface="+mn-lt"/>
            </a:endParaRPr>
          </a:p>
        </p:txBody>
      </p:sp>
    </p:spTree>
    <p:extLst>
      <p:ext uri="{BB962C8B-B14F-4D97-AF65-F5344CB8AC3E}">
        <p14:creationId xmlns:p14="http://schemas.microsoft.com/office/powerpoint/2010/main" val="32519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6</a:t>
            </a:fld>
            <a:endParaRPr lang="en-GB" sz="1200">
              <a:latin typeface="+mn-lt"/>
            </a:endParaRPr>
          </a:p>
        </p:txBody>
      </p:sp>
    </p:spTree>
    <p:extLst>
      <p:ext uri="{BB962C8B-B14F-4D97-AF65-F5344CB8AC3E}">
        <p14:creationId xmlns:p14="http://schemas.microsoft.com/office/powerpoint/2010/main" val="1016579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xfrm>
            <a:off x="679450" y="4714875"/>
            <a:ext cx="5438775" cy="4468813"/>
          </a:xfrm>
          <a:noFill/>
        </p:spPr>
        <p:txBody>
          <a:bodyPr wrap="square" numCol="1" anchor="t" anchorCtr="0" compatLnSpc="1">
            <a:prstTxWarp prst="textNoShape">
              <a:avLst/>
            </a:prstTxWarp>
          </a:bodyPr>
          <a:lstStyle/>
          <a:p>
            <a:pPr>
              <a:spcBef>
                <a:spcPct val="0"/>
              </a:spcBef>
            </a:pPr>
            <a:endParaRPr lang="nb-NO"/>
          </a:p>
        </p:txBody>
      </p:sp>
      <p:sp>
        <p:nvSpPr>
          <p:cNvPr id="48131" name="Slide Number Placeholder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a:fld id="{B18AE941-9727-4191-B446-30B4B2DCE1ED}" type="slidenum">
              <a:rPr lang="en-GB" sz="1200">
                <a:solidFill>
                  <a:srgbClr val="000000"/>
                </a:solidFill>
                <a:latin typeface="Calibri" pitchFamily="34" charset="0"/>
              </a:rPr>
              <a:pPr algn="r"/>
              <a:t>8</a:t>
            </a:fld>
            <a:endParaRPr lang="en-GB" sz="1200">
              <a:solidFill>
                <a:srgbClr val="000000"/>
              </a:solidFill>
              <a:latin typeface="Calibri" pitchFamily="34" charset="0"/>
            </a:endParaRPr>
          </a:p>
        </p:txBody>
      </p:sp>
    </p:spTree>
    <p:extLst>
      <p:ext uri="{BB962C8B-B14F-4D97-AF65-F5344CB8AC3E}">
        <p14:creationId xmlns:p14="http://schemas.microsoft.com/office/powerpoint/2010/main" val="78984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9</a:t>
            </a:fld>
            <a:endParaRPr lang="en-GB" sz="1200">
              <a:latin typeface="+mn-lt"/>
            </a:endParaRPr>
          </a:p>
        </p:txBody>
      </p:sp>
    </p:spTree>
    <p:extLst>
      <p:ext uri="{BB962C8B-B14F-4D97-AF65-F5344CB8AC3E}">
        <p14:creationId xmlns:p14="http://schemas.microsoft.com/office/powerpoint/2010/main" val="230482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xfrm>
            <a:off x="919163" y="746125"/>
            <a:ext cx="4959350" cy="3719513"/>
          </a:xfrm>
          <a:noFill/>
          <a:ln>
            <a:solidFill>
              <a:srgbClr val="000000"/>
            </a:solidFill>
            <a:miter lim="800000"/>
            <a:headEnd/>
            <a:tailEnd/>
          </a:ln>
        </p:spPr>
      </p:sp>
      <p:sp>
        <p:nvSpPr>
          <p:cNvPr id="46082" name="Notes Placeholder 2"/>
          <p:cNvSpPr>
            <a:spLocks noGrp="1"/>
          </p:cNvSpPr>
          <p:nvPr>
            <p:ph type="body" idx="1"/>
          </p:nvPr>
        </p:nvSpPr>
        <p:spPr bwMode="auto">
          <a:xfrm>
            <a:off x="679450" y="4714875"/>
            <a:ext cx="5438775" cy="4468813"/>
          </a:xfrm>
          <a:noFill/>
        </p:spPr>
        <p:txBody>
          <a:bodyPr wrap="square" lIns="90583" tIns="45291" rIns="90583" bIns="45291" numCol="1" anchor="t" anchorCtr="0" compatLnSpc="1">
            <a:prstTxWarp prst="textNoShape">
              <a:avLst/>
            </a:prstTxWarp>
          </a:bodyPr>
          <a:lstStyle/>
          <a:p>
            <a:pPr eaLnBrk="1" hangingPunct="1">
              <a:spcBef>
                <a:spcPct val="0"/>
              </a:spcBef>
            </a:pPr>
            <a:endParaRPr lang="en-GB" dirty="0"/>
          </a:p>
        </p:txBody>
      </p:sp>
      <p:sp>
        <p:nvSpPr>
          <p:cNvPr id="14339" name="Slide Number Placeholder 3"/>
          <p:cNvSpPr txBox="1">
            <a:spLocks noGrp="1"/>
          </p:cNvSpPr>
          <p:nvPr/>
        </p:nvSpPr>
        <p:spPr bwMode="auto">
          <a:xfrm>
            <a:off x="3851275" y="9429750"/>
            <a:ext cx="2944813" cy="496888"/>
          </a:xfrm>
          <a:prstGeom prst="rect">
            <a:avLst/>
          </a:prstGeom>
          <a:noFill/>
          <a:ln>
            <a:miter lim="800000"/>
            <a:headEnd/>
            <a:tailEnd/>
          </a:ln>
        </p:spPr>
        <p:txBody>
          <a:bodyPr lIns="90583" tIns="45291" rIns="90583" bIns="45291" anchor="b"/>
          <a:lstStyle/>
          <a:p>
            <a:pPr algn="r">
              <a:defRPr/>
            </a:pPr>
            <a:fld id="{FAA180D6-0167-4CA5-8564-D22B3E257E9D}" type="slidenum">
              <a:rPr lang="en-GB" sz="1200">
                <a:latin typeface="+mn-lt"/>
              </a:rPr>
              <a:pPr algn="r">
                <a:defRPr/>
              </a:pPr>
              <a:t>10</a:t>
            </a:fld>
            <a:endParaRPr lang="en-GB" sz="1200">
              <a:latin typeface="+mn-lt"/>
            </a:endParaRPr>
          </a:p>
        </p:txBody>
      </p:sp>
    </p:spTree>
    <p:extLst>
      <p:ext uri="{BB962C8B-B14F-4D97-AF65-F5344CB8AC3E}">
        <p14:creationId xmlns:p14="http://schemas.microsoft.com/office/powerpoint/2010/main" val="4096061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86968" y="2368169"/>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9512" y="9947"/>
            <a:ext cx="8424936" cy="1181100"/>
          </a:xfrm>
        </p:spPr>
        <p:txBody>
          <a:bodyPr/>
          <a:lstStyle/>
          <a:p>
            <a:r>
              <a:rPr lang="en-US" dirty="0"/>
              <a:t>Click to edit Master title style</a:t>
            </a:r>
            <a:endParaRPr lang="en-GB" dirty="0"/>
          </a:p>
        </p:txBody>
      </p:sp>
      <p:sp>
        <p:nvSpPr>
          <p:cNvPr id="9" name="Content Placeholder 2"/>
          <p:cNvSpPr>
            <a:spLocks noGrp="1"/>
          </p:cNvSpPr>
          <p:nvPr>
            <p:ph sz="half" idx="12"/>
          </p:nvPr>
        </p:nvSpPr>
        <p:spPr>
          <a:xfrm>
            <a:off x="450850" y="1700808"/>
            <a:ext cx="3867150" cy="4222750"/>
          </a:xfrm>
        </p:spPr>
        <p:txBody>
          <a:bodyPr/>
          <a:lstStyle>
            <a:lvl1pPr>
              <a:spcBef>
                <a:spcPts val="800"/>
              </a:spcBef>
              <a:defRPr sz="18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11" name="Content Placeholder 2"/>
          <p:cNvSpPr>
            <a:spLocks noGrp="1"/>
          </p:cNvSpPr>
          <p:nvPr>
            <p:ph sz="half" idx="13"/>
          </p:nvPr>
        </p:nvSpPr>
        <p:spPr>
          <a:xfrm>
            <a:off x="4584700" y="1700808"/>
            <a:ext cx="4121150" cy="4222750"/>
          </a:xfrm>
        </p:spPr>
        <p:txBody>
          <a:bodyPr/>
          <a:lstStyle>
            <a:lvl1pPr algn="l">
              <a:spcBef>
                <a:spcPts val="800"/>
              </a:spcBef>
              <a:defRPr sz="1800"/>
            </a:lvl1pPr>
            <a:lvl2pPr algn="l">
              <a:spcBef>
                <a:spcPts val="800"/>
              </a:spcBef>
              <a:defRPr sz="1400" b="0"/>
            </a:lvl2pPr>
            <a:lvl3pPr algn="l">
              <a:spcBef>
                <a:spcPts val="800"/>
              </a:spcBef>
              <a:defRPr sz="1400"/>
            </a:lvl3pPr>
            <a:lvl4pPr algn="l">
              <a:spcBef>
                <a:spcPts val="800"/>
              </a:spcBef>
              <a:defRPr sz="1400"/>
            </a:lvl4pPr>
            <a:lvl5pPr algn="l">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2400" baseline="0">
                <a:solidFill>
                  <a:srgbClr val="53575E"/>
                </a:solidFill>
              </a:defRPr>
            </a:lvl1pPr>
          </a:lstStyle>
          <a:p>
            <a:r>
              <a:rPr lang="en-US" dirty="0"/>
              <a:t>Click to edit Master title style</a:t>
            </a:r>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GW v1">
    <p:spTree>
      <p:nvGrpSpPr>
        <p:cNvPr id="1" name=""/>
        <p:cNvGrpSpPr/>
        <p:nvPr/>
      </p:nvGrpSpPr>
      <p:grpSpPr>
        <a:xfrm>
          <a:off x="0" y="0"/>
          <a:ext cx="0" cy="0"/>
          <a:chOff x="0" y="0"/>
          <a:chExt cx="0" cy="0"/>
        </a:xfrm>
      </p:grpSpPr>
      <p:pic>
        <p:nvPicPr>
          <p:cNvPr id="4" name="Picture 7" descr="45065635_PP_top2_01.jpg"/>
          <p:cNvPicPr>
            <a:picLocks noChangeAspect="1"/>
          </p:cNvPicPr>
          <p:nvPr userDrawn="1"/>
        </p:nvPicPr>
        <p:blipFill>
          <a:blip r:embed="rId2"/>
          <a:srcRect/>
          <a:stretch>
            <a:fillRect/>
          </a:stretch>
        </p:blipFill>
        <p:spPr bwMode="auto">
          <a:xfrm>
            <a:off x="0" y="0"/>
            <a:ext cx="9144000" cy="401638"/>
          </a:xfrm>
          <a:prstGeom prst="rect">
            <a:avLst/>
          </a:prstGeom>
          <a:noFill/>
          <a:ln w="9525">
            <a:noFill/>
            <a:miter lim="800000"/>
            <a:headEnd/>
            <a:tailEnd/>
          </a:ln>
        </p:spPr>
      </p:pic>
      <p:sp>
        <p:nvSpPr>
          <p:cNvPr id="5" name="Rectangle 8"/>
          <p:cNvSpPr>
            <a:spLocks noChangeArrowheads="1"/>
          </p:cNvSpPr>
          <p:nvPr userDrawn="1"/>
        </p:nvSpPr>
        <p:spPr bwMode="auto">
          <a:xfrm>
            <a:off x="3205163" y="6538913"/>
            <a:ext cx="2690812" cy="230187"/>
          </a:xfrm>
          <a:prstGeom prst="rect">
            <a:avLst/>
          </a:prstGeom>
          <a:noFill/>
          <a:ln>
            <a:noFill/>
          </a:ln>
          <a:extLst/>
        </p:spPr>
        <p:txBody>
          <a:bodyPr wrap="none">
            <a:spAutoFit/>
          </a:bodyPr>
          <a:lstStyle/>
          <a:p>
            <a:pPr algn="ctr">
              <a:defRPr/>
            </a:pPr>
            <a:r>
              <a:rPr lang="en-GB" sz="900" dirty="0">
                <a:solidFill>
                  <a:srgbClr val="53575E"/>
                </a:solidFill>
                <a:latin typeface="Arial" pitchFamily="34" charset="0"/>
                <a:cs typeface="Arial" pitchFamily="34" charset="0"/>
              </a:rPr>
              <a:t>Date of preparation: August 2013. UK/TRJ/XXXX</a:t>
            </a:r>
          </a:p>
        </p:txBody>
      </p:sp>
      <p:sp>
        <p:nvSpPr>
          <p:cNvPr id="2" name="Titel 1"/>
          <p:cNvSpPr>
            <a:spLocks noGrp="1"/>
          </p:cNvSpPr>
          <p:nvPr>
            <p:ph type="title"/>
          </p:nvPr>
        </p:nvSpPr>
        <p:spPr/>
        <p:txBody>
          <a:bodyPr/>
          <a:lstStyle/>
          <a:p>
            <a:r>
              <a:rPr lang="de-DE" dirty="0"/>
              <a:t>Titelmasterformat durch Klicken bearbeiten</a:t>
            </a:r>
          </a:p>
        </p:txBody>
      </p:sp>
      <p:sp>
        <p:nvSpPr>
          <p:cNvPr id="3" name="Inhaltsplatzhalter 2"/>
          <p:cNvSpPr>
            <a:spLocks noGrp="1"/>
          </p:cNvSpPr>
          <p:nvPr>
            <p:ph idx="1"/>
          </p:nvPr>
        </p:nvSpPr>
        <p:spPr>
          <a:xfrm>
            <a:off x="1338258" y="1206510"/>
            <a:ext cx="6877055" cy="4789486"/>
          </a:xfrm>
        </p:spPr>
        <p:txBody>
          <a:bodyPr/>
          <a:lstStyle>
            <a:lvl1pPr marL="357188" indent="-357188">
              <a:lnSpc>
                <a:spcPts val="2100"/>
              </a:lnSpc>
              <a:buFont typeface="Wingdings" pitchFamily="2" charset="2"/>
              <a:buChar char="§"/>
              <a:defRPr/>
            </a:lvl1pPr>
            <a:lvl2pPr marL="714375" indent="-357188">
              <a:lnSpc>
                <a:spcPts val="2100"/>
              </a:lnSpc>
              <a:buFont typeface="Arial" pitchFamily="34" charset="0"/>
              <a:buChar char="–"/>
              <a:defRPr/>
            </a:lvl2pPr>
            <a:lvl3pPr marL="1071563" indent="-357188">
              <a:lnSpc>
                <a:spcPts val="2100"/>
              </a:lnSpc>
              <a:buFont typeface="Wingdings" pitchFamily="2" charset="2"/>
              <a:buChar char="§"/>
              <a:defRPr/>
            </a:lvl3pPr>
            <a:lvl4pPr marL="1428750" indent="-357188">
              <a:lnSpc>
                <a:spcPts val="2100"/>
              </a:lnSpc>
              <a:buFont typeface="Arial" pitchFamily="34" charset="0"/>
              <a:buChar char="–"/>
              <a:defRPr/>
            </a:lvl4pPr>
            <a:lvl5pPr marL="1800225" indent="-371475">
              <a:lnSpc>
                <a:spcPts val="2100"/>
              </a:lnSpc>
              <a:buFont typeface="Wingdings" pitchFamily="2"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6"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4175" y="285750"/>
            <a:ext cx="8229600" cy="776288"/>
          </a:xfrm>
        </p:spPr>
        <p:txBody>
          <a:bodyPr/>
          <a:lstStyle/>
          <a:p>
            <a:r>
              <a:rPr lang="en-US"/>
              <a:t>Click to edit Master title style</a:t>
            </a:r>
          </a:p>
        </p:txBody>
      </p:sp>
      <p:sp>
        <p:nvSpPr>
          <p:cNvPr id="3" name="Chart Placeholder 2"/>
          <p:cNvSpPr>
            <a:spLocks noGrp="1"/>
          </p:cNvSpPr>
          <p:nvPr>
            <p:ph type="chart" idx="1"/>
          </p:nvPr>
        </p:nvSpPr>
        <p:spPr>
          <a:xfrm>
            <a:off x="468313" y="1628775"/>
            <a:ext cx="8229600" cy="4525963"/>
          </a:xfr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86968" y="2368169"/>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4175" y="285750"/>
            <a:ext cx="8229600" cy="776288"/>
          </a:xfrm>
        </p:spPr>
        <p:txBody>
          <a:bodyPr/>
          <a:lstStyle/>
          <a:p>
            <a:r>
              <a:rPr lang="en-US"/>
              <a:t>Click to edit Master title style</a:t>
            </a:r>
          </a:p>
        </p:txBody>
      </p:sp>
      <p:sp>
        <p:nvSpPr>
          <p:cNvPr id="3" name="Content Placeholder 2"/>
          <p:cNvSpPr>
            <a:spLocks noGrp="1"/>
          </p:cNvSpPr>
          <p:nvPr>
            <p:ph sz="half" idx="1"/>
          </p:nvPr>
        </p:nvSpPr>
        <p:spPr>
          <a:xfrm>
            <a:off x="468313" y="16287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9313" y="162877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86968" y="2368169"/>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86968" y="2368169"/>
            <a:ext cx="7772400" cy="1470025"/>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57200" y="1591056"/>
            <a:ext cx="8229600" cy="4525963"/>
          </a:xfrm>
        </p:spPr>
        <p:txBody>
          <a:bodyPr/>
          <a:lstStyle>
            <a:lvl1pPr>
              <a:buClr>
                <a:srgbClr val="E50071"/>
              </a:buClr>
              <a:defRPr sz="1800">
                <a:latin typeface="Arial" pitchFamily="34" charset="0"/>
                <a:cs typeface="Arial" pitchFamily="34" charset="0"/>
              </a:defRPr>
            </a:lvl1pPr>
            <a:lvl2pPr marL="742950" indent="-285750">
              <a:buClr>
                <a:srgbClr val="E50071"/>
              </a:buClr>
              <a:buFont typeface="Courier New" pitchFamily="49" charset="0"/>
              <a:buChar char="o"/>
              <a:defRPr sz="1600">
                <a:latin typeface="Arial" pitchFamily="34" charset="0"/>
                <a:cs typeface="Arial" pitchFamily="34" charset="0"/>
              </a:defRPr>
            </a:lvl2pPr>
            <a:lvl3pPr>
              <a:defRPr sz="1400">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aster title and grap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2800" baseline="0">
                <a:solidFill>
                  <a:srgbClr val="53575E"/>
                </a:solidFill>
              </a:defRPr>
            </a:lvl1pPr>
          </a:lstStyle>
          <a:p>
            <a:r>
              <a:rPr lang="en-US" dirty="0"/>
              <a:t>Click to edit Master title style</a:t>
            </a:r>
            <a:endParaRPr lang="en-GB"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557" y="459581"/>
            <a:ext cx="6143956" cy="1181100"/>
          </a:xfrm>
        </p:spPr>
        <p:txBody>
          <a:bodyPr/>
          <a:lstStyle/>
          <a:p>
            <a:r>
              <a:rPr lang="en-US" dirty="0"/>
              <a:t>Click to edit Master title style</a:t>
            </a:r>
            <a:endParaRPr lang="en-GB" dirty="0"/>
          </a:p>
        </p:txBody>
      </p:sp>
      <p:sp>
        <p:nvSpPr>
          <p:cNvPr id="3" name="Content Placeholder 2"/>
          <p:cNvSpPr>
            <a:spLocks noGrp="1"/>
          </p:cNvSpPr>
          <p:nvPr>
            <p:ph idx="1"/>
          </p:nvPr>
        </p:nvSpPr>
        <p:spPr>
          <a:xfrm>
            <a:off x="438150" y="2317750"/>
            <a:ext cx="8248650" cy="3873500"/>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p:cNvSpPr>
            <a:spLocks noGrp="1"/>
          </p:cNvSpPr>
          <p:nvPr>
            <p:ph type="body" sz="quarter" idx="15"/>
          </p:nvPr>
        </p:nvSpPr>
        <p:spPr>
          <a:xfrm>
            <a:off x="438150" y="1733550"/>
            <a:ext cx="8267700" cy="552450"/>
          </a:xfrm>
        </p:spPr>
        <p:txBody>
          <a:bodyPr anchor="ctr">
            <a:normAutofit/>
          </a:bodyPr>
          <a:lstStyle>
            <a:lvl1pPr marL="0" indent="0">
              <a:buNone/>
              <a:defRPr sz="2400">
                <a:solidFill>
                  <a:srgbClr val="00518C"/>
                </a:solidFill>
              </a:defRPr>
            </a:lvl1pPr>
          </a:lstStyle>
          <a:p>
            <a:pPr lvl="0"/>
            <a:r>
              <a:rPr lang="en-US" dirty="0"/>
              <a:t>Click to edit Master text styles</a:t>
            </a:r>
          </a:p>
        </p:txBody>
      </p:sp>
      <p:sp>
        <p:nvSpPr>
          <p:cNvPr id="13" name="Text Placeholder 7"/>
          <p:cNvSpPr>
            <a:spLocks noGrp="1"/>
          </p:cNvSpPr>
          <p:nvPr>
            <p:ph type="body" sz="quarter" idx="13"/>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7"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1CCB97CE-8F23-4A35-8F74-4101B322C3C5}" type="slidenum">
              <a:rPr lang="en-GB"/>
              <a:pPr>
                <a:defRPr/>
              </a:pPr>
              <a:t>‹#›</a:t>
            </a:fld>
            <a:endParaRPr lang="en-GB"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11" name="Content Placeholder 2"/>
          <p:cNvSpPr>
            <a:spLocks noGrp="1"/>
          </p:cNvSpPr>
          <p:nvPr>
            <p:ph sz="half" idx="13"/>
          </p:nvPr>
        </p:nvSpPr>
        <p:spPr>
          <a:xfrm>
            <a:off x="438150" y="1968500"/>
            <a:ext cx="8267700" cy="356870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2"/>
          <p:cNvSpPr>
            <a:spLocks noGrp="1"/>
          </p:cNvSpPr>
          <p:nvPr>
            <p:ph sz="half" idx="12"/>
          </p:nvPr>
        </p:nvSpPr>
        <p:spPr>
          <a:xfrm>
            <a:off x="438150" y="5626100"/>
            <a:ext cx="8267700" cy="565150"/>
          </a:xfrm>
        </p:spPr>
        <p:txBody>
          <a:bodyPr>
            <a:normAutofit/>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7"/>
          <p:cNvSpPr>
            <a:spLocks noGrp="1"/>
          </p:cNvSpPr>
          <p:nvPr>
            <p:ph type="body" sz="quarter" idx="16"/>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7"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9DC72D68-D4EF-49A2-8379-D1F5DE2A257B}" type="slidenum">
              <a:rPr lang="en-GB"/>
              <a:pPr>
                <a:defRPr/>
              </a:pPr>
              <a:t>‹#›</a:t>
            </a:fld>
            <a:endParaRPr lang="en-GB"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11" name="Content Placeholder 2"/>
          <p:cNvSpPr>
            <a:spLocks noGrp="1"/>
          </p:cNvSpPr>
          <p:nvPr>
            <p:ph sz="half" idx="13"/>
          </p:nvPr>
        </p:nvSpPr>
        <p:spPr>
          <a:xfrm>
            <a:off x="3268663" y="2005013"/>
            <a:ext cx="5429250" cy="422275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2"/>
          <p:cNvSpPr>
            <a:spLocks noGrp="1"/>
          </p:cNvSpPr>
          <p:nvPr>
            <p:ph sz="half" idx="12"/>
          </p:nvPr>
        </p:nvSpPr>
        <p:spPr>
          <a:xfrm>
            <a:off x="444500" y="2005013"/>
            <a:ext cx="2660650" cy="422275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7"/>
          <p:cNvSpPr>
            <a:spLocks noGrp="1"/>
          </p:cNvSpPr>
          <p:nvPr>
            <p:ph type="body" sz="quarter" idx="16"/>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7"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13B1E6EA-165B-449E-8A5F-EF496A92C6D0}" type="slidenum">
              <a:rPr lang="en-GB"/>
              <a:pPr>
                <a:defRPr/>
              </a:pPr>
              <a:t>‹#›</a:t>
            </a:fld>
            <a:endParaRPr lang="en-GB" dirty="0"/>
          </a:p>
        </p:txBody>
      </p:sp>
    </p:spTree>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3" name="Content Placeholder 2"/>
          <p:cNvSpPr>
            <a:spLocks noGrp="1"/>
          </p:cNvSpPr>
          <p:nvPr>
            <p:ph idx="1"/>
          </p:nvPr>
        </p:nvSpPr>
        <p:spPr>
          <a:xfrm>
            <a:off x="444500" y="1741488"/>
            <a:ext cx="8248650" cy="972683"/>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2"/>
          <p:cNvSpPr>
            <a:spLocks noGrp="1"/>
          </p:cNvSpPr>
          <p:nvPr>
            <p:ph idx="18"/>
          </p:nvPr>
        </p:nvSpPr>
        <p:spPr>
          <a:xfrm>
            <a:off x="457200" y="3541487"/>
            <a:ext cx="8248650" cy="2649764"/>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p:cNvSpPr>
            <a:spLocks noGrp="1"/>
          </p:cNvSpPr>
          <p:nvPr>
            <p:ph type="body" sz="quarter" idx="19"/>
          </p:nvPr>
        </p:nvSpPr>
        <p:spPr>
          <a:xfrm>
            <a:off x="444500" y="2944118"/>
            <a:ext cx="8267700" cy="539823"/>
          </a:xfrm>
        </p:spPr>
        <p:txBody>
          <a:bodyPr anchor="ctr">
            <a:normAutofit/>
          </a:bodyPr>
          <a:lstStyle>
            <a:lvl1pPr marL="0" indent="0">
              <a:buNone/>
              <a:defRPr sz="2400">
                <a:solidFill>
                  <a:srgbClr val="00518C"/>
                </a:solidFill>
              </a:defRPr>
            </a:lvl1pPr>
          </a:lstStyle>
          <a:p>
            <a:pPr lvl="0"/>
            <a:r>
              <a:rPr lang="en-US" dirty="0"/>
              <a:t>Click to edit Master text styles</a:t>
            </a:r>
          </a:p>
        </p:txBody>
      </p:sp>
      <p:sp>
        <p:nvSpPr>
          <p:cNvPr id="17" name="Text Placeholder 7"/>
          <p:cNvSpPr>
            <a:spLocks noGrp="1"/>
          </p:cNvSpPr>
          <p:nvPr>
            <p:ph type="body" sz="quarter" idx="13"/>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15" name="Content Placeholder 14"/>
          <p:cNvSpPr>
            <a:spLocks noGrp="1"/>
          </p:cNvSpPr>
          <p:nvPr>
            <p:ph sz="quarter" idx="21"/>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8" name="Slide Number Placeholder 5"/>
          <p:cNvSpPr>
            <a:spLocks noGrp="1"/>
          </p:cNvSpPr>
          <p:nvPr>
            <p:ph type="sldNum" sz="quarter" idx="2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4C788881-81F0-4A6C-B91B-EC681AC3A190}" type="slidenum">
              <a:rPr lang="en-GB"/>
              <a:pPr>
                <a:defRPr/>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57200" y="1591056"/>
            <a:ext cx="8229600" cy="4525963"/>
          </a:xfrm>
        </p:spPr>
        <p:txBody>
          <a:bodyPr/>
          <a:lstStyle>
            <a:lvl1pPr>
              <a:buClr>
                <a:srgbClr val="E50071"/>
              </a:buClr>
              <a:defRPr sz="1800">
                <a:latin typeface="Arial" pitchFamily="34" charset="0"/>
                <a:cs typeface="Arial" pitchFamily="34" charset="0"/>
              </a:defRPr>
            </a:lvl1pPr>
            <a:lvl2pPr marL="742950" indent="-285750">
              <a:buClr>
                <a:srgbClr val="E50071"/>
              </a:buClr>
              <a:buFont typeface="Courier New" pitchFamily="49" charset="0"/>
              <a:buChar char="o"/>
              <a:defRPr sz="1600">
                <a:latin typeface="Arial" pitchFamily="34" charset="0"/>
                <a:cs typeface="Arial" pitchFamily="34" charset="0"/>
              </a:defRPr>
            </a:lvl2pPr>
            <a:lvl3pPr>
              <a:defRPr sz="1400">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9512" y="9947"/>
            <a:ext cx="8424936" cy="1181100"/>
          </a:xfrm>
        </p:spPr>
        <p:txBody>
          <a:bodyPr/>
          <a:lstStyle/>
          <a:p>
            <a:r>
              <a:rPr lang="en-US" dirty="0"/>
              <a:t>Click to edit Master title style</a:t>
            </a:r>
            <a:endParaRPr lang="en-GB" dirty="0"/>
          </a:p>
        </p:txBody>
      </p:sp>
      <p:sp>
        <p:nvSpPr>
          <p:cNvPr id="9" name="Content Placeholder 2"/>
          <p:cNvSpPr>
            <a:spLocks noGrp="1"/>
          </p:cNvSpPr>
          <p:nvPr>
            <p:ph sz="half" idx="12"/>
          </p:nvPr>
        </p:nvSpPr>
        <p:spPr>
          <a:xfrm>
            <a:off x="450850" y="1700808"/>
            <a:ext cx="3867150" cy="4222750"/>
          </a:xfrm>
        </p:spPr>
        <p:txBody>
          <a:bodyPr/>
          <a:lstStyle>
            <a:lvl1pPr>
              <a:spcBef>
                <a:spcPts val="800"/>
              </a:spcBef>
              <a:defRPr sz="18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11" name="Content Placeholder 2"/>
          <p:cNvSpPr>
            <a:spLocks noGrp="1"/>
          </p:cNvSpPr>
          <p:nvPr>
            <p:ph sz="half" idx="13"/>
          </p:nvPr>
        </p:nvSpPr>
        <p:spPr>
          <a:xfrm>
            <a:off x="4584700" y="1700808"/>
            <a:ext cx="4121150" cy="4222750"/>
          </a:xfrm>
        </p:spPr>
        <p:txBody>
          <a:bodyPr/>
          <a:lstStyle>
            <a:lvl1pPr algn="l">
              <a:spcBef>
                <a:spcPts val="800"/>
              </a:spcBef>
              <a:defRPr sz="1800"/>
            </a:lvl1pPr>
            <a:lvl2pPr algn="l">
              <a:spcBef>
                <a:spcPts val="800"/>
              </a:spcBef>
              <a:defRPr sz="1400" b="0"/>
            </a:lvl2pPr>
            <a:lvl3pPr algn="l">
              <a:spcBef>
                <a:spcPts val="800"/>
              </a:spcBef>
              <a:defRPr sz="1400"/>
            </a:lvl3pPr>
            <a:lvl4pPr algn="l">
              <a:spcBef>
                <a:spcPts val="800"/>
              </a:spcBef>
              <a:defRPr sz="1400"/>
            </a:lvl4pPr>
            <a:lvl5pPr algn="l">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2400" baseline="0">
                <a:solidFill>
                  <a:srgbClr val="53575E"/>
                </a:solidFill>
              </a:defRPr>
            </a:lvl1pPr>
          </a:lstStyle>
          <a:p>
            <a:r>
              <a:rPr lang="en-US" dirty="0"/>
              <a:t>Click to edit Master title style</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GW v1">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p>
        </p:txBody>
      </p:sp>
      <p:sp>
        <p:nvSpPr>
          <p:cNvPr id="3" name="Inhaltsplatzhalter 2"/>
          <p:cNvSpPr>
            <a:spLocks noGrp="1"/>
          </p:cNvSpPr>
          <p:nvPr>
            <p:ph idx="1"/>
          </p:nvPr>
        </p:nvSpPr>
        <p:spPr>
          <a:xfrm>
            <a:off x="1338258" y="1206510"/>
            <a:ext cx="6877055" cy="4789486"/>
          </a:xfrm>
        </p:spPr>
        <p:txBody>
          <a:bodyPr/>
          <a:lstStyle>
            <a:lvl1pPr marL="357188" indent="-357188">
              <a:lnSpc>
                <a:spcPts val="2100"/>
              </a:lnSpc>
              <a:buFont typeface="Wingdings" pitchFamily="2" charset="2"/>
              <a:buChar char="§"/>
              <a:defRPr/>
            </a:lvl1pPr>
            <a:lvl2pPr marL="714375" indent="-357188">
              <a:lnSpc>
                <a:spcPts val="2100"/>
              </a:lnSpc>
              <a:buFont typeface="Arial" pitchFamily="34" charset="0"/>
              <a:buChar char="–"/>
              <a:defRPr/>
            </a:lvl2pPr>
            <a:lvl3pPr marL="1071563" indent="-357188">
              <a:lnSpc>
                <a:spcPts val="2100"/>
              </a:lnSpc>
              <a:buFont typeface="Wingdings" pitchFamily="2" charset="2"/>
              <a:buChar char="§"/>
              <a:defRPr/>
            </a:lvl3pPr>
            <a:lvl4pPr marL="1428750" indent="-357188">
              <a:lnSpc>
                <a:spcPts val="2100"/>
              </a:lnSpc>
              <a:buFont typeface="Arial" pitchFamily="34" charset="0"/>
              <a:buChar char="–"/>
              <a:defRPr/>
            </a:lvl4pPr>
            <a:lvl5pPr marL="1800225" indent="-371475">
              <a:lnSpc>
                <a:spcPts val="2100"/>
              </a:lnSpc>
              <a:buFont typeface="Wingdings" pitchFamily="2"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6"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13"/>
          </p:nvPr>
        </p:nvSpPr>
        <p:spPr>
          <a:xfrm>
            <a:off x="457200" y="6038850"/>
            <a:ext cx="8229600" cy="682625"/>
          </a:xfrm>
        </p:spPr>
        <p:txBody>
          <a:bodyPr anchor="b">
            <a:normAutofit/>
          </a:bodyPr>
          <a:lstStyle>
            <a:lvl1pPr marL="0" indent="0">
              <a:buNone/>
              <a:defRPr sz="1000"/>
            </a:lvl1pPr>
          </a:lstStyle>
          <a:p>
            <a:pPr lvl="0"/>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ster title and grap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2800" baseline="0">
                <a:solidFill>
                  <a:srgbClr val="53575E"/>
                </a:solidFill>
              </a:defRPr>
            </a:lvl1pPr>
          </a:lstStyle>
          <a:p>
            <a:r>
              <a:rPr lang="en-US" dirty="0"/>
              <a:t>Click to edit Master title style</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pic>
        <p:nvPicPr>
          <p:cNvPr id="7" name="Picture 7" descr="45065635_PP_top2_01.jpg"/>
          <p:cNvPicPr>
            <a:picLocks noChangeAspect="1"/>
          </p:cNvPicPr>
          <p:nvPr userDrawn="1"/>
        </p:nvPicPr>
        <p:blipFill>
          <a:blip r:embed="rId2"/>
          <a:srcRect/>
          <a:stretch>
            <a:fillRect/>
          </a:stretch>
        </p:blipFill>
        <p:spPr bwMode="auto">
          <a:xfrm>
            <a:off x="0" y="0"/>
            <a:ext cx="9144000" cy="401638"/>
          </a:xfrm>
          <a:prstGeom prst="rect">
            <a:avLst/>
          </a:prstGeom>
          <a:noFill/>
          <a:ln w="9525">
            <a:noFill/>
            <a:miter lim="800000"/>
            <a:headEnd/>
            <a:tailEnd/>
          </a:ln>
        </p:spPr>
      </p:pic>
      <p:sp>
        <p:nvSpPr>
          <p:cNvPr id="8" name="Rectangle 8"/>
          <p:cNvSpPr>
            <a:spLocks noChangeArrowheads="1"/>
          </p:cNvSpPr>
          <p:nvPr userDrawn="1"/>
        </p:nvSpPr>
        <p:spPr bwMode="auto">
          <a:xfrm>
            <a:off x="4458204" y="6538913"/>
            <a:ext cx="184730" cy="230832"/>
          </a:xfrm>
          <a:prstGeom prst="rect">
            <a:avLst/>
          </a:prstGeom>
          <a:noFill/>
          <a:ln>
            <a:noFill/>
          </a:ln>
          <a:extLst/>
        </p:spPr>
        <p:txBody>
          <a:bodyPr wrap="none">
            <a:spAutoFit/>
          </a:bodyPr>
          <a:lstStyle/>
          <a:p>
            <a:pPr algn="ctr">
              <a:defRPr/>
            </a:pPr>
            <a:endParaRPr lang="en-GB" sz="900" dirty="0">
              <a:solidFill>
                <a:srgbClr val="53575E"/>
              </a:solidFill>
              <a:latin typeface="Arial" pitchFamily="34" charset="0"/>
              <a:cs typeface="Arial" pitchFamily="34" charset="0"/>
            </a:endParaRPr>
          </a:p>
        </p:txBody>
      </p:sp>
      <p:sp>
        <p:nvSpPr>
          <p:cNvPr id="2" name="Title 1"/>
          <p:cNvSpPr>
            <a:spLocks noGrp="1"/>
          </p:cNvSpPr>
          <p:nvPr>
            <p:ph type="title"/>
          </p:nvPr>
        </p:nvSpPr>
        <p:spPr>
          <a:xfrm>
            <a:off x="132557" y="459581"/>
            <a:ext cx="6143956" cy="1181100"/>
          </a:xfrm>
        </p:spPr>
        <p:txBody>
          <a:bodyPr/>
          <a:lstStyle/>
          <a:p>
            <a:r>
              <a:rPr lang="en-US" dirty="0"/>
              <a:t>Click to edit Master title style</a:t>
            </a:r>
            <a:endParaRPr lang="en-GB" dirty="0"/>
          </a:p>
        </p:txBody>
      </p:sp>
      <p:sp>
        <p:nvSpPr>
          <p:cNvPr id="3" name="Content Placeholder 2"/>
          <p:cNvSpPr>
            <a:spLocks noGrp="1"/>
          </p:cNvSpPr>
          <p:nvPr>
            <p:ph idx="1"/>
          </p:nvPr>
        </p:nvSpPr>
        <p:spPr>
          <a:xfrm>
            <a:off x="438150" y="2317750"/>
            <a:ext cx="8248650" cy="3873500"/>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p:cNvSpPr>
            <a:spLocks noGrp="1"/>
          </p:cNvSpPr>
          <p:nvPr>
            <p:ph type="body" sz="quarter" idx="15"/>
          </p:nvPr>
        </p:nvSpPr>
        <p:spPr>
          <a:xfrm>
            <a:off x="438150" y="1733550"/>
            <a:ext cx="8267700" cy="552450"/>
          </a:xfrm>
        </p:spPr>
        <p:txBody>
          <a:bodyPr anchor="ctr">
            <a:normAutofit/>
          </a:bodyPr>
          <a:lstStyle>
            <a:lvl1pPr marL="0" indent="0">
              <a:buNone/>
              <a:defRPr sz="2400">
                <a:solidFill>
                  <a:srgbClr val="00518C"/>
                </a:solidFill>
              </a:defRPr>
            </a:lvl1pPr>
          </a:lstStyle>
          <a:p>
            <a:pPr lvl="0"/>
            <a:r>
              <a:rPr lang="en-US" dirty="0"/>
              <a:t>Click to edit Master text styles</a:t>
            </a:r>
          </a:p>
        </p:txBody>
      </p:sp>
      <p:sp>
        <p:nvSpPr>
          <p:cNvPr id="13" name="Text Placeholder 7"/>
          <p:cNvSpPr>
            <a:spLocks noGrp="1"/>
          </p:cNvSpPr>
          <p:nvPr>
            <p:ph type="body" sz="quarter" idx="13"/>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10"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04369499-4228-4E8C-B675-6C0660245201}" type="slidenum">
              <a:rPr lang="en-GB"/>
              <a:pPr>
                <a:defRPr/>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wo Content">
    <p:spTree>
      <p:nvGrpSpPr>
        <p:cNvPr id="1" name=""/>
        <p:cNvGrpSpPr/>
        <p:nvPr/>
      </p:nvGrpSpPr>
      <p:grpSpPr>
        <a:xfrm>
          <a:off x="0" y="0"/>
          <a:ext cx="0" cy="0"/>
          <a:chOff x="0" y="0"/>
          <a:chExt cx="0" cy="0"/>
        </a:xfrm>
      </p:grpSpPr>
      <p:pic>
        <p:nvPicPr>
          <p:cNvPr id="7" name="Picture 7" descr="45065635_PP_top2_01.jpg"/>
          <p:cNvPicPr>
            <a:picLocks noChangeAspect="1"/>
          </p:cNvPicPr>
          <p:nvPr userDrawn="1"/>
        </p:nvPicPr>
        <p:blipFill>
          <a:blip r:embed="rId2"/>
          <a:srcRect/>
          <a:stretch>
            <a:fillRect/>
          </a:stretch>
        </p:blipFill>
        <p:spPr bwMode="auto">
          <a:xfrm>
            <a:off x="0" y="0"/>
            <a:ext cx="9144000" cy="401638"/>
          </a:xfrm>
          <a:prstGeom prst="rect">
            <a:avLst/>
          </a:prstGeom>
          <a:noFill/>
          <a:ln w="9525">
            <a:noFill/>
            <a:miter lim="800000"/>
            <a:headEnd/>
            <a:tailEnd/>
          </a:ln>
        </p:spPr>
      </p:pic>
      <p:sp>
        <p:nvSpPr>
          <p:cNvPr id="8" name="Rectangle 8"/>
          <p:cNvSpPr>
            <a:spLocks noChangeArrowheads="1"/>
          </p:cNvSpPr>
          <p:nvPr userDrawn="1"/>
        </p:nvSpPr>
        <p:spPr bwMode="auto">
          <a:xfrm>
            <a:off x="3205163" y="6538913"/>
            <a:ext cx="2690812" cy="230187"/>
          </a:xfrm>
          <a:prstGeom prst="rect">
            <a:avLst/>
          </a:prstGeom>
          <a:noFill/>
          <a:ln>
            <a:noFill/>
          </a:ln>
          <a:extLst/>
        </p:spPr>
        <p:txBody>
          <a:bodyPr wrap="none">
            <a:spAutoFit/>
          </a:bodyPr>
          <a:lstStyle/>
          <a:p>
            <a:pPr algn="ctr">
              <a:defRPr/>
            </a:pPr>
            <a:r>
              <a:rPr lang="en-GB" sz="900" dirty="0">
                <a:solidFill>
                  <a:srgbClr val="53575E"/>
                </a:solidFill>
                <a:latin typeface="Arial" pitchFamily="34" charset="0"/>
                <a:cs typeface="Arial" pitchFamily="34" charset="0"/>
              </a:rPr>
              <a:t>Date of preparation: August 2013. UK/TRJ/XXXX</a:t>
            </a:r>
          </a:p>
        </p:txBody>
      </p:sp>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11" name="Content Placeholder 2"/>
          <p:cNvSpPr>
            <a:spLocks noGrp="1"/>
          </p:cNvSpPr>
          <p:nvPr>
            <p:ph sz="half" idx="13"/>
          </p:nvPr>
        </p:nvSpPr>
        <p:spPr>
          <a:xfrm>
            <a:off x="438150" y="1968500"/>
            <a:ext cx="8267700" cy="356870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2"/>
          <p:cNvSpPr>
            <a:spLocks noGrp="1"/>
          </p:cNvSpPr>
          <p:nvPr>
            <p:ph sz="half" idx="12"/>
          </p:nvPr>
        </p:nvSpPr>
        <p:spPr>
          <a:xfrm>
            <a:off x="438150" y="5626100"/>
            <a:ext cx="8267700" cy="565150"/>
          </a:xfrm>
        </p:spPr>
        <p:txBody>
          <a:bodyPr>
            <a:normAutofit/>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7"/>
          <p:cNvSpPr>
            <a:spLocks noGrp="1"/>
          </p:cNvSpPr>
          <p:nvPr>
            <p:ph type="body" sz="quarter" idx="16"/>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12"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EF8C361E-EA0C-464E-9D28-667F6CFF19EF}" type="slidenum">
              <a:rPr lang="en-GB"/>
              <a:pPr>
                <a:defRPr/>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pic>
        <p:nvPicPr>
          <p:cNvPr id="7" name="Picture 7" descr="45065635_PP_top2_01.jpg"/>
          <p:cNvPicPr>
            <a:picLocks noChangeAspect="1"/>
          </p:cNvPicPr>
          <p:nvPr userDrawn="1"/>
        </p:nvPicPr>
        <p:blipFill>
          <a:blip r:embed="rId2"/>
          <a:srcRect/>
          <a:stretch>
            <a:fillRect/>
          </a:stretch>
        </p:blipFill>
        <p:spPr bwMode="auto">
          <a:xfrm>
            <a:off x="0" y="0"/>
            <a:ext cx="9144000" cy="401638"/>
          </a:xfrm>
          <a:prstGeom prst="rect">
            <a:avLst/>
          </a:prstGeom>
          <a:noFill/>
          <a:ln w="9525">
            <a:noFill/>
            <a:miter lim="800000"/>
            <a:headEnd/>
            <a:tailEnd/>
          </a:ln>
        </p:spPr>
      </p:pic>
      <p:sp>
        <p:nvSpPr>
          <p:cNvPr id="8" name="Rectangle 8"/>
          <p:cNvSpPr>
            <a:spLocks noChangeArrowheads="1"/>
          </p:cNvSpPr>
          <p:nvPr userDrawn="1"/>
        </p:nvSpPr>
        <p:spPr bwMode="auto">
          <a:xfrm>
            <a:off x="3205163" y="6538913"/>
            <a:ext cx="2690812" cy="230187"/>
          </a:xfrm>
          <a:prstGeom prst="rect">
            <a:avLst/>
          </a:prstGeom>
          <a:noFill/>
          <a:ln>
            <a:noFill/>
          </a:ln>
          <a:extLst/>
        </p:spPr>
        <p:txBody>
          <a:bodyPr wrap="none">
            <a:spAutoFit/>
          </a:bodyPr>
          <a:lstStyle/>
          <a:p>
            <a:pPr algn="ctr">
              <a:defRPr/>
            </a:pPr>
            <a:r>
              <a:rPr lang="en-GB" sz="900" dirty="0">
                <a:solidFill>
                  <a:srgbClr val="53575E"/>
                </a:solidFill>
                <a:latin typeface="Arial" pitchFamily="34" charset="0"/>
                <a:cs typeface="Arial" pitchFamily="34" charset="0"/>
              </a:rPr>
              <a:t>Date of preparation: August 2013. UK/TRJ/XXXX</a:t>
            </a:r>
          </a:p>
        </p:txBody>
      </p:sp>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11" name="Content Placeholder 2"/>
          <p:cNvSpPr>
            <a:spLocks noGrp="1"/>
          </p:cNvSpPr>
          <p:nvPr>
            <p:ph sz="half" idx="13"/>
          </p:nvPr>
        </p:nvSpPr>
        <p:spPr>
          <a:xfrm>
            <a:off x="3268663" y="2005013"/>
            <a:ext cx="5429250" cy="422275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2"/>
          <p:cNvSpPr>
            <a:spLocks noGrp="1"/>
          </p:cNvSpPr>
          <p:nvPr>
            <p:ph sz="half" idx="12"/>
          </p:nvPr>
        </p:nvSpPr>
        <p:spPr>
          <a:xfrm>
            <a:off x="444500" y="2005013"/>
            <a:ext cx="2660650" cy="4222750"/>
          </a:xfrm>
        </p:spPr>
        <p:txBody>
          <a:bodyPr/>
          <a:lstStyle>
            <a:lvl1pPr>
              <a:spcBef>
                <a:spcPts val="800"/>
              </a:spcBef>
              <a:defRPr sz="1400"/>
            </a:lvl1pPr>
            <a:lvl2pPr>
              <a:spcBef>
                <a:spcPts val="800"/>
              </a:spcBef>
              <a:defRPr sz="1400" b="0"/>
            </a:lvl2pPr>
            <a:lvl3pPr>
              <a:spcBef>
                <a:spcPts val="800"/>
              </a:spcBef>
              <a:defRPr sz="1400"/>
            </a:lvl3pPr>
            <a:lvl4pPr>
              <a:spcBef>
                <a:spcPts val="800"/>
              </a:spcBef>
              <a:defRPr sz="1400"/>
            </a:lvl4pPr>
            <a:lvl5pPr>
              <a:spcBef>
                <a:spcPts val="800"/>
              </a:spcBef>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7"/>
          <p:cNvSpPr>
            <a:spLocks noGrp="1"/>
          </p:cNvSpPr>
          <p:nvPr>
            <p:ph type="body" sz="quarter" idx="16"/>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9" name="Content Placeholder 14"/>
          <p:cNvSpPr>
            <a:spLocks noGrp="1"/>
          </p:cNvSpPr>
          <p:nvPr>
            <p:ph sz="quarter" idx="19"/>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12" name="Slide Number Placeholder 5"/>
          <p:cNvSpPr>
            <a:spLocks noGrp="1"/>
          </p:cNvSpPr>
          <p:nvPr>
            <p:ph type="sldNum" sz="quarter" idx="20"/>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77F1B176-7F18-419A-B6C5-712E34A830A4}" type="slidenum">
              <a:rPr lang="en-GB"/>
              <a:pPr>
                <a:defRPr/>
              </a:pPr>
              <a:t>‹#›</a:t>
            </a:fld>
            <a:endParaRPr lang="en-GB" dirty="0"/>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and Content">
    <p:spTree>
      <p:nvGrpSpPr>
        <p:cNvPr id="1" name=""/>
        <p:cNvGrpSpPr/>
        <p:nvPr/>
      </p:nvGrpSpPr>
      <p:grpSpPr>
        <a:xfrm>
          <a:off x="0" y="0"/>
          <a:ext cx="0" cy="0"/>
          <a:chOff x="0" y="0"/>
          <a:chExt cx="0" cy="0"/>
        </a:xfrm>
      </p:grpSpPr>
      <p:pic>
        <p:nvPicPr>
          <p:cNvPr id="8" name="Picture 7" descr="45065635_PP_top2_01.jpg"/>
          <p:cNvPicPr>
            <a:picLocks noChangeAspect="1"/>
          </p:cNvPicPr>
          <p:nvPr userDrawn="1"/>
        </p:nvPicPr>
        <p:blipFill>
          <a:blip r:embed="rId2"/>
          <a:srcRect/>
          <a:stretch>
            <a:fillRect/>
          </a:stretch>
        </p:blipFill>
        <p:spPr bwMode="auto">
          <a:xfrm>
            <a:off x="0" y="0"/>
            <a:ext cx="9144000" cy="401638"/>
          </a:xfrm>
          <a:prstGeom prst="rect">
            <a:avLst/>
          </a:prstGeom>
          <a:noFill/>
          <a:ln w="9525">
            <a:noFill/>
            <a:miter lim="800000"/>
            <a:headEnd/>
            <a:tailEnd/>
          </a:ln>
        </p:spPr>
      </p:pic>
      <p:sp>
        <p:nvSpPr>
          <p:cNvPr id="9" name="Rectangle 8"/>
          <p:cNvSpPr>
            <a:spLocks noChangeArrowheads="1"/>
          </p:cNvSpPr>
          <p:nvPr userDrawn="1"/>
        </p:nvSpPr>
        <p:spPr bwMode="auto">
          <a:xfrm>
            <a:off x="3205163" y="6538913"/>
            <a:ext cx="2690812" cy="230187"/>
          </a:xfrm>
          <a:prstGeom prst="rect">
            <a:avLst/>
          </a:prstGeom>
          <a:noFill/>
          <a:ln>
            <a:noFill/>
          </a:ln>
          <a:extLst/>
        </p:spPr>
        <p:txBody>
          <a:bodyPr wrap="none">
            <a:spAutoFit/>
          </a:bodyPr>
          <a:lstStyle/>
          <a:p>
            <a:pPr algn="ctr">
              <a:defRPr/>
            </a:pPr>
            <a:r>
              <a:rPr lang="en-GB" sz="900" dirty="0">
                <a:solidFill>
                  <a:srgbClr val="53575E"/>
                </a:solidFill>
                <a:latin typeface="Arial" pitchFamily="34" charset="0"/>
                <a:cs typeface="Arial" pitchFamily="34" charset="0"/>
              </a:rPr>
              <a:t>Date of preparation: August 2013. UK/TRJ/XXXX</a:t>
            </a:r>
          </a:p>
        </p:txBody>
      </p:sp>
      <p:sp>
        <p:nvSpPr>
          <p:cNvPr id="2" name="Title 1"/>
          <p:cNvSpPr>
            <a:spLocks noGrp="1"/>
          </p:cNvSpPr>
          <p:nvPr>
            <p:ph type="title"/>
          </p:nvPr>
        </p:nvSpPr>
        <p:spPr>
          <a:xfrm>
            <a:off x="132557" y="459581"/>
            <a:ext cx="6172993" cy="1181100"/>
          </a:xfrm>
        </p:spPr>
        <p:txBody>
          <a:bodyPr/>
          <a:lstStyle/>
          <a:p>
            <a:r>
              <a:rPr lang="en-US" dirty="0"/>
              <a:t>Click to edit Master title style</a:t>
            </a:r>
            <a:endParaRPr lang="en-GB" dirty="0"/>
          </a:p>
        </p:txBody>
      </p:sp>
      <p:sp>
        <p:nvSpPr>
          <p:cNvPr id="3" name="Content Placeholder 2"/>
          <p:cNvSpPr>
            <a:spLocks noGrp="1"/>
          </p:cNvSpPr>
          <p:nvPr>
            <p:ph idx="1"/>
          </p:nvPr>
        </p:nvSpPr>
        <p:spPr>
          <a:xfrm>
            <a:off x="444500" y="1741488"/>
            <a:ext cx="8248650" cy="972683"/>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2"/>
          <p:cNvSpPr>
            <a:spLocks noGrp="1"/>
          </p:cNvSpPr>
          <p:nvPr>
            <p:ph idx="18"/>
          </p:nvPr>
        </p:nvSpPr>
        <p:spPr>
          <a:xfrm>
            <a:off x="457200" y="3541487"/>
            <a:ext cx="8248650" cy="2649764"/>
          </a:xfrm>
          <a:prstGeom prst="rect">
            <a:avLst/>
          </a:prstGeom>
        </p:spPr>
        <p:txBody>
          <a:bodyPr/>
          <a:lstStyle>
            <a:lvl1pPr marL="266700" indent="-266700">
              <a:spcBef>
                <a:spcPts val="800"/>
              </a:spcBef>
              <a:buSzPct val="120000"/>
              <a:buFont typeface="Arial" pitchFamily="34" charset="0"/>
              <a:buChar char="•"/>
              <a:defRPr sz="1500">
                <a:solidFill>
                  <a:srgbClr val="767878"/>
                </a:solidFill>
              </a:defRPr>
            </a:lvl1pPr>
            <a:lvl2pPr marL="628650" indent="-285750">
              <a:spcBef>
                <a:spcPts val="800"/>
              </a:spcBef>
              <a:defRPr sz="1500"/>
            </a:lvl2pPr>
            <a:lvl3pPr marL="990600" indent="-285750">
              <a:spcBef>
                <a:spcPts val="800"/>
              </a:spcBef>
              <a:defRPr sz="1500"/>
            </a:lvl3pPr>
            <a:lvl4pPr marL="1438275" indent="-285750">
              <a:spcBef>
                <a:spcPts val="800"/>
              </a:spcBef>
              <a:defRPr sz="15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p:cNvSpPr>
            <a:spLocks noGrp="1"/>
          </p:cNvSpPr>
          <p:nvPr>
            <p:ph type="body" sz="quarter" idx="19"/>
          </p:nvPr>
        </p:nvSpPr>
        <p:spPr>
          <a:xfrm>
            <a:off x="444500" y="2944118"/>
            <a:ext cx="8267700" cy="539823"/>
          </a:xfrm>
        </p:spPr>
        <p:txBody>
          <a:bodyPr anchor="ctr">
            <a:normAutofit/>
          </a:bodyPr>
          <a:lstStyle>
            <a:lvl1pPr marL="0" indent="0">
              <a:buNone/>
              <a:defRPr sz="2400">
                <a:solidFill>
                  <a:srgbClr val="00518C"/>
                </a:solidFill>
              </a:defRPr>
            </a:lvl1pPr>
          </a:lstStyle>
          <a:p>
            <a:pPr lvl="0"/>
            <a:r>
              <a:rPr lang="en-US" dirty="0"/>
              <a:t>Click to edit Master text styles</a:t>
            </a:r>
          </a:p>
        </p:txBody>
      </p:sp>
      <p:sp>
        <p:nvSpPr>
          <p:cNvPr id="17" name="Text Placeholder 7"/>
          <p:cNvSpPr>
            <a:spLocks noGrp="1"/>
          </p:cNvSpPr>
          <p:nvPr>
            <p:ph type="body" sz="quarter" idx="13"/>
          </p:nvPr>
        </p:nvSpPr>
        <p:spPr>
          <a:xfrm>
            <a:off x="438150" y="6191251"/>
            <a:ext cx="8267700" cy="314324"/>
          </a:xfrm>
          <a:prstGeom prst="rect">
            <a:avLst/>
          </a:prstGeom>
        </p:spPr>
        <p:txBody>
          <a:bodyPr anchor="b">
            <a:noAutofit/>
          </a:bodyPr>
          <a:lstStyle>
            <a:lvl1pPr marL="0" indent="0" algn="l">
              <a:spcBef>
                <a:spcPts val="0"/>
              </a:spcBef>
              <a:buNone/>
              <a:defRPr sz="700">
                <a:solidFill>
                  <a:srgbClr val="767878"/>
                </a:solidFill>
              </a:defRPr>
            </a:lvl1pPr>
            <a:lvl2pPr algn="r">
              <a:defRPr sz="900">
                <a:solidFill>
                  <a:srgbClr val="767878"/>
                </a:solidFill>
              </a:defRPr>
            </a:lvl2pPr>
            <a:lvl3pPr algn="r">
              <a:defRPr sz="900">
                <a:solidFill>
                  <a:srgbClr val="767878"/>
                </a:solidFill>
              </a:defRPr>
            </a:lvl3pPr>
            <a:lvl4pPr algn="r">
              <a:defRPr sz="900">
                <a:solidFill>
                  <a:srgbClr val="767878"/>
                </a:solidFill>
              </a:defRPr>
            </a:lvl4pPr>
            <a:lvl5pPr algn="r">
              <a:defRPr sz="900">
                <a:solidFill>
                  <a:srgbClr val="767878"/>
                </a:solidFill>
              </a:defRPr>
            </a:lvl5pPr>
          </a:lstStyle>
          <a:p>
            <a:pPr lvl="0"/>
            <a:r>
              <a:rPr lang="en-US" dirty="0"/>
              <a:t>Click to edit Master text styles</a:t>
            </a:r>
            <a:endParaRPr lang="en-GB" dirty="0"/>
          </a:p>
        </p:txBody>
      </p:sp>
      <p:sp>
        <p:nvSpPr>
          <p:cNvPr id="15" name="Content Placeholder 14"/>
          <p:cNvSpPr>
            <a:spLocks noGrp="1"/>
          </p:cNvSpPr>
          <p:nvPr>
            <p:ph sz="quarter" idx="21"/>
          </p:nvPr>
        </p:nvSpPr>
        <p:spPr>
          <a:xfrm>
            <a:off x="6388100" y="191559"/>
            <a:ext cx="2595563" cy="1340907"/>
          </a:xfrm>
        </p:spPr>
        <p:txBody>
          <a:bodyPr anchor="ctr"/>
          <a:lstStyle>
            <a:lvl1pPr marL="0" indent="0" algn="ctr">
              <a:spcBef>
                <a:spcPts val="300"/>
              </a:spcBef>
              <a:buNone/>
              <a:defRPr sz="1400">
                <a:solidFill>
                  <a:srgbClr val="FFFFFF"/>
                </a:solidFill>
              </a:defRPr>
            </a:lvl1pPr>
            <a:lvl2pPr>
              <a:buNone/>
              <a:defRPr sz="1400"/>
            </a:lvl2pPr>
            <a:lvl3pPr>
              <a:buNone/>
              <a:defRPr sz="1400"/>
            </a:lvl3pPr>
            <a:lvl4pPr>
              <a:buNone/>
              <a:defRPr sz="1400"/>
            </a:lvl4pPr>
            <a:lvl5pPr>
              <a:buNone/>
              <a:defRPr sz="1400"/>
            </a:lvl5pPr>
          </a:lstStyle>
          <a:p>
            <a:pPr lvl="0"/>
            <a:r>
              <a:rPr lang="en-US" dirty="0"/>
              <a:t>Click to edit Master text styles</a:t>
            </a:r>
          </a:p>
        </p:txBody>
      </p:sp>
      <p:sp>
        <p:nvSpPr>
          <p:cNvPr id="10" name="Slide Number Placeholder 5"/>
          <p:cNvSpPr>
            <a:spLocks noGrp="1"/>
          </p:cNvSpPr>
          <p:nvPr>
            <p:ph type="sldNum" sz="quarter" idx="22"/>
          </p:nvPr>
        </p:nvSpPr>
        <p:spPr>
          <a:xfrm>
            <a:off x="6553200" y="6356350"/>
            <a:ext cx="2133600" cy="365125"/>
          </a:xfrm>
          <a:prstGeom prst="rect">
            <a:avLst/>
          </a:prstGeom>
        </p:spPr>
        <p:txBody>
          <a:bodyPr/>
          <a:lstStyle>
            <a:lvl1pPr fontAlgn="auto">
              <a:spcBef>
                <a:spcPts val="0"/>
              </a:spcBef>
              <a:spcAft>
                <a:spcPts val="0"/>
              </a:spcAft>
              <a:defRPr>
                <a:solidFill>
                  <a:prstClr val="black">
                    <a:tint val="75000"/>
                  </a:prstClr>
                </a:solidFill>
                <a:latin typeface="+mn-lt"/>
                <a:cs typeface="+mn-cs"/>
              </a:defRPr>
            </a:lvl1pPr>
          </a:lstStyle>
          <a:p>
            <a:pPr>
              <a:defRPr/>
            </a:pPr>
            <a:fld id="{672D23C5-8EC0-454C-B912-28B2A4D8E995}" type="slidenum">
              <a:rPr lang="en-GB"/>
              <a:pPr>
                <a:defRPr/>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jpe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84175" y="285750"/>
            <a:ext cx="8229600" cy="7762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GB"/>
          </a:p>
        </p:txBody>
      </p:sp>
      <p:sp>
        <p:nvSpPr>
          <p:cNvPr id="1027" name="Text Placeholder 2"/>
          <p:cNvSpPr>
            <a:spLocks noGrp="1"/>
          </p:cNvSpPr>
          <p:nvPr>
            <p:ph type="body" idx="1"/>
          </p:nvPr>
        </p:nvSpPr>
        <p:spPr bwMode="auto">
          <a:xfrm>
            <a:off x="468313" y="162877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29" name="Rectangle 8"/>
          <p:cNvSpPr>
            <a:spLocks noChangeArrowheads="1"/>
          </p:cNvSpPr>
          <p:nvPr userDrawn="1"/>
        </p:nvSpPr>
        <p:spPr bwMode="auto">
          <a:xfrm>
            <a:off x="4016375" y="6538913"/>
            <a:ext cx="1066800" cy="228600"/>
          </a:xfrm>
          <a:prstGeom prst="rect">
            <a:avLst/>
          </a:prstGeom>
          <a:noFill/>
          <a:ln>
            <a:noFill/>
          </a:ln>
          <a:extLst/>
        </p:spPr>
        <p:txBody>
          <a:bodyPr wrap="none">
            <a:spAutoFit/>
          </a:bodyPr>
          <a:lstStyle/>
          <a:p>
            <a:pPr algn="ctr">
              <a:defRPr/>
            </a:pPr>
            <a:r>
              <a:rPr lang="en-GB" sz="900">
                <a:solidFill>
                  <a:srgbClr val="53575E"/>
                </a:solidFill>
              </a:rPr>
              <a:t>Prepared 13/2/17</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27" r:id="rId6"/>
    <p:sldLayoutId id="2147483728" r:id="rId7"/>
    <p:sldLayoutId id="2147483729" r:id="rId8"/>
    <p:sldLayoutId id="2147483730" r:id="rId9"/>
    <p:sldLayoutId id="2147483703" r:id="rId10"/>
    <p:sldLayoutId id="2147483704" r:id="rId11"/>
    <p:sldLayoutId id="2147483705" r:id="rId12"/>
    <p:sldLayoutId id="2147483731" r:id="rId13"/>
    <p:sldLayoutId id="2147483706" r:id="rId14"/>
    <p:sldLayoutId id="2147483707" r:id="rId15"/>
    <p:sldLayoutId id="2147483708" r:id="rId16"/>
    <p:sldLayoutId id="2147483709" r:id="rId17"/>
    <p:sldLayoutId id="2147483710" r:id="rId18"/>
    <p:sldLayoutId id="2147483711" r:id="rId19"/>
    <p:sldLayoutId id="2147483712" r:id="rId20"/>
  </p:sldLayoutIdLst>
  <p:hf sldNum="0" hdr="0" dt="0"/>
  <p:txStyles>
    <p:titleStyle>
      <a:lvl1pPr algn="l" rtl="0" eaLnBrk="0" fontAlgn="base" hangingPunct="0">
        <a:spcBef>
          <a:spcPct val="0"/>
        </a:spcBef>
        <a:spcAft>
          <a:spcPct val="0"/>
        </a:spcAft>
        <a:defRPr sz="2800" b="1" kern="1200">
          <a:solidFill>
            <a:srgbClr val="53575E"/>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53575E"/>
          </a:solidFill>
          <a:latin typeface="Arial" pitchFamily="34" charset="0"/>
          <a:cs typeface="Arial" pitchFamily="34" charset="0"/>
        </a:defRPr>
      </a:lvl2pPr>
      <a:lvl3pPr algn="l" rtl="0" eaLnBrk="0" fontAlgn="base" hangingPunct="0">
        <a:spcBef>
          <a:spcPct val="0"/>
        </a:spcBef>
        <a:spcAft>
          <a:spcPct val="0"/>
        </a:spcAft>
        <a:defRPr sz="2800" b="1">
          <a:solidFill>
            <a:srgbClr val="53575E"/>
          </a:solidFill>
          <a:latin typeface="Arial" pitchFamily="34" charset="0"/>
          <a:cs typeface="Arial" pitchFamily="34" charset="0"/>
        </a:defRPr>
      </a:lvl3pPr>
      <a:lvl4pPr algn="l" rtl="0" eaLnBrk="0" fontAlgn="base" hangingPunct="0">
        <a:spcBef>
          <a:spcPct val="0"/>
        </a:spcBef>
        <a:spcAft>
          <a:spcPct val="0"/>
        </a:spcAft>
        <a:defRPr sz="2800" b="1">
          <a:solidFill>
            <a:srgbClr val="53575E"/>
          </a:solidFill>
          <a:latin typeface="Arial" pitchFamily="34" charset="0"/>
          <a:cs typeface="Arial" pitchFamily="34" charset="0"/>
        </a:defRPr>
      </a:lvl4pPr>
      <a:lvl5pPr algn="l" rtl="0" eaLnBrk="0" fontAlgn="base" hangingPunct="0">
        <a:spcBef>
          <a:spcPct val="0"/>
        </a:spcBef>
        <a:spcAft>
          <a:spcPct val="0"/>
        </a:spcAft>
        <a:defRPr sz="2800" b="1">
          <a:solidFill>
            <a:srgbClr val="53575E"/>
          </a:solidFill>
          <a:latin typeface="Arial" pitchFamily="34" charset="0"/>
          <a:cs typeface="Arial" pitchFamily="34" charset="0"/>
        </a:defRPr>
      </a:lvl5pPr>
      <a:lvl6pPr marL="457200" algn="l" rtl="0" fontAlgn="base">
        <a:spcBef>
          <a:spcPct val="0"/>
        </a:spcBef>
        <a:spcAft>
          <a:spcPct val="0"/>
        </a:spcAft>
        <a:defRPr sz="2800" b="1">
          <a:solidFill>
            <a:srgbClr val="53575E"/>
          </a:solidFill>
          <a:latin typeface="Arial" pitchFamily="34" charset="0"/>
          <a:cs typeface="Arial" pitchFamily="34" charset="0"/>
        </a:defRPr>
      </a:lvl6pPr>
      <a:lvl7pPr marL="914400" algn="l" rtl="0" fontAlgn="base">
        <a:spcBef>
          <a:spcPct val="0"/>
        </a:spcBef>
        <a:spcAft>
          <a:spcPct val="0"/>
        </a:spcAft>
        <a:defRPr sz="2800" b="1">
          <a:solidFill>
            <a:srgbClr val="53575E"/>
          </a:solidFill>
          <a:latin typeface="Arial" pitchFamily="34" charset="0"/>
          <a:cs typeface="Arial" pitchFamily="34" charset="0"/>
        </a:defRPr>
      </a:lvl7pPr>
      <a:lvl8pPr marL="1371600" algn="l" rtl="0" fontAlgn="base">
        <a:spcBef>
          <a:spcPct val="0"/>
        </a:spcBef>
        <a:spcAft>
          <a:spcPct val="0"/>
        </a:spcAft>
        <a:defRPr sz="2800" b="1">
          <a:solidFill>
            <a:srgbClr val="53575E"/>
          </a:solidFill>
          <a:latin typeface="Arial" pitchFamily="34" charset="0"/>
          <a:cs typeface="Arial" pitchFamily="34" charset="0"/>
        </a:defRPr>
      </a:lvl8pPr>
      <a:lvl9pPr marL="1828800" algn="l" rtl="0" fontAlgn="base">
        <a:spcBef>
          <a:spcPct val="0"/>
        </a:spcBef>
        <a:spcAft>
          <a:spcPct val="0"/>
        </a:spcAft>
        <a:defRPr sz="2800" b="1">
          <a:solidFill>
            <a:srgbClr val="53575E"/>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530" name="Title Placeholder 1"/>
          <p:cNvSpPr>
            <a:spLocks noGrp="1"/>
          </p:cNvSpPr>
          <p:nvPr>
            <p:ph type="title"/>
          </p:nvPr>
        </p:nvSpPr>
        <p:spPr bwMode="auto">
          <a:xfrm>
            <a:off x="384175" y="285750"/>
            <a:ext cx="8229600" cy="7762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GB"/>
          </a:p>
        </p:txBody>
      </p:sp>
      <p:sp>
        <p:nvSpPr>
          <p:cNvPr id="2253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22532" name="Picture 7" descr="45065635_PP_top2_01.jpg"/>
          <p:cNvPicPr>
            <a:picLocks noChangeAspect="1"/>
          </p:cNvPicPr>
          <p:nvPr userDrawn="1"/>
        </p:nvPicPr>
        <p:blipFill>
          <a:blip r:embed="rId21"/>
          <a:srcRect/>
          <a:stretch>
            <a:fillRect/>
          </a:stretch>
        </p:blipFill>
        <p:spPr bwMode="auto">
          <a:xfrm>
            <a:off x="0" y="0"/>
            <a:ext cx="9144000" cy="401638"/>
          </a:xfrm>
          <a:prstGeom prst="rect">
            <a:avLst/>
          </a:prstGeom>
          <a:noFill/>
          <a:ln w="9525">
            <a:noFill/>
            <a:miter lim="800000"/>
            <a:headEnd/>
            <a:tailEnd/>
          </a:ln>
        </p:spPr>
      </p:pic>
      <p:sp>
        <p:nvSpPr>
          <p:cNvPr id="1029" name="Rectangle 8"/>
          <p:cNvSpPr>
            <a:spLocks noChangeArrowheads="1"/>
          </p:cNvSpPr>
          <p:nvPr userDrawn="1"/>
        </p:nvSpPr>
        <p:spPr bwMode="auto">
          <a:xfrm>
            <a:off x="3205163" y="6538913"/>
            <a:ext cx="2690812" cy="230187"/>
          </a:xfrm>
          <a:prstGeom prst="rect">
            <a:avLst/>
          </a:prstGeom>
          <a:noFill/>
          <a:ln>
            <a:noFill/>
          </a:ln>
          <a:extLst/>
        </p:spPr>
        <p:txBody>
          <a:bodyPr wrap="none">
            <a:spAutoFit/>
          </a:bodyPr>
          <a:lstStyle/>
          <a:p>
            <a:pPr algn="ctr">
              <a:defRPr/>
            </a:pPr>
            <a:r>
              <a:rPr lang="en-GB" sz="900" dirty="0">
                <a:solidFill>
                  <a:srgbClr val="53575E"/>
                </a:solidFill>
                <a:latin typeface="Arial" pitchFamily="34" charset="0"/>
                <a:cs typeface="Arial" pitchFamily="34" charset="0"/>
              </a:rPr>
              <a:t>Date of preparation: August 2013. UK/TRJ/XXXX</a:t>
            </a: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32" r:id="rId6"/>
    <p:sldLayoutId id="2147483733" r:id="rId7"/>
    <p:sldLayoutId id="2147483734" r:id="rId8"/>
    <p:sldLayoutId id="2147483735" r:id="rId9"/>
    <p:sldLayoutId id="2147483718" r:id="rId10"/>
    <p:sldLayoutId id="2147483719" r:id="rId11"/>
    <p:sldLayoutId id="2147483720" r:id="rId12"/>
    <p:sldLayoutId id="2147483736" r:id="rId13"/>
    <p:sldLayoutId id="2147483721" r:id="rId14"/>
    <p:sldLayoutId id="2147483722" r:id="rId15"/>
    <p:sldLayoutId id="2147483723" r:id="rId16"/>
    <p:sldLayoutId id="2147483724" r:id="rId17"/>
    <p:sldLayoutId id="2147483725" r:id="rId18"/>
    <p:sldLayoutId id="2147483726" r:id="rId19"/>
  </p:sldLayoutIdLst>
  <p:hf sldNum="0" hdr="0" dt="0"/>
  <p:txStyles>
    <p:titleStyle>
      <a:lvl1pPr algn="l" rtl="0" eaLnBrk="0" fontAlgn="base" hangingPunct="0">
        <a:spcBef>
          <a:spcPct val="0"/>
        </a:spcBef>
        <a:spcAft>
          <a:spcPct val="0"/>
        </a:spcAft>
        <a:defRPr sz="2800" b="1" kern="1200">
          <a:solidFill>
            <a:srgbClr val="53575E"/>
          </a:solidFill>
          <a:latin typeface="Arial" pitchFamily="34" charset="0"/>
          <a:ea typeface="+mj-ea"/>
          <a:cs typeface="Arial" pitchFamily="34" charset="0"/>
        </a:defRPr>
      </a:lvl1pPr>
      <a:lvl2pPr algn="l" rtl="0" eaLnBrk="0" fontAlgn="base" hangingPunct="0">
        <a:spcBef>
          <a:spcPct val="0"/>
        </a:spcBef>
        <a:spcAft>
          <a:spcPct val="0"/>
        </a:spcAft>
        <a:defRPr sz="2800" b="1">
          <a:solidFill>
            <a:srgbClr val="53575E"/>
          </a:solidFill>
          <a:latin typeface="Arial" pitchFamily="34" charset="0"/>
          <a:cs typeface="Arial" pitchFamily="34" charset="0"/>
        </a:defRPr>
      </a:lvl2pPr>
      <a:lvl3pPr algn="l" rtl="0" eaLnBrk="0" fontAlgn="base" hangingPunct="0">
        <a:spcBef>
          <a:spcPct val="0"/>
        </a:spcBef>
        <a:spcAft>
          <a:spcPct val="0"/>
        </a:spcAft>
        <a:defRPr sz="2800" b="1">
          <a:solidFill>
            <a:srgbClr val="53575E"/>
          </a:solidFill>
          <a:latin typeface="Arial" pitchFamily="34" charset="0"/>
          <a:cs typeface="Arial" pitchFamily="34" charset="0"/>
        </a:defRPr>
      </a:lvl3pPr>
      <a:lvl4pPr algn="l" rtl="0" eaLnBrk="0" fontAlgn="base" hangingPunct="0">
        <a:spcBef>
          <a:spcPct val="0"/>
        </a:spcBef>
        <a:spcAft>
          <a:spcPct val="0"/>
        </a:spcAft>
        <a:defRPr sz="2800" b="1">
          <a:solidFill>
            <a:srgbClr val="53575E"/>
          </a:solidFill>
          <a:latin typeface="Arial" pitchFamily="34" charset="0"/>
          <a:cs typeface="Arial" pitchFamily="34" charset="0"/>
        </a:defRPr>
      </a:lvl4pPr>
      <a:lvl5pPr algn="l" rtl="0" eaLnBrk="0" fontAlgn="base" hangingPunct="0">
        <a:spcBef>
          <a:spcPct val="0"/>
        </a:spcBef>
        <a:spcAft>
          <a:spcPct val="0"/>
        </a:spcAft>
        <a:defRPr sz="2800" b="1">
          <a:solidFill>
            <a:srgbClr val="53575E"/>
          </a:solidFill>
          <a:latin typeface="Arial" pitchFamily="34" charset="0"/>
          <a:cs typeface="Arial" pitchFamily="34" charset="0"/>
        </a:defRPr>
      </a:lvl5pPr>
      <a:lvl6pPr marL="457200" algn="l" rtl="0" fontAlgn="base">
        <a:spcBef>
          <a:spcPct val="0"/>
        </a:spcBef>
        <a:spcAft>
          <a:spcPct val="0"/>
        </a:spcAft>
        <a:defRPr sz="2800" b="1">
          <a:solidFill>
            <a:srgbClr val="53575E"/>
          </a:solidFill>
          <a:latin typeface="Arial" pitchFamily="34" charset="0"/>
          <a:cs typeface="Arial" pitchFamily="34" charset="0"/>
        </a:defRPr>
      </a:lvl6pPr>
      <a:lvl7pPr marL="914400" algn="l" rtl="0" fontAlgn="base">
        <a:spcBef>
          <a:spcPct val="0"/>
        </a:spcBef>
        <a:spcAft>
          <a:spcPct val="0"/>
        </a:spcAft>
        <a:defRPr sz="2800" b="1">
          <a:solidFill>
            <a:srgbClr val="53575E"/>
          </a:solidFill>
          <a:latin typeface="Arial" pitchFamily="34" charset="0"/>
          <a:cs typeface="Arial" pitchFamily="34" charset="0"/>
        </a:defRPr>
      </a:lvl7pPr>
      <a:lvl8pPr marL="1371600" algn="l" rtl="0" fontAlgn="base">
        <a:spcBef>
          <a:spcPct val="0"/>
        </a:spcBef>
        <a:spcAft>
          <a:spcPct val="0"/>
        </a:spcAft>
        <a:defRPr sz="2800" b="1">
          <a:solidFill>
            <a:srgbClr val="53575E"/>
          </a:solidFill>
          <a:latin typeface="Arial" pitchFamily="34" charset="0"/>
          <a:cs typeface="Arial" pitchFamily="34" charset="0"/>
        </a:defRPr>
      </a:lvl8pPr>
      <a:lvl9pPr marL="1828800" algn="l" rtl="0" fontAlgn="base">
        <a:spcBef>
          <a:spcPct val="0"/>
        </a:spcBef>
        <a:spcAft>
          <a:spcPct val="0"/>
        </a:spcAft>
        <a:defRPr sz="2800" b="1">
          <a:solidFill>
            <a:srgbClr val="53575E"/>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hyperlink" Target="http://www.cdc.gov/diabetes/pubs/pdf/ndfs_2011.pdf"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www.idf.org/diabetesatlas" TargetMode="External"/><Relationship Id="rId5" Type="http://schemas.openxmlformats.org/officeDocument/2006/relationships/image" Target="../media/image13.png"/><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nice.org.uk/guidance/ng28/resources/algorithm-for-blood-glucose-lowering-therapy-in-adults-with-type-2-diabetes-2185604173" TargetMode="Externa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www.sign.ac.uk/guidelines/fulltext/116/"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onlinelibrary.wiley.com/doi/10.1111/dme.12232/full" TargetMode="External"/><Relationship Id="rId5" Type="http://schemas.openxmlformats.org/officeDocument/2006/relationships/hyperlink" Target="http://onlinelibrary.wiley.com/doi/10.1111/dme.2013.30.issue-10/issuetoc"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46.png"/><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3" Type="http://schemas.openxmlformats.org/officeDocument/2006/relationships/hyperlink" Target="http://www.nice.org.uk/guidance/ng28/resources/algorithm-for-blood-glucose-lowering-therapy-in-adults-with-type-2-diabetes-2185604173"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4.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jpe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onlinelibrary.wiley.com/doi/10.1111/j.1463-1326.2010.01306.x/full" TargetMode="External"/><Relationship Id="rId5" Type="http://schemas.openxmlformats.org/officeDocument/2006/relationships/hyperlink" Target="http://onlinelibrary.wiley.com/doi/10.1111/dom.2011.13.issue-1/issuetoc" TargetMode="Externa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hyperlink" Target="http://www.medicines.org.uk/emc/medicine/27188" TargetMode="External"/><Relationship Id="rId2" Type="http://schemas.openxmlformats.org/officeDocument/2006/relationships/hyperlink" Target="http://www.medicines.org.uk/emc/medicine/28400"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hyperlink" Target="http://www.medicines.org.uk/emc/medicine/27188" TargetMode="Externa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hyperlink" Target="http://www.medicines.org.uk/emc/medicine/28400" TargetMode="External"/><Relationship Id="rId5" Type="http://schemas.openxmlformats.org/officeDocument/2006/relationships/image" Target="../media/image61.png"/><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slideLayout" Target="../slideLayouts/slideLayout4.xml"/><Relationship Id="rId4" Type="http://schemas.openxmlformats.org/officeDocument/2006/relationships/image" Target="../media/image64.wmf"/></Relationships>
</file>

<file path=ppt/slides/_rels/slide61.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5.wmf"/><Relationship Id="rId1" Type="http://schemas.openxmlformats.org/officeDocument/2006/relationships/slideLayout" Target="../slideLayouts/slideLayout4.xml"/><Relationship Id="rId5" Type="http://schemas.openxmlformats.org/officeDocument/2006/relationships/image" Target="../media/image64.wmf"/><Relationship Id="rId4" Type="http://schemas.openxmlformats.org/officeDocument/2006/relationships/image" Target="../media/image62.wmf"/></Relationships>
</file>

<file path=ppt/slides/_rels/slide62.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6.png"/><Relationship Id="rId1" Type="http://schemas.openxmlformats.org/officeDocument/2006/relationships/slideLayout" Target="../slideLayouts/slideLayout11.xml"/><Relationship Id="rId5" Type="http://schemas.openxmlformats.org/officeDocument/2006/relationships/image" Target="../media/image63.wmf"/><Relationship Id="rId4" Type="http://schemas.openxmlformats.org/officeDocument/2006/relationships/image" Target="../media/image64.wmf"/></Relationships>
</file>

<file path=ppt/slides/_rels/slide63.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7.emf"/><Relationship Id="rId1" Type="http://schemas.openxmlformats.org/officeDocument/2006/relationships/slideLayout" Target="../slideLayouts/slideLayout4.xml"/><Relationship Id="rId6" Type="http://schemas.openxmlformats.org/officeDocument/2006/relationships/image" Target="../media/image64.wmf"/><Relationship Id="rId5" Type="http://schemas.openxmlformats.org/officeDocument/2006/relationships/image" Target="../media/image68.png"/><Relationship Id="rId4" Type="http://schemas.openxmlformats.org/officeDocument/2006/relationships/image" Target="../media/image62.wmf"/></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xml"/><Relationship Id="rId1" Type="http://schemas.openxmlformats.org/officeDocument/2006/relationships/tags" Target="../tags/tag3.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73.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74.emf"/></Relationships>
</file>

<file path=ppt/slides/_rels/slide73.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onlinelibrary.wiley.com/doi/10.1111/dme.12232/full" TargetMode="External"/><Relationship Id="rId5" Type="http://schemas.openxmlformats.org/officeDocument/2006/relationships/hyperlink" Target="http://onlinelibrary.wiley.com/doi/10.1111/dme.2013.30.issue-10/issuetoc" TargetMode="External"/><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4.xml"/><Relationship Id="rId4" Type="http://schemas.openxmlformats.org/officeDocument/2006/relationships/image" Target="../media/image29.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468313" y="908646"/>
            <a:ext cx="8229600" cy="4392562"/>
          </a:xfrm>
        </p:spPr>
        <p:txBody>
          <a:bodyPr lIns="0"/>
          <a:lstStyle/>
          <a:p>
            <a:pPr marL="0" indent="0">
              <a:lnSpc>
                <a:spcPct val="90000"/>
              </a:lnSpc>
              <a:buFont typeface="Arial" charset="0"/>
              <a:buNone/>
            </a:pPr>
            <a:r>
              <a:rPr lang="en-GB" sz="2800" b="1" dirty="0">
                <a:solidFill>
                  <a:srgbClr val="C00000"/>
                </a:solidFill>
                <a:latin typeface="Arial" charset="0"/>
                <a:cs typeface="Arial" charset="0"/>
              </a:rPr>
              <a:t>Chris Sainsbury</a:t>
            </a:r>
          </a:p>
          <a:p>
            <a:pPr marL="0" indent="0">
              <a:lnSpc>
                <a:spcPct val="90000"/>
              </a:lnSpc>
              <a:buFont typeface="Arial" charset="0"/>
              <a:buNone/>
            </a:pPr>
            <a:endParaRPr lang="en-GB" sz="2800" b="1" dirty="0">
              <a:solidFill>
                <a:srgbClr val="C00000"/>
              </a:solidFill>
              <a:latin typeface="Arial" charset="0"/>
              <a:cs typeface="Arial" charset="0"/>
            </a:endParaRPr>
          </a:p>
          <a:p>
            <a:pPr marL="0" indent="0">
              <a:lnSpc>
                <a:spcPct val="90000"/>
              </a:lnSpc>
              <a:buFont typeface="Arial" charset="0"/>
              <a:buNone/>
            </a:pPr>
            <a:r>
              <a:rPr lang="en-GB" sz="2200" dirty="0">
                <a:latin typeface="Arial" charset="0"/>
                <a:cs typeface="Arial" charset="0"/>
              </a:rPr>
              <a:t>Consultant Physician (Diabetes &amp; Endocrinology)</a:t>
            </a:r>
          </a:p>
          <a:p>
            <a:pPr marL="0" indent="0">
              <a:lnSpc>
                <a:spcPct val="90000"/>
              </a:lnSpc>
              <a:buFont typeface="Arial" charset="0"/>
              <a:buNone/>
            </a:pPr>
            <a:r>
              <a:rPr lang="en-GB" sz="2200" dirty="0" err="1">
                <a:latin typeface="Arial" charset="0"/>
                <a:cs typeface="Arial" charset="0"/>
              </a:rPr>
              <a:t>Gartnavel</a:t>
            </a:r>
            <a:r>
              <a:rPr lang="en-GB" sz="2200" dirty="0">
                <a:latin typeface="Arial" charset="0"/>
                <a:cs typeface="Arial" charset="0"/>
              </a:rPr>
              <a:t> General Hospital</a:t>
            </a:r>
          </a:p>
          <a:p>
            <a:pPr marL="0" indent="0">
              <a:lnSpc>
                <a:spcPct val="90000"/>
              </a:lnSpc>
              <a:buFont typeface="Arial" charset="0"/>
              <a:buNone/>
            </a:pPr>
            <a:endParaRPr lang="en-GB" sz="2200" dirty="0">
              <a:latin typeface="Arial" charset="0"/>
              <a:cs typeface="Arial" charset="0"/>
            </a:endParaRPr>
          </a:p>
          <a:p>
            <a:pPr marL="0" indent="0">
              <a:lnSpc>
                <a:spcPct val="90000"/>
              </a:lnSpc>
              <a:buFont typeface="Arial" charset="0"/>
              <a:buNone/>
            </a:pPr>
            <a:endParaRPr lang="en-GB" sz="2200" dirty="0">
              <a:latin typeface="Arial" charset="0"/>
              <a:cs typeface="Arial" charset="0"/>
            </a:endParaRPr>
          </a:p>
          <a:p>
            <a:pPr marL="0" indent="0">
              <a:lnSpc>
                <a:spcPct val="90000"/>
              </a:lnSpc>
              <a:buFont typeface="Arial" charset="0"/>
              <a:buNone/>
            </a:pPr>
            <a:endParaRPr lang="en-GB" sz="2200" dirty="0">
              <a:latin typeface="Arial" charset="0"/>
              <a:cs typeface="Arial" charset="0"/>
            </a:endParaRPr>
          </a:p>
          <a:p>
            <a:pPr marL="0" indent="0">
              <a:lnSpc>
                <a:spcPct val="90000"/>
              </a:lnSpc>
              <a:buFont typeface="Arial" charset="0"/>
              <a:buNone/>
            </a:pPr>
            <a:r>
              <a:rPr lang="en-GB" sz="2200" dirty="0">
                <a:latin typeface="Arial" charset="0"/>
                <a:cs typeface="Arial" charset="0"/>
              </a:rPr>
              <a:t>c.sainsbury@nhs.net</a:t>
            </a:r>
          </a:p>
          <a:p>
            <a:pPr marL="0" indent="0">
              <a:lnSpc>
                <a:spcPct val="90000"/>
              </a:lnSpc>
              <a:buFont typeface="Arial" charset="0"/>
              <a:buNone/>
            </a:pPr>
            <a:r>
              <a:rPr lang="en-GB" sz="2200" dirty="0">
                <a:latin typeface="Arial" charset="0"/>
                <a:cs typeface="Arial" charset="0"/>
              </a:rPr>
              <a:t>@</a:t>
            </a:r>
            <a:r>
              <a:rPr lang="en-GB" sz="2200" dirty="0" err="1">
                <a:latin typeface="Arial" charset="0"/>
                <a:cs typeface="Arial" charset="0"/>
              </a:rPr>
              <a:t>csainsbury</a:t>
            </a:r>
            <a:endParaRPr lang="en-GB" sz="2200" dirty="0">
              <a:latin typeface="Arial" charset="0"/>
              <a:cs typeface="Arial" charset="0"/>
            </a:endParaRPr>
          </a:p>
          <a:p>
            <a:pPr marL="0" indent="0">
              <a:lnSpc>
                <a:spcPct val="90000"/>
              </a:lnSpc>
              <a:buFont typeface="Arial" charset="0"/>
              <a:buNone/>
            </a:pPr>
            <a:r>
              <a:rPr lang="en-GB" sz="2200" dirty="0">
                <a:latin typeface="Arial" charset="0"/>
                <a:cs typeface="Arial" charset="0"/>
              </a:rPr>
              <a:t>http://glucose.ai</a:t>
            </a:r>
          </a:p>
        </p:txBody>
      </p:sp>
    </p:spTree>
    <p:extLst>
      <p:ext uri="{BB962C8B-B14F-4D97-AF65-F5344CB8AC3E}">
        <p14:creationId xmlns:p14="http://schemas.microsoft.com/office/powerpoint/2010/main" val="188204450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464" y="332656"/>
            <a:ext cx="4920514"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new insulins</a:t>
            </a:r>
          </a:p>
          <a:p>
            <a:pPr marL="0" indent="0">
              <a:lnSpc>
                <a:spcPct val="90000"/>
              </a:lnSpc>
              <a:buFont typeface="Arial" charset="0"/>
              <a:buNone/>
            </a:pPr>
            <a:endParaRPr lang="en-GB" sz="2800" b="1" dirty="0">
              <a:solidFill>
                <a:srgbClr val="C00000"/>
              </a:solidFill>
            </a:endParaRPr>
          </a:p>
        </p:txBody>
      </p:sp>
      <p:sp>
        <p:nvSpPr>
          <p:cNvPr id="9" name="Subtitle 2"/>
          <p:cNvSpPr txBox="1">
            <a:spLocks/>
          </p:cNvSpPr>
          <p:nvPr/>
        </p:nvSpPr>
        <p:spPr bwMode="auto">
          <a:xfrm>
            <a:off x="539552" y="1052736"/>
            <a:ext cx="8229600" cy="547260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 typeface="Arial" panose="020B0604020202020204" pitchFamily="34" charset="0"/>
              <a:buChar char="•"/>
            </a:pPr>
            <a:r>
              <a:rPr lang="en-GB" sz="2400" dirty="0">
                <a:latin typeface="Arial" charset="0"/>
                <a:cs typeface="Arial" charset="0"/>
              </a:rPr>
              <a:t>longer acting long-acting insulins</a:t>
            </a:r>
          </a:p>
          <a:p>
            <a:pPr marL="0" indent="0">
              <a:lnSpc>
                <a:spcPct val="90000"/>
              </a:lnSpc>
              <a:buNone/>
            </a:pPr>
            <a:r>
              <a:rPr lang="en-GB" sz="2400" dirty="0">
                <a:latin typeface="Arial" charset="0"/>
                <a:cs typeface="Arial" charset="0"/>
              </a:rPr>
              <a:t>	lower intra-individual variability of day-to-day action</a:t>
            </a:r>
          </a:p>
          <a:p>
            <a:pPr marL="0" indent="0">
              <a:lnSpc>
                <a:spcPct val="90000"/>
              </a:lnSpc>
              <a:buNone/>
            </a:pPr>
            <a:r>
              <a:rPr lang="en-GB" sz="2400" dirty="0">
                <a:latin typeface="Arial" charset="0"/>
                <a:cs typeface="Arial" charset="0"/>
              </a:rPr>
              <a:t>	less overnight hypoglycaemia</a:t>
            </a:r>
          </a:p>
          <a:p>
            <a:pPr marL="0" indent="0">
              <a:lnSpc>
                <a:spcPct val="90000"/>
              </a:lnSpc>
              <a:buNone/>
            </a:pPr>
            <a:r>
              <a:rPr lang="en-GB" sz="2400" dirty="0">
                <a:latin typeface="Arial" charset="0"/>
                <a:cs typeface="Arial" charset="0"/>
              </a:rPr>
              <a:t>	dose timing flexibility</a:t>
            </a:r>
          </a:p>
          <a:p>
            <a:pPr marL="0" indent="0">
              <a:lnSpc>
                <a:spcPct val="90000"/>
              </a:lnSpc>
              <a:buNone/>
            </a:pPr>
            <a:r>
              <a:rPr lang="en-GB" sz="2400" dirty="0">
                <a:latin typeface="Arial" charset="0"/>
                <a:cs typeface="Arial" charset="0"/>
              </a:rPr>
              <a:t>	? less DKA in intermittent insulin users</a:t>
            </a:r>
          </a:p>
          <a:p>
            <a:pPr marL="0" indent="0">
              <a:lnSpc>
                <a:spcPct val="90000"/>
              </a:lnSpc>
              <a:buNone/>
            </a:pPr>
            <a:endParaRPr lang="en-GB" sz="2400" dirty="0">
              <a:latin typeface="Arial" charset="0"/>
              <a:cs typeface="Arial" charset="0"/>
            </a:endParaRPr>
          </a:p>
          <a:p>
            <a:pPr marL="0" indent="0">
              <a:lnSpc>
                <a:spcPct val="90000"/>
              </a:lnSpc>
              <a:buNone/>
            </a:pPr>
            <a:r>
              <a:rPr lang="en-GB" sz="2400" dirty="0">
                <a:latin typeface="Arial" charset="0"/>
                <a:cs typeface="Arial" charset="0"/>
              </a:rPr>
              <a:t>	insulin glargine U300 (</a:t>
            </a:r>
            <a:r>
              <a:rPr lang="en-GB" sz="2400" dirty="0" err="1">
                <a:latin typeface="Arial" charset="0"/>
                <a:cs typeface="Arial" charset="0"/>
              </a:rPr>
              <a:t>Tuojeo</a:t>
            </a:r>
            <a:r>
              <a:rPr lang="en-GB" sz="2400" dirty="0">
                <a:latin typeface="Arial" charset="0"/>
                <a:cs typeface="Arial" charset="0"/>
              </a:rPr>
              <a:t>)</a:t>
            </a:r>
          </a:p>
          <a:p>
            <a:pPr marL="0" indent="0">
              <a:lnSpc>
                <a:spcPct val="90000"/>
              </a:lnSpc>
              <a:buNone/>
            </a:pPr>
            <a:r>
              <a:rPr lang="en-GB" sz="2400" dirty="0">
                <a:latin typeface="Arial" charset="0"/>
                <a:cs typeface="Arial" charset="0"/>
              </a:rPr>
              <a:t>	insulin </a:t>
            </a:r>
            <a:r>
              <a:rPr lang="en-GB" sz="2400" dirty="0" err="1">
                <a:latin typeface="Arial" charset="0"/>
                <a:cs typeface="Arial" charset="0"/>
              </a:rPr>
              <a:t>degludec</a:t>
            </a:r>
            <a:r>
              <a:rPr lang="en-GB" sz="2400" dirty="0">
                <a:latin typeface="Arial" charset="0"/>
                <a:cs typeface="Arial" charset="0"/>
              </a:rPr>
              <a:t> (</a:t>
            </a:r>
            <a:r>
              <a:rPr lang="en-GB" sz="2400" dirty="0" err="1">
                <a:latin typeface="Arial" charset="0"/>
                <a:cs typeface="Arial" charset="0"/>
              </a:rPr>
              <a:t>Tresiba</a:t>
            </a:r>
            <a:r>
              <a:rPr lang="en-GB" sz="2400" dirty="0">
                <a:latin typeface="Arial" charset="0"/>
                <a:cs typeface="Arial" charset="0"/>
              </a:rPr>
              <a:t>)</a:t>
            </a:r>
          </a:p>
        </p:txBody>
      </p:sp>
    </p:spTree>
    <p:extLst>
      <p:ext uri="{BB962C8B-B14F-4D97-AF65-F5344CB8AC3E}">
        <p14:creationId xmlns:p14="http://schemas.microsoft.com/office/powerpoint/2010/main" val="365148875"/>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1" name="Title 2"/>
          <p:cNvSpPr>
            <a:spLocks noGrp="1"/>
          </p:cNvSpPr>
          <p:nvPr>
            <p:ph type="title" idx="4294967295"/>
          </p:nvPr>
        </p:nvSpPr>
        <p:spPr>
          <a:xfrm>
            <a:off x="395288" y="471488"/>
            <a:ext cx="5943600" cy="885825"/>
          </a:xfrm>
        </p:spPr>
        <p:txBody>
          <a:bodyPr/>
          <a:lstStyle/>
          <a:p>
            <a:r>
              <a:rPr lang="en-GB">
                <a:latin typeface="Arial" charset="0"/>
                <a:cs typeface="Arial" charset="0"/>
              </a:rPr>
              <a:t>DVLA and diabetes: Changes to standards for Group 1 vehicles (cars/motorcycles)</a:t>
            </a:r>
          </a:p>
        </p:txBody>
      </p:sp>
      <p:sp>
        <p:nvSpPr>
          <p:cNvPr id="624642" name="Content Placeholder 1"/>
          <p:cNvSpPr>
            <a:spLocks noGrp="1"/>
          </p:cNvSpPr>
          <p:nvPr>
            <p:ph idx="4294967295"/>
          </p:nvPr>
        </p:nvSpPr>
        <p:spPr>
          <a:xfrm>
            <a:off x="744538" y="1865313"/>
            <a:ext cx="7805737" cy="2970212"/>
          </a:xfrm>
        </p:spPr>
        <p:txBody>
          <a:bodyPr/>
          <a:lstStyle/>
          <a:p>
            <a:pPr marL="0" indent="0">
              <a:spcBef>
                <a:spcPct val="0"/>
              </a:spcBef>
              <a:spcAft>
                <a:spcPts val="600"/>
              </a:spcAft>
              <a:buFont typeface="Arial" charset="0"/>
              <a:buNone/>
            </a:pPr>
            <a:r>
              <a:rPr lang="en-GB" sz="2400">
                <a:latin typeface="Arial" charset="0"/>
                <a:cs typeface="Arial" charset="0"/>
              </a:rPr>
              <a:t>Changes introduced by the European Union have applied since September 2010:</a:t>
            </a:r>
          </a:p>
          <a:p>
            <a:pPr marL="0" indent="0">
              <a:spcBef>
                <a:spcPct val="0"/>
              </a:spcBef>
              <a:spcAft>
                <a:spcPts val="600"/>
              </a:spcAft>
              <a:buFont typeface="Arial" charset="0"/>
              <a:buNone/>
            </a:pPr>
            <a:endParaRPr lang="en-GB" sz="2400">
              <a:latin typeface="Arial" charset="0"/>
              <a:cs typeface="Arial" charset="0"/>
            </a:endParaRPr>
          </a:p>
          <a:p>
            <a:pPr marL="0" indent="0">
              <a:spcBef>
                <a:spcPct val="0"/>
              </a:spcBef>
              <a:spcAft>
                <a:spcPts val="600"/>
              </a:spcAft>
              <a:buFont typeface="Calibri" pitchFamily="34" charset="0"/>
              <a:buAutoNum type="arabicPeriod"/>
            </a:pPr>
            <a:r>
              <a:rPr lang="en-GB" sz="2400">
                <a:latin typeface="Arial" charset="0"/>
                <a:cs typeface="Arial" charset="0"/>
              </a:rPr>
              <a:t>Must not have had ≥1 episode of severe hypoglycaemia* within the preceding 12 months  </a:t>
            </a:r>
          </a:p>
          <a:p>
            <a:pPr marL="0" indent="0">
              <a:spcBef>
                <a:spcPct val="0"/>
              </a:spcBef>
              <a:spcAft>
                <a:spcPts val="600"/>
              </a:spcAft>
              <a:buFont typeface="Calibri" pitchFamily="34" charset="0"/>
              <a:buAutoNum type="arabicPeriod"/>
            </a:pPr>
            <a:r>
              <a:rPr lang="en-GB" sz="2400">
                <a:latin typeface="Arial" charset="0"/>
                <a:cs typeface="Arial" charset="0"/>
              </a:rPr>
              <a:t>Must not have impaired awareness of hypoglycaemia</a:t>
            </a:r>
          </a:p>
          <a:p>
            <a:pPr marL="857250" lvl="1" indent="-457200">
              <a:spcBef>
                <a:spcPct val="0"/>
              </a:spcBef>
              <a:spcAft>
                <a:spcPts val="600"/>
              </a:spcAft>
              <a:buFont typeface="Lucida Grande"/>
              <a:buChar char="-"/>
            </a:pPr>
            <a:r>
              <a:rPr lang="en-GB" sz="2400">
                <a:latin typeface="Arial" charset="0"/>
                <a:cs typeface="Arial" charset="0"/>
              </a:rPr>
              <a:t>Defined by the Diabetes Panel for Group 1 vehicles as "an inability to detect the onset of hypoglycaemia because of a total absence of warning symptoms”</a:t>
            </a:r>
          </a:p>
          <a:p>
            <a:pPr marL="0" indent="0">
              <a:spcBef>
                <a:spcPct val="0"/>
              </a:spcBef>
              <a:spcAft>
                <a:spcPts val="600"/>
              </a:spcAft>
              <a:buFont typeface="Arial" charset="0"/>
              <a:buNone/>
            </a:pPr>
            <a:endParaRPr lang="en-GB" sz="2400">
              <a:latin typeface="Arial" charset="0"/>
              <a:cs typeface="Arial" charset="0"/>
            </a:endParaRPr>
          </a:p>
        </p:txBody>
      </p:sp>
      <p:sp>
        <p:nvSpPr>
          <p:cNvPr id="624643" name="Rectangle 5"/>
          <p:cNvSpPr>
            <a:spLocks noChangeArrowheads="1"/>
          </p:cNvSpPr>
          <p:nvPr/>
        </p:nvSpPr>
        <p:spPr bwMode="auto">
          <a:xfrm>
            <a:off x="971550" y="6237288"/>
            <a:ext cx="6815138" cy="336550"/>
          </a:xfrm>
          <a:prstGeom prst="rect">
            <a:avLst/>
          </a:prstGeom>
          <a:noFill/>
          <a:ln w="9525">
            <a:noFill/>
            <a:miter lim="800000"/>
            <a:headEnd/>
            <a:tailEnd/>
          </a:ln>
        </p:spPr>
        <p:txBody>
          <a:bodyPr>
            <a:spAutoFit/>
          </a:bodyPr>
          <a:lstStyle/>
          <a:p>
            <a:r>
              <a:rPr lang="en-GB" sz="800">
                <a:solidFill>
                  <a:srgbClr val="51555B"/>
                </a:solidFill>
              </a:rPr>
              <a:t>Department for Transport. Available at: http://www.dft.gov.uk/dvla/medical/Annex%203%20changes%20to%20diabetes.aspx?keywords=diabetes. (last accessed January 2013).</a:t>
            </a:r>
          </a:p>
        </p:txBody>
      </p:sp>
      <p:pic>
        <p:nvPicPr>
          <p:cNvPr id="624644" name="Picture 6"/>
          <p:cNvPicPr>
            <a:picLocks noChangeAspect="1" noChangeArrowheads="1"/>
          </p:cNvPicPr>
          <p:nvPr/>
        </p:nvPicPr>
        <p:blipFill>
          <a:blip r:embed="rId2"/>
          <a:srcRect/>
          <a:stretch>
            <a:fillRect/>
          </a:stretch>
        </p:blipFill>
        <p:spPr bwMode="auto">
          <a:xfrm>
            <a:off x="7008813" y="209550"/>
            <a:ext cx="1798637" cy="1235075"/>
          </a:xfrm>
          <a:prstGeom prst="rect">
            <a:avLst/>
          </a:prstGeom>
          <a:noFill/>
          <a:ln w="9525">
            <a:noFill/>
            <a:miter lim="800000"/>
            <a:headEnd/>
            <a:tailEnd/>
          </a:ln>
        </p:spPr>
      </p:pic>
      <p:sp>
        <p:nvSpPr>
          <p:cNvPr id="624645" name="TextBox 7"/>
          <p:cNvSpPr txBox="1">
            <a:spLocks noChangeArrowheads="1"/>
          </p:cNvSpPr>
          <p:nvPr/>
        </p:nvSpPr>
        <p:spPr bwMode="auto">
          <a:xfrm>
            <a:off x="8582025" y="6619875"/>
            <a:ext cx="638175" cy="276225"/>
          </a:xfrm>
          <a:prstGeom prst="rect">
            <a:avLst/>
          </a:prstGeom>
          <a:noFill/>
          <a:ln w="9525">
            <a:noFill/>
            <a:miter lim="800000"/>
            <a:headEnd/>
            <a:tailEnd/>
          </a:ln>
        </p:spPr>
        <p:txBody>
          <a:bodyPr>
            <a:spAutoFit/>
          </a:bodyPr>
          <a:lstStyle/>
          <a:p>
            <a:r>
              <a:rPr lang="en-GB" sz="1200">
                <a:solidFill>
                  <a:srgbClr val="51555B"/>
                </a:solidFill>
                <a:latin typeface="Calibri" pitchFamily="34" charset="0"/>
              </a:rPr>
              <a:t>DR-3</a:t>
            </a:r>
          </a:p>
        </p:txBody>
      </p:sp>
      <p:sp>
        <p:nvSpPr>
          <p:cNvPr id="624646" name="Rectangle 3"/>
          <p:cNvSpPr>
            <a:spLocks noChangeArrowheads="1"/>
          </p:cNvSpPr>
          <p:nvPr/>
        </p:nvSpPr>
        <p:spPr bwMode="auto">
          <a:xfrm>
            <a:off x="971550" y="5949950"/>
            <a:ext cx="4572000" cy="228600"/>
          </a:xfrm>
          <a:prstGeom prst="rect">
            <a:avLst/>
          </a:prstGeom>
          <a:noFill/>
          <a:ln w="9525">
            <a:noFill/>
            <a:miter lim="800000"/>
            <a:headEnd/>
            <a:tailEnd/>
          </a:ln>
        </p:spPr>
        <p:txBody>
          <a:bodyPr>
            <a:spAutoFit/>
          </a:bodyPr>
          <a:lstStyle/>
          <a:p>
            <a:pPr>
              <a:spcAft>
                <a:spcPts val="600"/>
              </a:spcAft>
            </a:pPr>
            <a:r>
              <a:rPr lang="en-GB" sz="900">
                <a:solidFill>
                  <a:srgbClr val="545A61"/>
                </a:solidFill>
                <a:latin typeface="Calibri" pitchFamily="34" charset="0"/>
              </a:rPr>
              <a:t>*Severe hypoglycaemia: requires assistance from another person.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Title 2"/>
          <p:cNvSpPr>
            <a:spLocks noGrp="1"/>
          </p:cNvSpPr>
          <p:nvPr>
            <p:ph type="title" idx="4294967295"/>
          </p:nvPr>
        </p:nvSpPr>
        <p:spPr>
          <a:xfrm>
            <a:off x="395288" y="482600"/>
            <a:ext cx="5876925" cy="788988"/>
          </a:xfrm>
        </p:spPr>
        <p:txBody>
          <a:bodyPr/>
          <a:lstStyle/>
          <a:p>
            <a:r>
              <a:rPr lang="en-GB">
                <a:latin typeface="Arial" charset="0"/>
                <a:cs typeface="Arial" charset="0"/>
              </a:rPr>
              <a:t>DVLA and diabetes: Changes to standards for Group 2 vehicles</a:t>
            </a:r>
          </a:p>
        </p:txBody>
      </p:sp>
      <p:sp>
        <p:nvSpPr>
          <p:cNvPr id="625666" name="Content Placeholder 1"/>
          <p:cNvSpPr>
            <a:spLocks noGrp="1"/>
          </p:cNvSpPr>
          <p:nvPr>
            <p:ph idx="4294967295"/>
          </p:nvPr>
        </p:nvSpPr>
        <p:spPr>
          <a:xfrm>
            <a:off x="477838" y="2114550"/>
            <a:ext cx="8099425" cy="3116263"/>
          </a:xfrm>
        </p:spPr>
        <p:txBody>
          <a:bodyPr/>
          <a:lstStyle/>
          <a:p>
            <a:pPr>
              <a:lnSpc>
                <a:spcPct val="80000"/>
              </a:lnSpc>
              <a:spcBef>
                <a:spcPct val="0"/>
              </a:spcBef>
              <a:spcAft>
                <a:spcPts val="600"/>
              </a:spcAft>
            </a:pPr>
            <a:r>
              <a:rPr lang="en-GB" sz="2000">
                <a:latin typeface="Arial" charset="0"/>
                <a:cs typeface="Arial" charset="0"/>
              </a:rPr>
              <a:t>Insulin-treated drivers have to meet certain requirements</a:t>
            </a:r>
          </a:p>
          <a:p>
            <a:pPr>
              <a:lnSpc>
                <a:spcPct val="80000"/>
              </a:lnSpc>
              <a:spcBef>
                <a:spcPct val="0"/>
              </a:spcBef>
              <a:spcAft>
                <a:spcPts val="600"/>
              </a:spcAft>
            </a:pPr>
            <a:r>
              <a:rPr lang="en-GB" sz="2000">
                <a:latin typeface="Arial" charset="0"/>
                <a:cs typeface="Arial" charset="0"/>
              </a:rPr>
              <a:t>Drivers treated with medication other than insulin that carries a risk of hypoglycaemia (including sulphonylureas), must meet the same criteria including but not limited to: </a:t>
            </a:r>
          </a:p>
          <a:p>
            <a:pPr marL="800100" lvl="1" indent="-342900">
              <a:lnSpc>
                <a:spcPct val="80000"/>
              </a:lnSpc>
              <a:spcBef>
                <a:spcPct val="0"/>
              </a:spcBef>
              <a:spcAft>
                <a:spcPts val="600"/>
              </a:spcAft>
              <a:buFont typeface="Calibri" pitchFamily="34" charset="0"/>
              <a:buAutoNum type="arabicPeriod"/>
            </a:pPr>
            <a:r>
              <a:rPr lang="en-GB" sz="2000">
                <a:latin typeface="Arial" charset="0"/>
                <a:cs typeface="Arial" charset="0"/>
              </a:rPr>
              <a:t>No severe hypoglycaemic event in the previous 12 months </a:t>
            </a:r>
          </a:p>
          <a:p>
            <a:pPr marL="800100" lvl="1" indent="-342900">
              <a:lnSpc>
                <a:spcPct val="80000"/>
              </a:lnSpc>
              <a:spcBef>
                <a:spcPct val="0"/>
              </a:spcBef>
              <a:spcAft>
                <a:spcPts val="600"/>
              </a:spcAft>
              <a:buFont typeface="Calibri" pitchFamily="34" charset="0"/>
              <a:buAutoNum type="arabicPeriod"/>
            </a:pPr>
            <a:r>
              <a:rPr lang="en-GB" sz="2000">
                <a:latin typeface="Arial" charset="0"/>
                <a:cs typeface="Arial" charset="0"/>
              </a:rPr>
              <a:t>Full hypoglycaemic awareness </a:t>
            </a:r>
          </a:p>
          <a:p>
            <a:pPr marL="800100" lvl="1" indent="-342900">
              <a:lnSpc>
                <a:spcPct val="80000"/>
              </a:lnSpc>
              <a:spcBef>
                <a:spcPct val="0"/>
              </a:spcBef>
              <a:spcAft>
                <a:spcPts val="600"/>
              </a:spcAft>
              <a:buFont typeface="Calibri" pitchFamily="34" charset="0"/>
              <a:buAutoNum type="arabicPeriod"/>
            </a:pPr>
            <a:r>
              <a:rPr lang="en-GB" sz="2000">
                <a:latin typeface="Arial" charset="0"/>
                <a:cs typeface="Arial" charset="0"/>
              </a:rPr>
              <a:t>Adequate control of diabetes by regular blood glucose monitoring, at least twice daily and at times relevant to driving** </a:t>
            </a:r>
          </a:p>
          <a:p>
            <a:pPr marL="800100" lvl="1" indent="-342900">
              <a:lnSpc>
                <a:spcPct val="80000"/>
              </a:lnSpc>
              <a:spcBef>
                <a:spcPct val="0"/>
              </a:spcBef>
              <a:spcAft>
                <a:spcPts val="600"/>
              </a:spcAft>
              <a:buFont typeface="Calibri" pitchFamily="34" charset="0"/>
              <a:buAutoNum type="arabicPeriod"/>
            </a:pPr>
            <a:r>
              <a:rPr lang="en-GB" sz="2000">
                <a:latin typeface="Arial" charset="0"/>
                <a:cs typeface="Arial" charset="0"/>
              </a:rPr>
              <a:t>Demonstrated understanding of the risks of hypoglycaemia </a:t>
            </a:r>
          </a:p>
          <a:p>
            <a:pPr marL="800100" lvl="1" indent="-342900">
              <a:lnSpc>
                <a:spcPct val="80000"/>
              </a:lnSpc>
              <a:spcBef>
                <a:spcPct val="0"/>
              </a:spcBef>
              <a:spcAft>
                <a:spcPts val="600"/>
              </a:spcAft>
              <a:buFont typeface="Calibri" pitchFamily="34" charset="0"/>
              <a:buAutoNum type="arabicPeriod"/>
            </a:pPr>
            <a:r>
              <a:rPr lang="en-GB" sz="2000">
                <a:latin typeface="Arial" charset="0"/>
                <a:cs typeface="Arial" charset="0"/>
              </a:rPr>
              <a:t>No other debarring complications of diabetes</a:t>
            </a:r>
          </a:p>
          <a:p>
            <a:pPr>
              <a:lnSpc>
                <a:spcPct val="80000"/>
              </a:lnSpc>
              <a:spcBef>
                <a:spcPct val="0"/>
              </a:spcBef>
              <a:spcAft>
                <a:spcPts val="600"/>
              </a:spcAft>
              <a:buFont typeface="Arial" charset="0"/>
              <a:buNone/>
            </a:pPr>
            <a:endParaRPr lang="en-GB" sz="2000">
              <a:latin typeface="Arial" charset="0"/>
              <a:cs typeface="Arial" charset="0"/>
            </a:endParaRPr>
          </a:p>
          <a:p>
            <a:pPr>
              <a:lnSpc>
                <a:spcPct val="80000"/>
              </a:lnSpc>
              <a:spcBef>
                <a:spcPct val="0"/>
              </a:spcBef>
              <a:spcAft>
                <a:spcPts val="600"/>
              </a:spcAft>
              <a:buFont typeface="Arial" charset="0"/>
              <a:buNone/>
            </a:pPr>
            <a:endParaRPr lang="en-GB" sz="2000">
              <a:latin typeface="Arial" charset="0"/>
              <a:cs typeface="Arial" charset="0"/>
            </a:endParaRPr>
          </a:p>
        </p:txBody>
      </p:sp>
      <p:sp>
        <p:nvSpPr>
          <p:cNvPr id="625667" name="Rectangle 3"/>
          <p:cNvSpPr>
            <a:spLocks noChangeArrowheads="1"/>
          </p:cNvSpPr>
          <p:nvPr/>
        </p:nvSpPr>
        <p:spPr bwMode="auto">
          <a:xfrm>
            <a:off x="153988" y="6245225"/>
            <a:ext cx="8316912" cy="215900"/>
          </a:xfrm>
          <a:prstGeom prst="rect">
            <a:avLst/>
          </a:prstGeom>
          <a:noFill/>
          <a:ln w="9525">
            <a:noFill/>
            <a:miter lim="800000"/>
            <a:headEnd/>
            <a:tailEnd/>
          </a:ln>
        </p:spPr>
        <p:txBody>
          <a:bodyPr>
            <a:spAutoFit/>
          </a:bodyPr>
          <a:lstStyle/>
          <a:p>
            <a:r>
              <a:rPr lang="en-GB" sz="800">
                <a:solidFill>
                  <a:srgbClr val="51555B"/>
                </a:solidFill>
              </a:rPr>
              <a:t>Department for Transport. Available at: http://www.dft.gov.uk/dvla/medical/Annex%203%20changes%20to%20diabetes.aspx?keywords=diabetes. (last accessed </a:t>
            </a:r>
            <a:r>
              <a:rPr lang="en-GB" sz="800">
                <a:solidFill>
                  <a:srgbClr val="595959"/>
                </a:solidFill>
                <a:latin typeface="Calibri" pitchFamily="34" charset="0"/>
              </a:rPr>
              <a:t>January </a:t>
            </a:r>
            <a:r>
              <a:rPr lang="en-GB" sz="800">
                <a:solidFill>
                  <a:srgbClr val="51555B"/>
                </a:solidFill>
              </a:rPr>
              <a:t>2013).</a:t>
            </a:r>
          </a:p>
        </p:txBody>
      </p:sp>
      <p:sp>
        <p:nvSpPr>
          <p:cNvPr id="625668" name="TextBox 4"/>
          <p:cNvSpPr txBox="1">
            <a:spLocks noChangeArrowheads="1"/>
          </p:cNvSpPr>
          <p:nvPr/>
        </p:nvSpPr>
        <p:spPr bwMode="auto">
          <a:xfrm>
            <a:off x="8582025" y="6619875"/>
            <a:ext cx="638175" cy="276225"/>
          </a:xfrm>
          <a:prstGeom prst="rect">
            <a:avLst/>
          </a:prstGeom>
          <a:noFill/>
          <a:ln w="9525">
            <a:noFill/>
            <a:miter lim="800000"/>
            <a:headEnd/>
            <a:tailEnd/>
          </a:ln>
        </p:spPr>
        <p:txBody>
          <a:bodyPr>
            <a:spAutoFit/>
          </a:bodyPr>
          <a:lstStyle/>
          <a:p>
            <a:r>
              <a:rPr lang="en-GB" sz="1200">
                <a:solidFill>
                  <a:srgbClr val="51555B"/>
                </a:solidFill>
                <a:latin typeface="Calibri" pitchFamily="34" charset="0"/>
              </a:rPr>
              <a:t>DR-2</a:t>
            </a:r>
          </a:p>
        </p:txBody>
      </p:sp>
      <p:sp>
        <p:nvSpPr>
          <p:cNvPr id="625669" name="TextBox 5"/>
          <p:cNvSpPr txBox="1">
            <a:spLocks noChangeArrowheads="1"/>
          </p:cNvSpPr>
          <p:nvPr/>
        </p:nvSpPr>
        <p:spPr bwMode="auto">
          <a:xfrm>
            <a:off x="1330325" y="5518150"/>
            <a:ext cx="6170613" cy="654050"/>
          </a:xfrm>
          <a:prstGeom prst="rect">
            <a:avLst/>
          </a:prstGeom>
          <a:noFill/>
          <a:ln w="9525">
            <a:noFill/>
            <a:miter lim="800000"/>
            <a:headEnd/>
            <a:tailEnd/>
          </a:ln>
        </p:spPr>
        <p:txBody>
          <a:bodyPr wrap="none">
            <a:spAutoFit/>
          </a:bodyPr>
          <a:lstStyle/>
          <a:p>
            <a:pPr>
              <a:spcAft>
                <a:spcPts val="600"/>
              </a:spcAft>
            </a:pPr>
            <a:r>
              <a:rPr lang="en-GB" sz="900">
                <a:solidFill>
                  <a:srgbClr val="545A61"/>
                </a:solidFill>
                <a:latin typeface="Calibri" pitchFamily="34" charset="0"/>
              </a:rPr>
              <a:t>*Severe hypoglycaemia: requires assistance from another person.</a:t>
            </a:r>
          </a:p>
          <a:p>
            <a:pPr>
              <a:spcAft>
                <a:spcPts val="600"/>
              </a:spcAft>
            </a:pPr>
            <a:r>
              <a:rPr lang="en-GB" sz="900">
                <a:solidFill>
                  <a:srgbClr val="545A61"/>
                </a:solidFill>
                <a:latin typeface="Calibri" pitchFamily="34" charset="0"/>
              </a:rPr>
              <a:t>**Demonstrated using blood glucose meters with a memory function to measure and record blood glucose levels for ≥3 months.</a:t>
            </a:r>
          </a:p>
          <a:p>
            <a:endParaRPr lang="en-GB" sz="900">
              <a:solidFill>
                <a:srgbClr val="545A61"/>
              </a:solidFill>
              <a:latin typeface="Calibri" pitchFamily="34" charset="0"/>
            </a:endParaRPr>
          </a:p>
        </p:txBody>
      </p:sp>
      <p:pic>
        <p:nvPicPr>
          <p:cNvPr id="625670" name="Picture 7" descr="Article Image"/>
          <p:cNvPicPr>
            <a:picLocks noChangeAspect="1" noChangeArrowheads="1"/>
          </p:cNvPicPr>
          <p:nvPr/>
        </p:nvPicPr>
        <p:blipFill>
          <a:blip r:embed="rId2"/>
          <a:srcRect/>
          <a:stretch>
            <a:fillRect/>
          </a:stretch>
        </p:blipFill>
        <p:spPr bwMode="auto">
          <a:xfrm>
            <a:off x="6686550" y="290513"/>
            <a:ext cx="1825625" cy="1370012"/>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863" y="6124575"/>
            <a:ext cx="8964612" cy="708025"/>
          </a:xfrm>
          <a:prstGeom prst="rect">
            <a:avLst/>
          </a:prstGeom>
          <a:solidFill>
            <a:schemeClr val="bg1"/>
          </a:solidFill>
        </p:spPr>
        <p:txBody>
          <a:bodyPr anchor="b">
            <a:spAutoFit/>
          </a:bodyPr>
          <a:lstStyle/>
          <a:p>
            <a:pPr defTabSz="457200" eaLnBrk="0" hangingPunct="0">
              <a:defRPr/>
            </a:pPr>
            <a:r>
              <a:rPr lang="en-GB" sz="800" kern="0" baseline="30000" dirty="0" err="1">
                <a:solidFill>
                  <a:schemeClr val="accent5">
                    <a:lumMod val="50000"/>
                  </a:schemeClr>
                </a:solidFill>
                <a:latin typeface="Arial" pitchFamily="34" charset="0"/>
                <a:cs typeface="Arial" pitchFamily="34" charset="0"/>
              </a:rPr>
              <a:t>a</a:t>
            </a:r>
            <a:r>
              <a:rPr lang="en-GB" sz="800" kern="0" dirty="0" err="1">
                <a:solidFill>
                  <a:schemeClr val="accent5">
                    <a:lumMod val="50000"/>
                  </a:schemeClr>
                </a:solidFill>
                <a:latin typeface="Arial" pitchFamily="34" charset="0"/>
                <a:cs typeface="Arial" pitchFamily="34" charset="0"/>
              </a:rPr>
              <a:t>As</a:t>
            </a:r>
            <a:r>
              <a:rPr lang="en-GB" sz="800" kern="0" dirty="0">
                <a:solidFill>
                  <a:schemeClr val="accent5">
                    <a:lumMod val="50000"/>
                  </a:schemeClr>
                </a:solidFill>
                <a:latin typeface="Arial" pitchFamily="34" charset="0"/>
                <a:cs typeface="Arial" pitchFamily="34" charset="0"/>
              </a:rPr>
              <a:t> described in the British National Formulary; *Assessment of renal function is recommended prior to initiation or periodically thereafter. </a:t>
            </a:r>
            <a:r>
              <a:rPr lang="en-GB" sz="800" kern="0" baseline="30000" dirty="0">
                <a:solidFill>
                  <a:schemeClr val="accent5">
                    <a:lumMod val="50000"/>
                  </a:schemeClr>
                </a:solidFill>
                <a:latin typeface="Arial" pitchFamily="34" charset="0"/>
                <a:cs typeface="Arial" pitchFamily="34" charset="0"/>
              </a:rPr>
              <a:t>†</a:t>
            </a:r>
            <a:r>
              <a:rPr lang="en-GB" sz="800" kern="0" dirty="0">
                <a:solidFill>
                  <a:schemeClr val="accent5">
                    <a:lumMod val="50000"/>
                  </a:schemeClr>
                </a:solidFill>
                <a:latin typeface="Arial" pitchFamily="34" charset="0"/>
                <a:cs typeface="Arial" pitchFamily="34" charset="0"/>
              </a:rPr>
              <a:t> Should not be initiated in patients with an eGFR &lt;60 ml/min/1.73m</a:t>
            </a:r>
            <a:r>
              <a:rPr lang="en-GB" sz="800" kern="0" baseline="30000" dirty="0">
                <a:solidFill>
                  <a:schemeClr val="accent5">
                    <a:lumMod val="50000"/>
                  </a:schemeClr>
                </a:solidFill>
                <a:latin typeface="Arial" pitchFamily="34" charset="0"/>
                <a:cs typeface="Arial" pitchFamily="34" charset="0"/>
              </a:rPr>
              <a:t>2</a:t>
            </a:r>
            <a:r>
              <a:rPr lang="en-GB" sz="800" kern="0" dirty="0">
                <a:solidFill>
                  <a:schemeClr val="accent5">
                    <a:lumMod val="50000"/>
                  </a:schemeClr>
                </a:solidFill>
                <a:latin typeface="Arial" pitchFamily="34" charset="0"/>
                <a:cs typeface="Arial" pitchFamily="34" charset="0"/>
              </a:rPr>
              <a:t>; if eGFR falls below 60ml/min/1.73m</a:t>
            </a:r>
            <a:r>
              <a:rPr lang="en-GB" sz="800" kern="0" baseline="30000" dirty="0">
                <a:solidFill>
                  <a:schemeClr val="accent5">
                    <a:lumMod val="50000"/>
                  </a:schemeClr>
                </a:solidFill>
                <a:latin typeface="Arial" pitchFamily="34" charset="0"/>
                <a:cs typeface="Arial" pitchFamily="34" charset="0"/>
              </a:rPr>
              <a:t>2</a:t>
            </a:r>
            <a:r>
              <a:rPr lang="en-GB" sz="800" kern="0" dirty="0">
                <a:solidFill>
                  <a:schemeClr val="accent5">
                    <a:lumMod val="50000"/>
                  </a:schemeClr>
                </a:solidFill>
                <a:latin typeface="Arial" pitchFamily="34" charset="0"/>
                <a:cs typeface="Arial" pitchFamily="34" charset="0"/>
              </a:rPr>
              <a:t> 100mg </a:t>
            </a:r>
            <a:r>
              <a:rPr lang="en-GB" sz="800" kern="0" dirty="0" err="1">
                <a:solidFill>
                  <a:schemeClr val="accent5">
                    <a:lumMod val="50000"/>
                  </a:schemeClr>
                </a:solidFill>
                <a:latin typeface="Arial" pitchFamily="34" charset="0"/>
                <a:cs typeface="Arial" pitchFamily="34" charset="0"/>
              </a:rPr>
              <a:t>canagliflozin</a:t>
            </a:r>
            <a:r>
              <a:rPr lang="en-GB" sz="800" kern="0" dirty="0">
                <a:solidFill>
                  <a:schemeClr val="accent5">
                    <a:lumMod val="50000"/>
                  </a:schemeClr>
                </a:solidFill>
                <a:latin typeface="Arial" pitchFamily="34" charset="0"/>
                <a:cs typeface="Arial" pitchFamily="34" charset="0"/>
              </a:rPr>
              <a:t>/10mg empagliflozin should be prescribed; empagliflozin and </a:t>
            </a:r>
            <a:r>
              <a:rPr lang="en-GB" sz="800" kern="0" dirty="0" err="1">
                <a:solidFill>
                  <a:schemeClr val="accent5">
                    <a:lumMod val="50000"/>
                  </a:schemeClr>
                </a:solidFill>
                <a:latin typeface="Arial" pitchFamily="34" charset="0"/>
                <a:cs typeface="Arial" pitchFamily="34" charset="0"/>
              </a:rPr>
              <a:t>canagliflozin</a:t>
            </a:r>
            <a:r>
              <a:rPr lang="en-GB" sz="800" kern="0" dirty="0">
                <a:solidFill>
                  <a:schemeClr val="accent5">
                    <a:lumMod val="50000"/>
                  </a:schemeClr>
                </a:solidFill>
                <a:latin typeface="Arial" pitchFamily="34" charset="0"/>
                <a:cs typeface="Arial" pitchFamily="34" charset="0"/>
              </a:rPr>
              <a:t> should be discontinued when eGFR is persistently below 45 ml/min/1.73m</a:t>
            </a:r>
            <a:r>
              <a:rPr lang="en-GB" sz="800" kern="0" baseline="30000" dirty="0">
                <a:solidFill>
                  <a:schemeClr val="accent5">
                    <a:lumMod val="50000"/>
                  </a:schemeClr>
                </a:solidFill>
                <a:latin typeface="Arial" pitchFamily="34" charset="0"/>
                <a:cs typeface="Arial" pitchFamily="34" charset="0"/>
              </a:rPr>
              <a:t>2</a:t>
            </a:r>
            <a:r>
              <a:rPr lang="en-GB" sz="800" kern="0" dirty="0">
                <a:solidFill>
                  <a:schemeClr val="accent5">
                    <a:lumMod val="50000"/>
                  </a:schemeClr>
                </a:solidFill>
                <a:latin typeface="Arial" pitchFamily="34" charset="0"/>
                <a:cs typeface="Arial" pitchFamily="34" charset="0"/>
              </a:rPr>
              <a:t> . </a:t>
            </a:r>
            <a:r>
              <a:rPr lang="en-GB" sz="800" b="1" kern="0" dirty="0" err="1">
                <a:solidFill>
                  <a:schemeClr val="accent5">
                    <a:lumMod val="50000"/>
                  </a:schemeClr>
                </a:solidFill>
                <a:latin typeface="Arial" pitchFamily="34" charset="0"/>
                <a:cs typeface="Arial" pitchFamily="34" charset="0"/>
              </a:rPr>
              <a:t>SmPCs</a:t>
            </a:r>
            <a:r>
              <a:rPr lang="en-GB" sz="800" b="1" kern="0" dirty="0">
                <a:solidFill>
                  <a:schemeClr val="accent5">
                    <a:lumMod val="50000"/>
                  </a:schemeClr>
                </a:solidFill>
                <a:latin typeface="Arial" pitchFamily="34" charset="0"/>
                <a:cs typeface="Arial" pitchFamily="34" charset="0"/>
              </a:rPr>
              <a:t> for Glucophage (metformin); </a:t>
            </a:r>
            <a:r>
              <a:rPr lang="en-GB" sz="800" b="1" kern="0" dirty="0" err="1">
                <a:solidFill>
                  <a:schemeClr val="accent5">
                    <a:lumMod val="50000"/>
                  </a:schemeClr>
                </a:solidFill>
                <a:latin typeface="Arial" pitchFamily="34" charset="0"/>
                <a:cs typeface="Arial" pitchFamily="34" charset="0"/>
              </a:rPr>
              <a:t>Glibenclamide</a:t>
            </a:r>
            <a:r>
              <a:rPr lang="en-GB" sz="800" b="1" kern="0" dirty="0">
                <a:solidFill>
                  <a:schemeClr val="accent5">
                    <a:lumMod val="50000"/>
                  </a:schemeClr>
                </a:solidFill>
                <a:latin typeface="Arial" pitchFamily="34" charset="0"/>
                <a:cs typeface="Arial" pitchFamily="34" charset="0"/>
              </a:rPr>
              <a:t>; </a:t>
            </a:r>
            <a:r>
              <a:rPr lang="en-GB" sz="800" b="1" kern="0" dirty="0" err="1">
                <a:solidFill>
                  <a:schemeClr val="accent5">
                    <a:lumMod val="50000"/>
                  </a:schemeClr>
                </a:solidFill>
                <a:latin typeface="Arial" pitchFamily="34" charset="0"/>
                <a:cs typeface="Arial" pitchFamily="34" charset="0"/>
              </a:rPr>
              <a:t>Diamicron</a:t>
            </a:r>
            <a:r>
              <a:rPr lang="en-GB" sz="800" b="1" kern="0" dirty="0">
                <a:solidFill>
                  <a:schemeClr val="accent5">
                    <a:lumMod val="50000"/>
                  </a:schemeClr>
                </a:solidFill>
                <a:latin typeface="Arial" pitchFamily="34" charset="0"/>
                <a:cs typeface="Arial" pitchFamily="34" charset="0"/>
              </a:rPr>
              <a:t> (gliclazide); Amaryl (glimepiride); Minodiab (glipizide); </a:t>
            </a:r>
            <a:r>
              <a:rPr lang="en-GB" sz="800" b="1" kern="0" dirty="0" err="1">
                <a:solidFill>
                  <a:schemeClr val="accent5">
                    <a:lumMod val="50000"/>
                  </a:schemeClr>
                </a:solidFill>
                <a:latin typeface="Arial" pitchFamily="34" charset="0"/>
                <a:cs typeface="Arial" pitchFamily="34" charset="0"/>
              </a:rPr>
              <a:t>Glucobay</a:t>
            </a:r>
            <a:r>
              <a:rPr lang="en-GB" sz="800" b="1" kern="0" dirty="0">
                <a:solidFill>
                  <a:schemeClr val="accent5">
                    <a:lumMod val="50000"/>
                  </a:schemeClr>
                </a:solidFill>
                <a:latin typeface="Arial" pitchFamily="34" charset="0"/>
                <a:cs typeface="Arial" pitchFamily="34" charset="0"/>
              </a:rPr>
              <a:t> (acarbose); Starlix (nateglinide); Prandin (repaglinide); Actos (pioglitazone); </a:t>
            </a:r>
            <a:r>
              <a:rPr lang="en-GB" sz="800" b="1" kern="0" dirty="0" err="1">
                <a:solidFill>
                  <a:schemeClr val="accent5">
                    <a:lumMod val="50000"/>
                  </a:schemeClr>
                </a:solidFill>
                <a:latin typeface="Arial" pitchFamily="34" charset="0"/>
                <a:cs typeface="Arial" pitchFamily="34" charset="0"/>
              </a:rPr>
              <a:t>Vipidia</a:t>
            </a:r>
            <a:r>
              <a:rPr lang="en-GB" sz="800" b="1" kern="0" dirty="0">
                <a:solidFill>
                  <a:schemeClr val="accent5">
                    <a:lumMod val="50000"/>
                  </a:schemeClr>
                </a:solidFill>
                <a:latin typeface="Arial" pitchFamily="34" charset="0"/>
                <a:cs typeface="Arial" pitchFamily="34" charset="0"/>
              </a:rPr>
              <a:t> (alogliptin); Trajenta (linagliptin); Onglyza (saxagliptin); Januvia (sitagliptin); Galvus (vildagliptin) ; </a:t>
            </a:r>
            <a:r>
              <a:rPr lang="en-GB" sz="800" b="1" kern="0" dirty="0" err="1">
                <a:solidFill>
                  <a:schemeClr val="accent5">
                    <a:lumMod val="50000"/>
                  </a:schemeClr>
                </a:solidFill>
                <a:latin typeface="Arial" pitchFamily="34" charset="0"/>
                <a:cs typeface="Arial" pitchFamily="34" charset="0"/>
              </a:rPr>
              <a:t>Invokana</a:t>
            </a:r>
            <a:r>
              <a:rPr lang="en-GB" sz="800" b="1" kern="0" dirty="0">
                <a:solidFill>
                  <a:schemeClr val="accent5">
                    <a:lumMod val="50000"/>
                  </a:schemeClr>
                </a:solidFill>
                <a:latin typeface="Arial" pitchFamily="34" charset="0"/>
                <a:cs typeface="Arial" pitchFamily="34" charset="0"/>
              </a:rPr>
              <a:t> (canagliflozin);  </a:t>
            </a:r>
            <a:r>
              <a:rPr lang="en-GB" sz="800" b="1" kern="0" dirty="0" err="1">
                <a:solidFill>
                  <a:schemeClr val="accent5">
                    <a:lumMod val="50000"/>
                  </a:schemeClr>
                </a:solidFill>
                <a:latin typeface="Arial" pitchFamily="34" charset="0"/>
                <a:cs typeface="Arial" pitchFamily="34" charset="0"/>
              </a:rPr>
              <a:t>Forxiga</a:t>
            </a:r>
            <a:r>
              <a:rPr lang="en-GB" sz="800" b="1" kern="0" dirty="0">
                <a:solidFill>
                  <a:schemeClr val="accent5">
                    <a:lumMod val="50000"/>
                  </a:schemeClr>
                </a:solidFill>
                <a:latin typeface="Arial" pitchFamily="34" charset="0"/>
                <a:cs typeface="Arial" pitchFamily="34" charset="0"/>
              </a:rPr>
              <a:t> (dapagliflozin); Jardiance (empagliflozin) all Available at: www.medicines.org.uk/emc/ (accessed September 2016). </a:t>
            </a:r>
          </a:p>
        </p:txBody>
      </p:sp>
      <p:graphicFrame>
        <p:nvGraphicFramePr>
          <p:cNvPr id="12" name="Table 11"/>
          <p:cNvGraphicFramePr>
            <a:graphicFrameLocks noGrp="1"/>
          </p:cNvGraphicFramePr>
          <p:nvPr/>
        </p:nvGraphicFramePr>
        <p:xfrm>
          <a:off x="495300" y="800744"/>
          <a:ext cx="1027118" cy="488727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27118">
                  <a:extLst>
                    <a:ext uri="{9D8B030D-6E8A-4147-A177-3AD203B41FA5}">
                      <a16:colId xmlns:a16="http://schemas.microsoft.com/office/drawing/2014/main" val="20000"/>
                    </a:ext>
                  </a:extLst>
                </a:gridCol>
              </a:tblGrid>
              <a:tr h="377082">
                <a:tc>
                  <a:txBody>
                    <a:bodyPr/>
                    <a:lstStyle/>
                    <a:p>
                      <a:pPr algn="ct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127547">
                <a:tc>
                  <a:txBody>
                    <a:bodyPr/>
                    <a:lstStyle/>
                    <a:p>
                      <a:pPr algn="ctr"/>
                      <a:r>
                        <a:rPr lang="en-GB" sz="1200" b="1" dirty="0">
                          <a:solidFill>
                            <a:schemeClr val="accent5">
                              <a:lumMod val="50000"/>
                            </a:schemeClr>
                          </a:solidFill>
                          <a:latin typeface="Arial" panose="020B0604020202020204" pitchFamily="34" charset="0"/>
                          <a:cs typeface="Arial" panose="020B0604020202020204" pitchFamily="34" charset="0"/>
                        </a:rPr>
                        <a:t>Mild</a:t>
                      </a:r>
                      <a:br>
                        <a:rPr lang="en-GB" sz="1200" b="1" dirty="0">
                          <a:solidFill>
                            <a:schemeClr val="accent5">
                              <a:lumMod val="50000"/>
                            </a:schemeClr>
                          </a:solidFill>
                          <a:latin typeface="Arial" panose="020B0604020202020204" pitchFamily="34" charset="0"/>
                          <a:cs typeface="Arial" panose="020B0604020202020204" pitchFamily="34" charset="0"/>
                        </a:rPr>
                      </a:br>
                      <a:r>
                        <a:rPr lang="en-GB" sz="1200" b="1" dirty="0">
                          <a:solidFill>
                            <a:schemeClr val="accent5">
                              <a:lumMod val="50000"/>
                            </a:schemeClr>
                          </a:solidFill>
                          <a:latin typeface="Arial" panose="020B0604020202020204" pitchFamily="34" charset="0"/>
                          <a:cs typeface="Arial" panose="020B0604020202020204" pitchFamily="34" charset="0"/>
                        </a:rPr>
                        <a:t>renal impairment</a:t>
                      </a:r>
                    </a:p>
                    <a:p>
                      <a:pPr algn="ctr"/>
                      <a:r>
                        <a:rPr lang="en-GB" sz="1200" b="0" dirty="0">
                          <a:solidFill>
                            <a:schemeClr val="accent5">
                              <a:lumMod val="50000"/>
                            </a:schemeClr>
                          </a:solidFill>
                          <a:latin typeface="Arial" panose="020B0604020202020204" pitchFamily="34" charset="0"/>
                          <a:cs typeface="Arial" panose="020B0604020202020204" pitchFamily="34" charset="0"/>
                        </a:rPr>
                        <a:t>(</a:t>
                      </a:r>
                      <a:r>
                        <a:rPr lang="en-GB" sz="1200" b="0" dirty="0" err="1">
                          <a:solidFill>
                            <a:schemeClr val="accent5">
                              <a:lumMod val="50000"/>
                            </a:schemeClr>
                          </a:solidFill>
                          <a:latin typeface="Arial" panose="020B0604020202020204" pitchFamily="34" charset="0"/>
                          <a:cs typeface="Arial" panose="020B0604020202020204" pitchFamily="34" charset="0"/>
                        </a:rPr>
                        <a:t>CrCl</a:t>
                      </a:r>
                      <a:r>
                        <a:rPr lang="en-GB" sz="1200" b="0" dirty="0">
                          <a:solidFill>
                            <a:schemeClr val="accent5">
                              <a:lumMod val="50000"/>
                            </a:schemeClr>
                          </a:solidFill>
                          <a:latin typeface="Arial" panose="020B0604020202020204" pitchFamily="34" charset="0"/>
                          <a:cs typeface="Arial" panose="020B0604020202020204" pitchFamily="34" charset="0"/>
                        </a:rPr>
                        <a:t> 50–79 ml/min)</a:t>
                      </a:r>
                    </a:p>
                  </a:txBody>
                  <a:tcPr marL="90000" marR="90000" marT="36000" marB="36000"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1127547">
                <a:tc>
                  <a:txBody>
                    <a:bodyPr/>
                    <a:lstStyle/>
                    <a:p>
                      <a:pPr algn="ctr"/>
                      <a:r>
                        <a:rPr lang="en-GB" sz="1200" b="1" dirty="0">
                          <a:solidFill>
                            <a:schemeClr val="accent5">
                              <a:lumMod val="50000"/>
                            </a:schemeClr>
                          </a:solidFill>
                          <a:latin typeface="Arial" panose="020B0604020202020204" pitchFamily="34" charset="0"/>
                          <a:cs typeface="Arial" panose="020B0604020202020204" pitchFamily="34" charset="0"/>
                        </a:rPr>
                        <a:t>Moderate</a:t>
                      </a:r>
                      <a:br>
                        <a:rPr lang="en-GB" sz="1200" b="1" dirty="0">
                          <a:solidFill>
                            <a:schemeClr val="accent5">
                              <a:lumMod val="50000"/>
                            </a:schemeClr>
                          </a:solidFill>
                          <a:latin typeface="Arial" panose="020B0604020202020204" pitchFamily="34" charset="0"/>
                          <a:cs typeface="Arial" panose="020B0604020202020204" pitchFamily="34" charset="0"/>
                        </a:rPr>
                      </a:br>
                      <a:r>
                        <a:rPr lang="en-GB" sz="1200" b="1" dirty="0">
                          <a:solidFill>
                            <a:schemeClr val="accent5">
                              <a:lumMod val="50000"/>
                            </a:schemeClr>
                          </a:solidFill>
                          <a:latin typeface="Arial" panose="020B0604020202020204" pitchFamily="34" charset="0"/>
                          <a:cs typeface="Arial" panose="020B0604020202020204" pitchFamily="34" charset="0"/>
                        </a:rPr>
                        <a:t>renal impairment</a:t>
                      </a:r>
                    </a:p>
                    <a:p>
                      <a:pPr algn="ctr"/>
                      <a:r>
                        <a:rPr lang="en-GB" sz="1200" b="0" dirty="0">
                          <a:solidFill>
                            <a:schemeClr val="accent5">
                              <a:lumMod val="50000"/>
                            </a:schemeClr>
                          </a:solidFill>
                          <a:latin typeface="Arial" panose="020B0604020202020204" pitchFamily="34" charset="0"/>
                          <a:cs typeface="Arial" panose="020B0604020202020204" pitchFamily="34" charset="0"/>
                        </a:rPr>
                        <a:t>(</a:t>
                      </a:r>
                      <a:r>
                        <a:rPr lang="en-GB" sz="1200" b="0" dirty="0" err="1">
                          <a:solidFill>
                            <a:schemeClr val="accent5">
                              <a:lumMod val="50000"/>
                            </a:schemeClr>
                          </a:solidFill>
                          <a:latin typeface="Arial" panose="020B0604020202020204" pitchFamily="34" charset="0"/>
                          <a:cs typeface="Arial" panose="020B0604020202020204" pitchFamily="34" charset="0"/>
                        </a:rPr>
                        <a:t>CrCl</a:t>
                      </a:r>
                      <a:r>
                        <a:rPr lang="en-GB" sz="1200" b="0" dirty="0">
                          <a:solidFill>
                            <a:schemeClr val="accent5">
                              <a:lumMod val="50000"/>
                            </a:schemeClr>
                          </a:solidFill>
                          <a:latin typeface="Arial" panose="020B0604020202020204" pitchFamily="34" charset="0"/>
                          <a:cs typeface="Arial" panose="020B0604020202020204" pitchFamily="34" charset="0"/>
                        </a:rPr>
                        <a:t> 30–49 ml/min)</a:t>
                      </a:r>
                    </a:p>
                  </a:txBody>
                  <a:tcPr marL="90000" marR="90000" marT="36000" marB="36000"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1127547">
                <a:tc>
                  <a:txBody>
                    <a:bodyPr/>
                    <a:lstStyle/>
                    <a:p>
                      <a:pPr algn="ctr"/>
                      <a:r>
                        <a:rPr lang="en-GB" sz="1200" b="1" dirty="0">
                          <a:solidFill>
                            <a:schemeClr val="accent5">
                              <a:lumMod val="50000"/>
                            </a:schemeClr>
                          </a:solidFill>
                          <a:latin typeface="Arial" panose="020B0604020202020204" pitchFamily="34" charset="0"/>
                          <a:cs typeface="Arial" panose="020B0604020202020204" pitchFamily="34" charset="0"/>
                        </a:rPr>
                        <a:t>Severe</a:t>
                      </a:r>
                      <a:br>
                        <a:rPr lang="en-GB" sz="1200" b="1" dirty="0">
                          <a:solidFill>
                            <a:schemeClr val="accent5">
                              <a:lumMod val="50000"/>
                            </a:schemeClr>
                          </a:solidFill>
                          <a:latin typeface="Arial" panose="020B0604020202020204" pitchFamily="34" charset="0"/>
                          <a:cs typeface="Arial" panose="020B0604020202020204" pitchFamily="34" charset="0"/>
                        </a:rPr>
                      </a:br>
                      <a:r>
                        <a:rPr lang="en-GB" sz="1200" b="1" dirty="0">
                          <a:solidFill>
                            <a:schemeClr val="accent5">
                              <a:lumMod val="50000"/>
                            </a:schemeClr>
                          </a:solidFill>
                          <a:latin typeface="Arial" panose="020B0604020202020204" pitchFamily="34" charset="0"/>
                          <a:cs typeface="Arial" panose="020B0604020202020204" pitchFamily="34" charset="0"/>
                        </a:rPr>
                        <a:t>renal</a:t>
                      </a:r>
                      <a:br>
                        <a:rPr lang="en-GB" sz="1200" b="1" dirty="0">
                          <a:solidFill>
                            <a:schemeClr val="accent5">
                              <a:lumMod val="50000"/>
                            </a:schemeClr>
                          </a:solidFill>
                          <a:latin typeface="Arial" panose="020B0604020202020204" pitchFamily="34" charset="0"/>
                          <a:cs typeface="Arial" panose="020B0604020202020204" pitchFamily="34" charset="0"/>
                        </a:rPr>
                      </a:br>
                      <a:r>
                        <a:rPr lang="en-GB" sz="1200" b="1" dirty="0">
                          <a:solidFill>
                            <a:schemeClr val="accent5">
                              <a:lumMod val="50000"/>
                            </a:schemeClr>
                          </a:solidFill>
                          <a:latin typeface="Arial" panose="020B0604020202020204" pitchFamily="34" charset="0"/>
                          <a:cs typeface="Arial" panose="020B0604020202020204" pitchFamily="34" charset="0"/>
                        </a:rPr>
                        <a:t>impairment</a:t>
                      </a:r>
                    </a:p>
                    <a:p>
                      <a:pPr algn="ctr"/>
                      <a:r>
                        <a:rPr lang="en-GB" sz="1200" b="0" dirty="0">
                          <a:solidFill>
                            <a:schemeClr val="accent5">
                              <a:lumMod val="50000"/>
                            </a:schemeClr>
                          </a:solidFill>
                          <a:latin typeface="Arial" panose="020B0604020202020204" pitchFamily="34" charset="0"/>
                          <a:cs typeface="Arial" panose="020B0604020202020204" pitchFamily="34" charset="0"/>
                        </a:rPr>
                        <a:t>(</a:t>
                      </a:r>
                      <a:r>
                        <a:rPr lang="en-GB" sz="1200" b="0" dirty="0" err="1">
                          <a:solidFill>
                            <a:schemeClr val="accent5">
                              <a:lumMod val="50000"/>
                            </a:schemeClr>
                          </a:solidFill>
                          <a:latin typeface="Arial" panose="020B0604020202020204" pitchFamily="34" charset="0"/>
                          <a:cs typeface="Arial" panose="020B0604020202020204" pitchFamily="34" charset="0"/>
                        </a:rPr>
                        <a:t>CrCl</a:t>
                      </a:r>
                      <a:r>
                        <a:rPr lang="en-GB" sz="1200" b="0" dirty="0">
                          <a:solidFill>
                            <a:schemeClr val="accent5">
                              <a:lumMod val="50000"/>
                            </a:schemeClr>
                          </a:solidFill>
                          <a:latin typeface="Arial" panose="020B0604020202020204" pitchFamily="34" charset="0"/>
                          <a:cs typeface="Arial" panose="020B0604020202020204" pitchFamily="34" charset="0"/>
                        </a:rPr>
                        <a:t> 15–29 ml/min)</a:t>
                      </a:r>
                    </a:p>
                  </a:txBody>
                  <a:tcPr marL="90000" marR="90000" marT="36000" marB="36000"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1127547">
                <a:tc>
                  <a:txBody>
                    <a:bodyPr/>
                    <a:lstStyle/>
                    <a:p>
                      <a:pPr algn="ctr"/>
                      <a:r>
                        <a:rPr lang="en-GB" sz="1200" b="1" dirty="0">
                          <a:solidFill>
                            <a:schemeClr val="accent5">
                              <a:lumMod val="50000"/>
                            </a:schemeClr>
                          </a:solidFill>
                          <a:latin typeface="Arial" panose="020B0604020202020204" pitchFamily="34" charset="0"/>
                          <a:cs typeface="Arial" panose="020B0604020202020204" pitchFamily="34" charset="0"/>
                        </a:rPr>
                        <a:t>End-stage</a:t>
                      </a:r>
                      <a:br>
                        <a:rPr lang="en-GB" sz="1200" b="1" dirty="0">
                          <a:solidFill>
                            <a:schemeClr val="accent5">
                              <a:lumMod val="50000"/>
                            </a:schemeClr>
                          </a:solidFill>
                          <a:latin typeface="Arial" panose="020B0604020202020204" pitchFamily="34" charset="0"/>
                          <a:cs typeface="Arial" panose="020B0604020202020204" pitchFamily="34" charset="0"/>
                        </a:rPr>
                      </a:br>
                      <a:r>
                        <a:rPr lang="en-GB" sz="1200" b="1" dirty="0">
                          <a:solidFill>
                            <a:schemeClr val="accent5">
                              <a:lumMod val="50000"/>
                            </a:schemeClr>
                          </a:solidFill>
                          <a:latin typeface="Arial" panose="020B0604020202020204" pitchFamily="34" charset="0"/>
                          <a:cs typeface="Arial" panose="020B0604020202020204" pitchFamily="34" charset="0"/>
                        </a:rPr>
                        <a:t>renal</a:t>
                      </a:r>
                      <a:br>
                        <a:rPr lang="en-GB" sz="1200" b="1" dirty="0">
                          <a:solidFill>
                            <a:schemeClr val="accent5">
                              <a:lumMod val="50000"/>
                            </a:schemeClr>
                          </a:solidFill>
                          <a:latin typeface="Arial" panose="020B0604020202020204" pitchFamily="34" charset="0"/>
                          <a:cs typeface="Arial" panose="020B0604020202020204" pitchFamily="34" charset="0"/>
                        </a:rPr>
                      </a:br>
                      <a:r>
                        <a:rPr lang="en-GB" sz="1200" b="1" dirty="0">
                          <a:solidFill>
                            <a:schemeClr val="accent5">
                              <a:lumMod val="50000"/>
                            </a:schemeClr>
                          </a:solidFill>
                          <a:latin typeface="Arial" panose="020B0604020202020204" pitchFamily="34" charset="0"/>
                          <a:cs typeface="Arial" panose="020B0604020202020204" pitchFamily="34" charset="0"/>
                        </a:rPr>
                        <a:t>impairment</a:t>
                      </a:r>
                    </a:p>
                    <a:p>
                      <a:pPr algn="ctr"/>
                      <a:r>
                        <a:rPr lang="en-GB" sz="1200" b="0" dirty="0">
                          <a:solidFill>
                            <a:schemeClr val="accent5">
                              <a:lumMod val="50000"/>
                            </a:schemeClr>
                          </a:solidFill>
                          <a:latin typeface="Arial" panose="020B0604020202020204" pitchFamily="34" charset="0"/>
                          <a:cs typeface="Arial" panose="020B0604020202020204" pitchFamily="34" charset="0"/>
                        </a:rPr>
                        <a:t>(CrCl &lt;15 ml/min)</a:t>
                      </a:r>
                    </a:p>
                  </a:txBody>
                  <a:tcPr marL="90000" marR="90000" marT="36000" marB="36000" vert="vert27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nvGraphicFramePr>
        <p:xfrm>
          <a:off x="1529090" y="800744"/>
          <a:ext cx="1008000" cy="488727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08000">
                  <a:extLst>
                    <a:ext uri="{9D8B030D-6E8A-4147-A177-3AD203B41FA5}">
                      <a16:colId xmlns:a16="http://schemas.microsoft.com/office/drawing/2014/main" val="20000"/>
                    </a:ext>
                  </a:extLst>
                </a:gridCol>
              </a:tblGrid>
              <a:tr h="377082">
                <a:tc>
                  <a:txBody>
                    <a:bodyPr/>
                    <a:lstStyle/>
                    <a:p>
                      <a:pPr algn="ctr"/>
                      <a:r>
                        <a:rPr lang="en-GB" sz="1000" b="1" dirty="0">
                          <a:latin typeface="Arial" panose="020B0604020202020204" pitchFamily="34" charset="0"/>
                          <a:cs typeface="Arial" panose="020B0604020202020204" pitchFamily="34" charset="0"/>
                        </a:rPr>
                        <a:t>Metformin*</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1127547">
                <a:tc>
                  <a:txBody>
                    <a:bodyPr/>
                    <a:lstStyle/>
                    <a:p>
                      <a:pPr algn="ct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1127547">
                <a:tc>
                  <a:txBody>
                    <a:bodyPr/>
                    <a:lstStyle/>
                    <a:p>
                      <a:pPr algn="ctr"/>
                      <a:endParaRPr lang="en-GB" sz="1000" b="1" dirty="0">
                        <a:solidFill>
                          <a:schemeClr val="bg1"/>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1127547">
                <a:tc>
                  <a:txBody>
                    <a:bodyPr/>
                    <a:lstStyle/>
                    <a:p>
                      <a:pPr algn="ct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3"/>
                  </a:ext>
                </a:extLst>
              </a:tr>
              <a:tr h="1127547">
                <a:tc>
                  <a:txBody>
                    <a:bodyPr/>
                    <a:lstStyle/>
                    <a:p>
                      <a:pPr algn="ct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nvGraphicFramePr>
        <p:xfrm>
          <a:off x="2543762" y="800629"/>
          <a:ext cx="1152000" cy="488879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52000">
                  <a:extLst>
                    <a:ext uri="{9D8B030D-6E8A-4147-A177-3AD203B41FA5}">
                      <a16:colId xmlns:a16="http://schemas.microsoft.com/office/drawing/2014/main" val="20000"/>
                    </a:ext>
                  </a:extLst>
                </a:gridCol>
              </a:tblGrid>
              <a:tr h="369746">
                <a:tc>
                  <a:txBody>
                    <a:bodyPr/>
                    <a:lstStyle/>
                    <a:p>
                      <a:pPr algn="ctr"/>
                      <a:r>
                        <a:rPr lang="en-GB" sz="1000" b="1" dirty="0" err="1">
                          <a:latin typeface="Arial" panose="020B0604020202020204" pitchFamily="34" charset="0"/>
                          <a:cs typeface="Arial" panose="020B0604020202020204" pitchFamily="34" charset="0"/>
                        </a:rPr>
                        <a:t>Sulphonylureas</a:t>
                      </a: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277825">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Glibenclamide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277825">
                <a:tc>
                  <a:txBody>
                    <a:bodyPr/>
                    <a:lstStyle/>
                    <a:p>
                      <a:pPr algn="ctr"/>
                      <a:r>
                        <a:rPr lang="en-GB" sz="1000" b="1" dirty="0">
                          <a:solidFill>
                            <a:schemeClr val="accent5">
                              <a:lumMod val="50000"/>
                            </a:schemeClr>
                          </a:solidFill>
                          <a:latin typeface="Arial" panose="020B0604020202020204" pitchFamily="34" charset="0"/>
                          <a:cs typeface="Arial" panose="020B0604020202020204" pitchFamily="34" charset="0"/>
                        </a:rPr>
                        <a:t>Gliclazide</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277825">
                <a:tc>
                  <a:txBody>
                    <a:bodyPr/>
                    <a:lstStyle/>
                    <a:p>
                      <a:pPr algn="ctr"/>
                      <a:r>
                        <a:rPr lang="en-GB" sz="1000" b="1" dirty="0">
                          <a:solidFill>
                            <a:schemeClr val="accent5">
                              <a:lumMod val="50000"/>
                            </a:schemeClr>
                          </a:solidFill>
                          <a:latin typeface="Arial" panose="020B0604020202020204" pitchFamily="34" charset="0"/>
                          <a:cs typeface="Arial" panose="020B0604020202020204" pitchFamily="34" charset="0"/>
                        </a:rPr>
                        <a:t>Glimepiride</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277825">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Glipizide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r h="286920">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Glibenclamide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286920">
                <a:tc>
                  <a:txBody>
                    <a:bodyPr/>
                    <a:lstStyle/>
                    <a:p>
                      <a:pPr algn="ctr"/>
                      <a:r>
                        <a:rPr lang="en-GB" sz="1000" b="1" dirty="0">
                          <a:solidFill>
                            <a:schemeClr val="accent5">
                              <a:lumMod val="50000"/>
                            </a:schemeClr>
                          </a:solidFill>
                          <a:latin typeface="Arial" panose="020B0604020202020204" pitchFamily="34" charset="0"/>
                          <a:cs typeface="Arial" panose="020B0604020202020204" pitchFamily="34" charset="0"/>
                        </a:rPr>
                        <a:t>Gliclazide</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6"/>
                  </a:ext>
                </a:extLst>
              </a:tr>
              <a:tr h="286920">
                <a:tc>
                  <a:txBody>
                    <a:bodyPr/>
                    <a:lstStyle/>
                    <a:p>
                      <a:pPr algn="ctr"/>
                      <a:r>
                        <a:rPr lang="en-GB" sz="1000" b="1" dirty="0">
                          <a:solidFill>
                            <a:schemeClr val="accent5">
                              <a:lumMod val="50000"/>
                            </a:schemeClr>
                          </a:solidFill>
                          <a:latin typeface="Arial" panose="020B0604020202020204" pitchFamily="34" charset="0"/>
                          <a:cs typeface="Arial" panose="020B0604020202020204" pitchFamily="34" charset="0"/>
                        </a:rPr>
                        <a:t>Glimepiride</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7"/>
                  </a:ext>
                </a:extLst>
              </a:tr>
              <a:tr h="286920">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Glipizide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8"/>
                  </a:ext>
                </a:extLst>
              </a:tr>
              <a:tr h="290337">
                <a:tc>
                  <a:txBody>
                    <a:bodyPr/>
                    <a:lstStyle/>
                    <a:p>
                      <a:pPr algn="ctr"/>
                      <a:r>
                        <a:rPr lang="en-GB" sz="1000" b="1" dirty="0" err="1">
                          <a:solidFill>
                            <a:schemeClr val="bg1"/>
                          </a:solidFill>
                          <a:latin typeface="Arial" panose="020B0604020202020204" pitchFamily="34" charset="0"/>
                          <a:cs typeface="Arial" panose="020B0604020202020204" pitchFamily="34" charset="0"/>
                        </a:rPr>
                        <a:t>Glibenclamide</a:t>
                      </a:r>
                      <a:endParaRPr lang="en-GB" sz="1000" b="1" dirty="0">
                        <a:solidFill>
                          <a:schemeClr val="bg1"/>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9"/>
                  </a:ext>
                </a:extLst>
              </a:tr>
              <a:tr h="290337">
                <a:tc>
                  <a:txBody>
                    <a:bodyPr/>
                    <a:lstStyle/>
                    <a:p>
                      <a:pPr algn="ctr"/>
                      <a:r>
                        <a:rPr lang="en-GB" sz="1000" b="1" dirty="0">
                          <a:solidFill>
                            <a:schemeClr val="bg1"/>
                          </a:solidFill>
                          <a:latin typeface="Arial" panose="020B0604020202020204" pitchFamily="34" charset="0"/>
                          <a:cs typeface="Arial" panose="020B0604020202020204" pitchFamily="34" charset="0"/>
                        </a:rPr>
                        <a:t>Gliclazide</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10"/>
                  </a:ext>
                </a:extLst>
              </a:tr>
              <a:tr h="290337">
                <a:tc>
                  <a:txBody>
                    <a:bodyPr/>
                    <a:lstStyle/>
                    <a:p>
                      <a:pPr algn="ctr"/>
                      <a:r>
                        <a:rPr lang="en-GB" sz="1000" b="1" dirty="0">
                          <a:solidFill>
                            <a:schemeClr val="bg1"/>
                          </a:solidFill>
                          <a:latin typeface="Arial" panose="020B0604020202020204" pitchFamily="34" charset="0"/>
                          <a:cs typeface="Arial" panose="020B0604020202020204" pitchFamily="34" charset="0"/>
                        </a:rPr>
                        <a:t>Glimepiride</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11"/>
                  </a:ext>
                </a:extLst>
              </a:tr>
              <a:tr h="290337">
                <a:tc>
                  <a:txBody>
                    <a:bodyPr/>
                    <a:lstStyle/>
                    <a:p>
                      <a:pPr algn="ctr"/>
                      <a:r>
                        <a:rPr lang="en-GB" sz="1000" b="1" dirty="0" err="1">
                          <a:solidFill>
                            <a:schemeClr val="bg1"/>
                          </a:solidFill>
                          <a:latin typeface="Arial" panose="020B0604020202020204" pitchFamily="34" charset="0"/>
                          <a:cs typeface="Arial" panose="020B0604020202020204" pitchFamily="34" charset="0"/>
                        </a:rPr>
                        <a:t>Glipizide</a:t>
                      </a:r>
                      <a:endParaRPr lang="en-GB" sz="1000" b="1" dirty="0">
                        <a:solidFill>
                          <a:schemeClr val="bg1"/>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12"/>
                  </a:ext>
                </a:extLst>
              </a:tr>
              <a:tr h="1098723">
                <a:tc>
                  <a:txBody>
                    <a:bodyPr/>
                    <a:lstStyle/>
                    <a:p>
                      <a:pPr algn="ctr"/>
                      <a:r>
                        <a:rPr lang="en-GB" sz="1000" b="1" dirty="0">
                          <a:solidFill>
                            <a:schemeClr val="bg1"/>
                          </a:solidFill>
                          <a:latin typeface="Arial" panose="020B0604020202020204" pitchFamily="34" charset="0"/>
                          <a:cs typeface="Arial" panose="020B0604020202020204" pitchFamily="34" charset="0"/>
                        </a:rPr>
                        <a:t>All</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13"/>
                  </a:ext>
                </a:extLst>
              </a:tr>
            </a:tbl>
          </a:graphicData>
        </a:graphic>
      </p:graphicFrame>
      <p:graphicFrame>
        <p:nvGraphicFramePr>
          <p:cNvPr id="14" name="Table 13"/>
          <p:cNvGraphicFramePr>
            <a:graphicFrameLocks noGrp="1"/>
          </p:cNvGraphicFramePr>
          <p:nvPr/>
        </p:nvGraphicFramePr>
        <p:xfrm>
          <a:off x="3702434" y="798259"/>
          <a:ext cx="1008000" cy="4888799"/>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08000">
                  <a:extLst>
                    <a:ext uri="{9D8B030D-6E8A-4147-A177-3AD203B41FA5}">
                      <a16:colId xmlns:a16="http://schemas.microsoft.com/office/drawing/2014/main" val="20000"/>
                    </a:ext>
                  </a:extLst>
                </a:gridCol>
              </a:tblGrid>
              <a:tr h="374039">
                <a:tc>
                  <a:txBody>
                    <a:bodyPr/>
                    <a:lstStyle/>
                    <a:p>
                      <a:pPr algn="ctr"/>
                      <a:r>
                        <a:rPr lang="en-GB" sz="1000" b="1" dirty="0" err="1">
                          <a:latin typeface="Arial" panose="020B0604020202020204" pitchFamily="34" charset="0"/>
                          <a:cs typeface="Arial" panose="020B0604020202020204" pitchFamily="34" charset="0"/>
                        </a:rPr>
                        <a:t>Acarbose</a:t>
                      </a: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1118443">
                <a:tc>
                  <a:txBody>
                    <a:bodyPr/>
                    <a:lstStyle/>
                    <a:p>
                      <a:pPr algn="ct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1118443">
                <a:tc>
                  <a:txBody>
                    <a:bodyPr/>
                    <a:lstStyle/>
                    <a:p>
                      <a:pPr algn="ctr"/>
                      <a:endParaRPr lang="en-GB" sz="1000" b="1" dirty="0">
                        <a:solidFill>
                          <a:schemeClr val="bg1"/>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1159431">
                <a:tc>
                  <a:txBody>
                    <a:bodyPr/>
                    <a:lstStyle/>
                    <a:p>
                      <a:pPr algn="ct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3"/>
                  </a:ext>
                </a:extLst>
              </a:tr>
              <a:tr h="1118443">
                <a:tc>
                  <a:txBody>
                    <a:bodyPr/>
                    <a:lstStyle/>
                    <a:p>
                      <a:pPr algn="ct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4"/>
                  </a:ext>
                </a:extLst>
              </a:tr>
            </a:tbl>
          </a:graphicData>
        </a:graphic>
      </p:graphicFrame>
      <p:graphicFrame>
        <p:nvGraphicFramePr>
          <p:cNvPr id="16" name="Table 15"/>
          <p:cNvGraphicFramePr>
            <a:graphicFrameLocks noGrp="1"/>
          </p:cNvGraphicFramePr>
          <p:nvPr/>
        </p:nvGraphicFramePr>
        <p:xfrm>
          <a:off x="4717106" y="800744"/>
          <a:ext cx="972000" cy="488727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72000">
                  <a:extLst>
                    <a:ext uri="{9D8B030D-6E8A-4147-A177-3AD203B41FA5}">
                      <a16:colId xmlns:a16="http://schemas.microsoft.com/office/drawing/2014/main" val="20000"/>
                    </a:ext>
                  </a:extLst>
                </a:gridCol>
              </a:tblGrid>
              <a:tr h="377082">
                <a:tc>
                  <a:txBody>
                    <a:bodyPr/>
                    <a:lstStyle/>
                    <a:p>
                      <a:pPr algn="ctr"/>
                      <a:r>
                        <a:rPr lang="en-GB" sz="1000" b="1" dirty="0" err="1">
                          <a:latin typeface="Arial" panose="020B0604020202020204" pitchFamily="34" charset="0"/>
                          <a:cs typeface="Arial" panose="020B0604020202020204" pitchFamily="34" charset="0"/>
                        </a:rPr>
                        <a:t>Meglitinides</a:t>
                      </a: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563774">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Nateglinide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563774">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Repaglinide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563774">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Nateglinide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563774">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Repaglinide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563774">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Nateglinide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563774">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Repaglinide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563774">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Nateglinide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7"/>
                  </a:ext>
                </a:extLst>
              </a:tr>
              <a:tr h="563774">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Repaglinide</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bl>
          </a:graphicData>
        </a:graphic>
      </p:graphicFrame>
      <p:graphicFrame>
        <p:nvGraphicFramePr>
          <p:cNvPr id="10" name="Table 9"/>
          <p:cNvGraphicFramePr>
            <a:graphicFrameLocks noGrp="1"/>
          </p:cNvGraphicFramePr>
          <p:nvPr/>
        </p:nvGraphicFramePr>
        <p:xfrm>
          <a:off x="5695778" y="800744"/>
          <a:ext cx="1008000" cy="488727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08000">
                  <a:extLst>
                    <a:ext uri="{9D8B030D-6E8A-4147-A177-3AD203B41FA5}">
                      <a16:colId xmlns:a16="http://schemas.microsoft.com/office/drawing/2014/main" val="20000"/>
                    </a:ext>
                  </a:extLst>
                </a:gridCol>
              </a:tblGrid>
              <a:tr h="377082">
                <a:tc>
                  <a:txBody>
                    <a:bodyPr/>
                    <a:lstStyle/>
                    <a:p>
                      <a:pPr algn="ctr"/>
                      <a:r>
                        <a:rPr lang="en-GB" sz="1000" b="1" dirty="0">
                          <a:latin typeface="Arial" panose="020B0604020202020204" pitchFamily="34" charset="0"/>
                          <a:cs typeface="Arial" panose="020B0604020202020204" pitchFamily="34" charset="0"/>
                        </a:rPr>
                        <a:t>Pioglitazone</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1127547">
                <a:tc>
                  <a:txBody>
                    <a:bodyPr/>
                    <a:lstStyle/>
                    <a:p>
                      <a:pPr algn="ct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1127547">
                <a:tc>
                  <a:txBody>
                    <a:bodyPr/>
                    <a:lstStyle/>
                    <a:p>
                      <a:pPr algn="ctr"/>
                      <a:endParaRPr lang="en-GB" sz="1000" b="1" dirty="0">
                        <a:solidFill>
                          <a:schemeClr val="bg1"/>
                        </a:solidFill>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1127547">
                <a:tc>
                  <a:txBody>
                    <a:bodyPr/>
                    <a:lstStyle/>
                    <a:p>
                      <a:pPr algn="ct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1127547">
                <a:tc>
                  <a:txBody>
                    <a:bodyPr/>
                    <a:lstStyle/>
                    <a:p>
                      <a:pPr algn="ct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4"/>
                  </a:ext>
                </a:extLst>
              </a:tr>
            </a:tbl>
          </a:graphicData>
        </a:graphic>
      </p:graphicFrame>
      <p:graphicFrame>
        <p:nvGraphicFramePr>
          <p:cNvPr id="2" name="Table 1"/>
          <p:cNvGraphicFramePr>
            <a:graphicFrameLocks noGrp="1"/>
          </p:cNvGraphicFramePr>
          <p:nvPr/>
        </p:nvGraphicFramePr>
        <p:xfrm>
          <a:off x="6710450" y="800752"/>
          <a:ext cx="972000" cy="48872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72000">
                  <a:extLst>
                    <a:ext uri="{9D8B030D-6E8A-4147-A177-3AD203B41FA5}">
                      <a16:colId xmlns:a16="http://schemas.microsoft.com/office/drawing/2014/main" val="20000"/>
                    </a:ext>
                  </a:extLst>
                </a:gridCol>
              </a:tblGrid>
              <a:tr h="378540">
                <a:tc>
                  <a:txBody>
                    <a:bodyPr/>
                    <a:lstStyle/>
                    <a:p>
                      <a:pPr algn="ctr"/>
                      <a:r>
                        <a:rPr lang="en-GB" sz="1000" b="1" dirty="0">
                          <a:latin typeface="Arial" panose="020B0604020202020204" pitchFamily="34" charset="0"/>
                          <a:cs typeface="Arial" panose="020B0604020202020204" pitchFamily="34" charset="0"/>
                        </a:rPr>
                        <a:t>DPP-4</a:t>
                      </a:r>
                      <a:br>
                        <a:rPr lang="en-GB" sz="1000" b="1" dirty="0">
                          <a:latin typeface="Arial" panose="020B0604020202020204" pitchFamily="34" charset="0"/>
                          <a:cs typeface="Arial" panose="020B0604020202020204" pitchFamily="34" charset="0"/>
                        </a:rPr>
                      </a:br>
                      <a:r>
                        <a:rPr lang="en-GB" sz="1000" b="1" dirty="0">
                          <a:latin typeface="Arial" panose="020B0604020202020204" pitchFamily="34" charset="0"/>
                          <a:cs typeface="Arial" panose="020B0604020202020204" pitchFamily="34" charset="0"/>
                        </a:rPr>
                        <a:t>inhibitors</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225436">
                <a:tc>
                  <a:txBody>
                    <a:bodyPr/>
                    <a:lstStyle/>
                    <a:p>
                      <a:pPr marL="0" algn="ctr" defTabSz="914400" rtl="0" eaLnBrk="1" latinLnBrk="0" hangingPunct="1"/>
                      <a:r>
                        <a:rPr lang="en-GB" sz="1000" b="1" dirty="0" err="1">
                          <a:solidFill>
                            <a:schemeClr val="accent5">
                              <a:lumMod val="50000"/>
                            </a:schemeClr>
                          </a:solidFill>
                          <a:latin typeface="Arial" panose="020B0604020202020204" pitchFamily="34" charset="0"/>
                          <a:cs typeface="Arial" panose="020B0604020202020204" pitchFamily="34" charset="0"/>
                        </a:rPr>
                        <a:t>Alogliptin</a:t>
                      </a:r>
                      <a:r>
                        <a:rPr lang="en-GB" sz="1000" dirty="0">
                          <a:solidFill>
                            <a:schemeClr val="tx1">
                              <a:lumMod val="50000"/>
                            </a:schemeClr>
                          </a:solidFill>
                        </a:rPr>
                        <a:t>▼</a:t>
                      </a:r>
                      <a:r>
                        <a:rPr lang="en-GB" sz="1000" b="1" kern="1200" baseline="30000" dirty="0">
                          <a:solidFill>
                            <a:schemeClr val="accent5">
                              <a:lumMod val="50000"/>
                            </a:schemeClr>
                          </a:solidFill>
                          <a:latin typeface="Arial" panose="020B0604020202020204" pitchFamily="34" charset="0"/>
                          <a:ea typeface="+mn-ea"/>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Linagliptin</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Saxagliptin</a:t>
                      </a:r>
                      <a:r>
                        <a:rPr lang="en-GB" sz="1000" b="1" baseline="30000"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Sitagliptin</a:t>
                      </a:r>
                      <a:r>
                        <a:rPr lang="en-GB" sz="1000" b="1" baseline="30000"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r h="2254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1" dirty="0" err="1">
                          <a:solidFill>
                            <a:schemeClr val="accent5">
                              <a:lumMod val="50000"/>
                            </a:schemeClr>
                          </a:solidFill>
                          <a:latin typeface="Arial" panose="020B0604020202020204" pitchFamily="34" charset="0"/>
                          <a:cs typeface="Arial" panose="020B0604020202020204" pitchFamily="34" charset="0"/>
                        </a:rPr>
                        <a:t>Vildagliptin</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r h="225436">
                <a:tc>
                  <a:txBody>
                    <a:bodyPr/>
                    <a:lstStyle/>
                    <a:p>
                      <a:pPr marL="0" algn="ctr" defTabSz="914400" rtl="0" eaLnBrk="1" latinLnBrk="0" hangingPunct="1"/>
                      <a:r>
                        <a:rPr lang="en-GB" sz="1000" b="1" dirty="0" err="1">
                          <a:solidFill>
                            <a:schemeClr val="accent5">
                              <a:lumMod val="50000"/>
                            </a:schemeClr>
                          </a:solidFill>
                          <a:latin typeface="Arial" panose="020B0604020202020204" pitchFamily="34" charset="0"/>
                          <a:cs typeface="Arial" panose="020B0604020202020204" pitchFamily="34" charset="0"/>
                        </a:rPr>
                        <a:t>Alogliptin</a:t>
                      </a:r>
                      <a:r>
                        <a:rPr lang="en-GB" sz="1000" b="1" kern="1200" baseline="30000" dirty="0">
                          <a:solidFill>
                            <a:schemeClr val="accent5">
                              <a:lumMod val="50000"/>
                            </a:schemeClr>
                          </a:solidFill>
                          <a:latin typeface="Arial" panose="020B0604020202020204" pitchFamily="34" charset="0"/>
                          <a:ea typeface="+mn-ea"/>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Linagliptin</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7"/>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Saxagliptin</a:t>
                      </a:r>
                      <a:r>
                        <a:rPr lang="en-GB" sz="1000" b="1" baseline="30000"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Sitagliptin</a:t>
                      </a:r>
                      <a:r>
                        <a:rPr lang="en-GB" sz="1000" b="1" baseline="30000"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9"/>
                  </a:ext>
                </a:extLst>
              </a:tr>
              <a:tr h="2254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1" dirty="0" err="1">
                          <a:solidFill>
                            <a:schemeClr val="accent5">
                              <a:lumMod val="50000"/>
                            </a:schemeClr>
                          </a:solidFill>
                          <a:latin typeface="Arial" panose="020B0604020202020204" pitchFamily="34" charset="0"/>
                          <a:cs typeface="Arial" panose="020B0604020202020204" pitchFamily="34" charset="0"/>
                        </a:rPr>
                        <a:t>Vildagliptin</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10"/>
                  </a:ext>
                </a:extLst>
              </a:tr>
              <a:tr h="225436">
                <a:tc>
                  <a:txBody>
                    <a:bodyPr/>
                    <a:lstStyle/>
                    <a:p>
                      <a:pPr marL="0" algn="ctr" defTabSz="914400" rtl="0" eaLnBrk="1" latinLnBrk="0" hangingPunct="1"/>
                      <a:r>
                        <a:rPr lang="en-GB" sz="1000" b="1" dirty="0" err="1">
                          <a:solidFill>
                            <a:schemeClr val="accent5">
                              <a:lumMod val="50000"/>
                            </a:schemeClr>
                          </a:solidFill>
                          <a:latin typeface="Arial" panose="020B0604020202020204" pitchFamily="34" charset="0"/>
                          <a:cs typeface="Arial" panose="020B0604020202020204" pitchFamily="34" charset="0"/>
                        </a:rPr>
                        <a:t>Alogliptin</a:t>
                      </a:r>
                      <a:r>
                        <a:rPr lang="en-GB" sz="1000" b="1" kern="1200" baseline="30000" dirty="0">
                          <a:solidFill>
                            <a:schemeClr val="accent5">
                              <a:lumMod val="50000"/>
                            </a:schemeClr>
                          </a:solidFill>
                          <a:latin typeface="Arial" panose="020B0604020202020204" pitchFamily="34" charset="0"/>
                          <a:ea typeface="+mn-ea"/>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11"/>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Linagliptin</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12"/>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Saxagliptin</a:t>
                      </a:r>
                      <a:r>
                        <a:rPr lang="en-GB" sz="1000" b="1" baseline="30000"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13"/>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Sitagliptin</a:t>
                      </a:r>
                      <a:r>
                        <a:rPr lang="en-GB" sz="1000" b="1" baseline="30000"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14"/>
                  </a:ext>
                </a:extLst>
              </a:tr>
              <a:tr h="2254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1" dirty="0" err="1">
                          <a:solidFill>
                            <a:schemeClr val="accent5">
                              <a:lumMod val="50000"/>
                            </a:schemeClr>
                          </a:solidFill>
                          <a:latin typeface="Arial" panose="020B0604020202020204" pitchFamily="34" charset="0"/>
                          <a:cs typeface="Arial" panose="020B0604020202020204" pitchFamily="34" charset="0"/>
                        </a:rPr>
                        <a:t>Vildagliptin</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15"/>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Alogliptin</a:t>
                      </a:r>
                      <a:r>
                        <a:rPr lang="en-GB" sz="1000" b="1"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16"/>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Linagliptin</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17"/>
                  </a:ext>
                </a:extLst>
              </a:tr>
              <a:tr h="225436">
                <a:tc>
                  <a:txBody>
                    <a:bodyPr/>
                    <a:lstStyle/>
                    <a:p>
                      <a:pPr algn="ctr"/>
                      <a:r>
                        <a:rPr lang="en-GB" sz="1000" b="1" dirty="0" err="1">
                          <a:solidFill>
                            <a:schemeClr val="bg1"/>
                          </a:solidFill>
                          <a:latin typeface="Arial" panose="020B0604020202020204" pitchFamily="34" charset="0"/>
                          <a:cs typeface="Arial" panose="020B0604020202020204" pitchFamily="34" charset="0"/>
                        </a:rPr>
                        <a:t>Saxagliptin</a:t>
                      </a:r>
                      <a:r>
                        <a:rPr lang="en-GB" sz="1000" b="1" baseline="30000" dirty="0">
                          <a:solidFill>
                            <a:schemeClr val="bg1"/>
                          </a:solidFill>
                          <a:latin typeface="Arial" panose="020B0604020202020204" pitchFamily="34" charset="0"/>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18"/>
                  </a:ext>
                </a:extLst>
              </a:tr>
              <a:tr h="225436">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Sitagliptin</a:t>
                      </a:r>
                      <a:r>
                        <a:rPr lang="en-GB" sz="1000" b="1" baseline="30000"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19"/>
                  </a:ext>
                </a:extLst>
              </a:tr>
              <a:tr h="2254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1" dirty="0" err="1">
                          <a:solidFill>
                            <a:schemeClr val="accent5">
                              <a:lumMod val="50000"/>
                            </a:schemeClr>
                          </a:solidFill>
                          <a:latin typeface="Arial" panose="020B0604020202020204" pitchFamily="34" charset="0"/>
                          <a:cs typeface="Arial" panose="020B0604020202020204" pitchFamily="34" charset="0"/>
                        </a:rPr>
                        <a:t>Vidagliptin</a:t>
                      </a:r>
                      <a:endParaRPr lang="en-GB" sz="1000" b="1" dirty="0">
                        <a:solidFill>
                          <a:schemeClr val="accent5">
                            <a:lumMod val="50000"/>
                          </a:schemeClr>
                        </a:solidFill>
                        <a:latin typeface="Arial" panose="020B0604020202020204" pitchFamily="34" charset="0"/>
                        <a:cs typeface="Arial" panose="020B0604020202020204" pitchFamily="34" charset="0"/>
                      </a:endParaRPr>
                    </a:p>
                  </a:txBody>
                  <a:tcPr marL="90000" marR="90000" marT="36000" marB="3600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20"/>
                  </a:ext>
                </a:extLst>
              </a:tr>
            </a:tbl>
          </a:graphicData>
        </a:graphic>
      </p:graphicFrame>
      <p:graphicFrame>
        <p:nvGraphicFramePr>
          <p:cNvPr id="9" name="Table 8"/>
          <p:cNvGraphicFramePr>
            <a:graphicFrameLocks noGrp="1"/>
          </p:cNvGraphicFramePr>
          <p:nvPr/>
        </p:nvGraphicFramePr>
        <p:xfrm>
          <a:off x="7689124" y="800744"/>
          <a:ext cx="1210327" cy="488727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210327">
                  <a:extLst>
                    <a:ext uri="{9D8B030D-6E8A-4147-A177-3AD203B41FA5}">
                      <a16:colId xmlns:a16="http://schemas.microsoft.com/office/drawing/2014/main" val="20000"/>
                    </a:ext>
                  </a:extLst>
                </a:gridCol>
              </a:tblGrid>
              <a:tr h="377082">
                <a:tc>
                  <a:txBody>
                    <a:bodyPr/>
                    <a:lstStyle/>
                    <a:p>
                      <a:pPr algn="ctr"/>
                      <a:r>
                        <a:rPr lang="en-GB" sz="1000" b="1" dirty="0">
                          <a:latin typeface="Arial" panose="020B0604020202020204" pitchFamily="34" charset="0"/>
                          <a:cs typeface="Arial" panose="020B0604020202020204" pitchFamily="34" charset="0"/>
                        </a:rPr>
                        <a:t>SGLT2</a:t>
                      </a:r>
                      <a:br>
                        <a:rPr lang="en-GB" sz="1000" b="1" dirty="0">
                          <a:latin typeface="Arial" panose="020B0604020202020204" pitchFamily="34" charset="0"/>
                          <a:cs typeface="Arial" panose="020B0604020202020204" pitchFamily="34" charset="0"/>
                        </a:rPr>
                      </a:br>
                      <a:r>
                        <a:rPr lang="en-GB" sz="1000" b="1" dirty="0">
                          <a:latin typeface="Arial" panose="020B0604020202020204" pitchFamily="34" charset="0"/>
                          <a:cs typeface="Arial" panose="020B0604020202020204" pitchFamily="34" charset="0"/>
                        </a:rPr>
                        <a:t>inhibitors</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375849">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Canagliflozin</a:t>
                      </a:r>
                      <a:r>
                        <a:rPr lang="en-GB" sz="1000" dirty="0">
                          <a:solidFill>
                            <a:schemeClr val="tx1">
                              <a:lumMod val="50000"/>
                            </a:schemeClr>
                          </a:solidFill>
                        </a:rPr>
                        <a:t>▼</a:t>
                      </a:r>
                      <a:r>
                        <a:rPr lang="en-GB" sz="1000" b="1"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75849">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Dapagliflozin</a:t>
                      </a:r>
                      <a:r>
                        <a:rPr lang="en-GB" sz="1000" dirty="0">
                          <a:solidFill>
                            <a:schemeClr val="tx1">
                              <a:lumMod val="50000"/>
                            </a:schemeClr>
                          </a:solidFill>
                        </a:rPr>
                        <a:t>▼</a:t>
                      </a:r>
                      <a:r>
                        <a:rPr lang="en-GB" sz="1000" b="1"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75849">
                <a:tc>
                  <a:txBody>
                    <a:bodyPr/>
                    <a:lstStyle/>
                    <a:p>
                      <a:pPr algn="ctr"/>
                      <a:r>
                        <a:rPr lang="en-GB" sz="1000" b="1" dirty="0">
                          <a:solidFill>
                            <a:schemeClr val="accent5">
                              <a:lumMod val="50000"/>
                            </a:schemeClr>
                          </a:solidFill>
                          <a:latin typeface="Arial" panose="020B0604020202020204" pitchFamily="34" charset="0"/>
                          <a:cs typeface="Arial" panose="020B0604020202020204" pitchFamily="34" charset="0"/>
                        </a:rPr>
                        <a:t>Empagliflozin</a:t>
                      </a:r>
                      <a:r>
                        <a:rPr lang="en-GB" sz="1000" dirty="0">
                          <a:solidFill>
                            <a:schemeClr val="tx1">
                              <a:lumMod val="50000"/>
                            </a:schemeClr>
                          </a:solidFill>
                        </a:rPr>
                        <a:t>▼</a:t>
                      </a:r>
                      <a:r>
                        <a:rPr lang="en-GB" sz="1000" b="1"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75849">
                <a:tc>
                  <a:txBody>
                    <a:bodyPr/>
                    <a:lstStyle/>
                    <a:p>
                      <a:pPr algn="ctr"/>
                      <a:r>
                        <a:rPr lang="en-GB" sz="1000" b="1" dirty="0" err="1">
                          <a:solidFill>
                            <a:schemeClr val="accent5">
                              <a:lumMod val="50000"/>
                            </a:schemeClr>
                          </a:solidFill>
                          <a:latin typeface="Arial" panose="020B0604020202020204" pitchFamily="34" charset="0"/>
                          <a:cs typeface="Arial" panose="020B0604020202020204" pitchFamily="34" charset="0"/>
                        </a:rPr>
                        <a:t>Canagliflozin</a:t>
                      </a:r>
                      <a:r>
                        <a:rPr lang="en-GB" sz="1000" b="1" dirty="0">
                          <a:solidFill>
                            <a:schemeClr val="accent5">
                              <a:lumMod val="50000"/>
                            </a:schemeClr>
                          </a:solidFill>
                          <a:latin typeface="Arial" panose="020B0604020202020204" pitchFamily="34" charset="0"/>
                          <a:cs typeface="Arial" panose="020B0604020202020204" pitchFamily="34" charset="0"/>
                        </a:rPr>
                        <a:t>*</a:t>
                      </a:r>
                      <a:r>
                        <a:rPr lang="en-GB" sz="1000" b="1" baseline="30000"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3758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1" dirty="0" err="1">
                          <a:solidFill>
                            <a:schemeClr val="accent5">
                              <a:lumMod val="50000"/>
                            </a:schemeClr>
                          </a:solidFill>
                          <a:latin typeface="Arial" panose="020B0604020202020204" pitchFamily="34" charset="0"/>
                          <a:cs typeface="Arial" panose="020B0604020202020204" pitchFamily="34" charset="0"/>
                        </a:rPr>
                        <a:t>Empagliflozin</a:t>
                      </a:r>
                      <a:r>
                        <a:rPr lang="en-GB" sz="1000" b="1" dirty="0">
                          <a:solidFill>
                            <a:schemeClr val="accent5">
                              <a:lumMod val="50000"/>
                            </a:schemeClr>
                          </a:solidFill>
                          <a:latin typeface="Arial" panose="020B0604020202020204" pitchFamily="34" charset="0"/>
                          <a:cs typeface="Arial" panose="020B0604020202020204" pitchFamily="34" charset="0"/>
                        </a:rPr>
                        <a:t>*</a:t>
                      </a:r>
                      <a:r>
                        <a:rPr lang="en-GB" sz="1000" b="1" baseline="30000" dirty="0">
                          <a:solidFill>
                            <a:schemeClr val="accent5">
                              <a:lumMod val="50000"/>
                            </a:schemeClr>
                          </a:solidFill>
                          <a:latin typeface="Arial" panose="020B0604020202020204" pitchFamily="34" charset="0"/>
                          <a:cs typeface="Arial" panose="020B0604020202020204" pitchFamily="34" charset="0"/>
                        </a:rPr>
                        <a:t>†</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37584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00" b="1" dirty="0" err="1">
                          <a:solidFill>
                            <a:schemeClr val="bg1"/>
                          </a:solidFill>
                          <a:latin typeface="Arial" panose="020B0604020202020204" pitchFamily="34" charset="0"/>
                          <a:cs typeface="Arial" panose="020B0604020202020204" pitchFamily="34" charset="0"/>
                        </a:rPr>
                        <a:t>Dapagliflozin</a:t>
                      </a:r>
                      <a:r>
                        <a:rPr lang="en-GB" sz="1000" b="1" dirty="0">
                          <a:solidFill>
                            <a:schemeClr val="bg1"/>
                          </a:solidFill>
                          <a:latin typeface="Arial" panose="020B0604020202020204" pitchFamily="34" charset="0"/>
                          <a:cs typeface="Arial" panose="020B0604020202020204" pitchFamily="34" charset="0"/>
                        </a:rPr>
                        <a:t>*</a:t>
                      </a: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6"/>
                  </a:ext>
                </a:extLst>
              </a:tr>
              <a:tr h="1127547">
                <a:tc>
                  <a:txBody>
                    <a:bodyPr/>
                    <a:lstStyle/>
                    <a:p>
                      <a:pPr algn="ctr"/>
                      <a:endParaRPr lang="en-GB" sz="1000" b="1" kern="1200" dirty="0">
                        <a:solidFill>
                          <a:schemeClr val="dk1"/>
                        </a:solidFill>
                        <a:latin typeface="Arial" panose="020B0604020202020204" pitchFamily="34" charset="0"/>
                        <a:ea typeface="+mn-ea"/>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7"/>
                  </a:ext>
                </a:extLst>
              </a:tr>
              <a:tr h="1127547">
                <a:tc>
                  <a:txBody>
                    <a:bodyPr/>
                    <a:lstStyle/>
                    <a:p>
                      <a:pPr algn="ctr"/>
                      <a:endParaRPr lang="en-GB" sz="1000" b="1" dirty="0">
                        <a:latin typeface="Arial" panose="020B0604020202020204" pitchFamily="34" charset="0"/>
                        <a:cs typeface="Arial" panose="020B0604020202020204" pitchFamily="34" charset="0"/>
                      </a:endParaRPr>
                    </a:p>
                  </a:txBody>
                  <a:tcPr marL="90000" marR="90000" marT="36000" marB="36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8"/>
                  </a:ext>
                </a:extLst>
              </a:tr>
            </a:tbl>
          </a:graphicData>
        </a:graphic>
      </p:graphicFrame>
      <p:sp>
        <p:nvSpPr>
          <p:cNvPr id="19" name="TextBox 18"/>
          <p:cNvSpPr txBox="1"/>
          <p:nvPr/>
        </p:nvSpPr>
        <p:spPr>
          <a:xfrm>
            <a:off x="495300" y="5762625"/>
            <a:ext cx="2279650" cy="260350"/>
          </a:xfrm>
          <a:prstGeom prst="rect">
            <a:avLst/>
          </a:prstGeom>
          <a:solidFill>
            <a:srgbClr val="92D050"/>
          </a:solidFill>
          <a:ln w="28575">
            <a:solidFill>
              <a:schemeClr val="bg1"/>
            </a:solidFill>
          </a:ln>
          <a:effectLst>
            <a:outerShdw blurRad="50800" dist="38100" dir="2700000" algn="tl" rotWithShape="0">
              <a:prstClr val="black">
                <a:alpha val="40000"/>
              </a:prstClr>
            </a:outerShdw>
          </a:effectLst>
        </p:spPr>
        <p:txBody>
          <a:bodyPr wrap="none" lIns="144000" rIns="144000" anchor="ctr">
            <a:spAutoFit/>
          </a:bodyPr>
          <a:lstStyle/>
          <a:p>
            <a:pPr defTabSz="457200" eaLnBrk="0" hangingPunct="0">
              <a:defRPr/>
            </a:pPr>
            <a:r>
              <a:rPr lang="en-GB" sz="1100" b="1" kern="0" dirty="0">
                <a:solidFill>
                  <a:prstClr val="black"/>
                </a:solidFill>
                <a:latin typeface="Arial" pitchFamily="34" charset="0"/>
                <a:cs typeface="Arial" pitchFamily="34" charset="0"/>
              </a:rPr>
              <a:t>No dose adjustment required </a:t>
            </a:r>
          </a:p>
        </p:txBody>
      </p:sp>
      <p:sp>
        <p:nvSpPr>
          <p:cNvPr id="22" name="TextBox 21"/>
          <p:cNvSpPr txBox="1"/>
          <p:nvPr/>
        </p:nvSpPr>
        <p:spPr>
          <a:xfrm>
            <a:off x="6115050" y="5762625"/>
            <a:ext cx="2701925" cy="260350"/>
          </a:xfrm>
          <a:prstGeom prst="rect">
            <a:avLst/>
          </a:prstGeom>
          <a:solidFill>
            <a:srgbClr val="C00000"/>
          </a:solidFill>
          <a:ln w="28575">
            <a:solidFill>
              <a:schemeClr val="bg1"/>
            </a:solidFill>
          </a:ln>
          <a:effectLst>
            <a:outerShdw blurRad="50800" dist="38100" dir="2700000" algn="tl" rotWithShape="0">
              <a:prstClr val="black">
                <a:alpha val="40000"/>
              </a:prstClr>
            </a:outerShdw>
          </a:effectLst>
        </p:spPr>
        <p:txBody>
          <a:bodyPr wrap="none" lIns="144000" rIns="144000" anchor="ctr">
            <a:spAutoFit/>
          </a:bodyPr>
          <a:lstStyle/>
          <a:p>
            <a:pPr defTabSz="457200" eaLnBrk="0" hangingPunct="0">
              <a:defRPr/>
            </a:pPr>
            <a:r>
              <a:rPr lang="en-GB" sz="1100" b="1" kern="0" dirty="0">
                <a:solidFill>
                  <a:prstClr val="white"/>
                </a:solidFill>
                <a:latin typeface="Arial" pitchFamily="34" charset="0"/>
                <a:cs typeface="Arial" pitchFamily="34" charset="0"/>
              </a:rPr>
              <a:t>Contraindicated / not recommended</a:t>
            </a:r>
          </a:p>
        </p:txBody>
      </p:sp>
      <p:sp>
        <p:nvSpPr>
          <p:cNvPr id="23" name="TextBox 22"/>
          <p:cNvSpPr txBox="1"/>
          <p:nvPr/>
        </p:nvSpPr>
        <p:spPr>
          <a:xfrm>
            <a:off x="3122613" y="5762625"/>
            <a:ext cx="2644775" cy="260350"/>
          </a:xfrm>
          <a:prstGeom prst="rect">
            <a:avLst/>
          </a:prstGeom>
          <a:solidFill>
            <a:srgbClr val="FFC000"/>
          </a:solidFill>
          <a:ln w="28575">
            <a:solidFill>
              <a:schemeClr val="bg1"/>
            </a:solidFill>
          </a:ln>
          <a:effectLst>
            <a:outerShdw blurRad="50800" dist="38100" dir="2700000" algn="tl" rotWithShape="0">
              <a:prstClr val="black">
                <a:alpha val="40000"/>
              </a:prstClr>
            </a:outerShdw>
          </a:effectLst>
        </p:spPr>
        <p:txBody>
          <a:bodyPr wrap="none" lIns="144000" rIns="144000" anchor="ctr">
            <a:spAutoFit/>
          </a:bodyPr>
          <a:lstStyle/>
          <a:p>
            <a:pPr defTabSz="457200" eaLnBrk="0" hangingPunct="0">
              <a:defRPr/>
            </a:pPr>
            <a:r>
              <a:rPr lang="en-GB" sz="1100" b="1" kern="0" dirty="0">
                <a:solidFill>
                  <a:prstClr val="black"/>
                </a:solidFill>
                <a:latin typeface="Arial" pitchFamily="34" charset="0"/>
                <a:cs typeface="Arial" pitchFamily="34" charset="0"/>
              </a:rPr>
              <a:t>Dose adjustment / caution required</a:t>
            </a:r>
          </a:p>
        </p:txBody>
      </p:sp>
      <p:sp>
        <p:nvSpPr>
          <p:cNvPr id="626701" name="Title 25"/>
          <p:cNvSpPr>
            <a:spLocks noGrp="1"/>
          </p:cNvSpPr>
          <p:nvPr>
            <p:ph type="title" idx="4294967295"/>
          </p:nvPr>
        </p:nvSpPr>
        <p:spPr>
          <a:xfrm>
            <a:off x="358775" y="396875"/>
            <a:ext cx="8785225" cy="384175"/>
          </a:xfrm>
        </p:spPr>
        <p:txBody>
          <a:bodyPr anchor="t">
            <a:spAutoFit/>
          </a:bodyPr>
          <a:lstStyle/>
          <a:p>
            <a:r>
              <a:rPr lang="en-GB" sz="1900">
                <a:latin typeface="Arial" charset="0"/>
                <a:cs typeface="Arial" charset="0"/>
              </a:rPr>
              <a:t>Cautions related to renal impairment for oral glucose-lowering therapies</a:t>
            </a:r>
            <a:r>
              <a:rPr lang="en-GB" sz="1900" baseline="30000">
                <a:latin typeface="Arial" charset="0"/>
                <a:cs typeface="Arial" charset="0"/>
              </a:rPr>
              <a:t>a</a:t>
            </a:r>
            <a:endParaRPr lang="en-GB" sz="1900">
              <a:latin typeface="Arial" charset="0"/>
              <a:cs typeface="Arial" charset="0"/>
            </a:endParaRPr>
          </a:p>
        </p:txBody>
      </p:sp>
      <p:cxnSp>
        <p:nvCxnSpPr>
          <p:cNvPr id="18" name="Straight Connector 17"/>
          <p:cNvCxnSpPr/>
          <p:nvPr/>
        </p:nvCxnSpPr>
        <p:spPr>
          <a:xfrm>
            <a:off x="484188" y="3429000"/>
            <a:ext cx="8426450" cy="0"/>
          </a:xfrm>
          <a:prstGeom prst="line">
            <a:avLst/>
          </a:prstGeom>
          <a:ln w="38100">
            <a:solidFill>
              <a:schemeClr val="bg1"/>
            </a:solidFill>
          </a:ln>
          <a:effectLst/>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484188" y="2290763"/>
            <a:ext cx="8426450" cy="0"/>
          </a:xfrm>
          <a:prstGeom prst="line">
            <a:avLst/>
          </a:prstGeom>
          <a:ln w="38100">
            <a:solidFill>
              <a:schemeClr val="bg1"/>
            </a:solidFill>
          </a:ln>
          <a:effectLst/>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484188" y="4581525"/>
            <a:ext cx="8426450" cy="0"/>
          </a:xfrm>
          <a:prstGeom prst="line">
            <a:avLst/>
          </a:prstGeom>
          <a:ln w="38100">
            <a:solidFill>
              <a:schemeClr val="bg1"/>
            </a:solidFill>
          </a:ln>
          <a:effectLst/>
        </p:spPr>
        <p:style>
          <a:lnRef idx="3">
            <a:schemeClr val="dk1"/>
          </a:lnRef>
          <a:fillRef idx="0">
            <a:schemeClr val="dk1"/>
          </a:fillRef>
          <a:effectRef idx="2">
            <a:schemeClr val="dk1"/>
          </a:effectRef>
          <a:fontRef idx="minor">
            <a:schemeClr val="tx1"/>
          </a:fontRef>
        </p:style>
      </p:cxnSp>
      <p:sp>
        <p:nvSpPr>
          <p:cNvPr id="626705" name="TextBox 4"/>
          <p:cNvSpPr txBox="1">
            <a:spLocks noChangeArrowheads="1"/>
          </p:cNvSpPr>
          <p:nvPr/>
        </p:nvSpPr>
        <p:spPr bwMode="auto">
          <a:xfrm>
            <a:off x="169863" y="50800"/>
            <a:ext cx="4248150" cy="338138"/>
          </a:xfrm>
          <a:prstGeom prst="rect">
            <a:avLst/>
          </a:prstGeom>
          <a:noFill/>
          <a:ln w="9525">
            <a:noFill/>
            <a:miter lim="800000"/>
            <a:headEnd/>
            <a:tailEnd/>
          </a:ln>
        </p:spPr>
        <p:txBody>
          <a:bodyPr wrap="none" anchor="b">
            <a:spAutoFit/>
          </a:bodyPr>
          <a:lstStyle/>
          <a:p>
            <a:r>
              <a:rPr lang="en-GB" altLang="en-US" sz="800">
                <a:solidFill>
                  <a:srgbClr val="53575E"/>
                </a:solidFill>
              </a:rPr>
              <a:t>This presentation was developed by the Boehringer Ingelheim and Lilly Diabetes Alliance</a:t>
            </a:r>
            <a:br>
              <a:rPr lang="en-GB" altLang="en-US" sz="800">
                <a:solidFill>
                  <a:srgbClr val="53575E"/>
                </a:solidFill>
              </a:rPr>
            </a:br>
            <a:r>
              <a:rPr lang="en-GB" altLang="en-US" sz="800">
                <a:solidFill>
                  <a:srgbClr val="53575E"/>
                </a:solidFill>
              </a:rPr>
              <a:t>UK/DIA/00288n(2)  |  September 2016</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7" name="Rectangle 2"/>
          <p:cNvSpPr>
            <a:spLocks noGrp="1"/>
          </p:cNvSpPr>
          <p:nvPr>
            <p:ph type="title"/>
          </p:nvPr>
        </p:nvSpPr>
        <p:spPr/>
        <p:txBody>
          <a:bodyPr/>
          <a:lstStyle/>
          <a:p>
            <a:r>
              <a:rPr lang="en-GB">
                <a:latin typeface="Arial" charset="0"/>
                <a:cs typeface="Arial" charset="0"/>
              </a:rPr>
              <a:t>Learning Point</a:t>
            </a:r>
          </a:p>
        </p:txBody>
      </p:sp>
      <p:sp>
        <p:nvSpPr>
          <p:cNvPr id="628738" name="Rectangle 3"/>
          <p:cNvSpPr>
            <a:spLocks noGrp="1"/>
          </p:cNvSpPr>
          <p:nvPr>
            <p:ph type="body" idx="1"/>
          </p:nvPr>
        </p:nvSpPr>
        <p:spPr>
          <a:xfrm>
            <a:off x="468313" y="1628775"/>
            <a:ext cx="8229600" cy="4525963"/>
          </a:xfrm>
        </p:spPr>
        <p:txBody>
          <a:bodyPr/>
          <a:lstStyle/>
          <a:p>
            <a:endParaRPr lang="en-GB" sz="3200">
              <a:latin typeface="Arial" charset="0"/>
              <a:cs typeface="Arial" charset="0"/>
            </a:endParaRPr>
          </a:p>
          <a:p>
            <a:r>
              <a:rPr lang="en-GB" sz="3200">
                <a:latin typeface="Arial" charset="0"/>
                <a:cs typeface="Arial" charset="0"/>
              </a:rPr>
              <a:t>Patients need to have their driving and occupational history assessed.</a:t>
            </a:r>
          </a:p>
          <a:p>
            <a:r>
              <a:rPr lang="en-GB" sz="3200">
                <a:latin typeface="Arial" charset="0"/>
                <a:cs typeface="Arial" charset="0"/>
              </a:rPr>
              <a:t>Many diabetes medications are contraindicated or need changes as eGFR declines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09" name="Rectangle 2"/>
          <p:cNvSpPr>
            <a:spLocks noGrp="1"/>
          </p:cNvSpPr>
          <p:nvPr>
            <p:ph type="title" idx="4294967295"/>
          </p:nvPr>
        </p:nvSpPr>
        <p:spPr>
          <a:xfrm>
            <a:off x="395288" y="333375"/>
            <a:ext cx="8229600" cy="776288"/>
          </a:xfrm>
        </p:spPr>
        <p:txBody>
          <a:bodyPr/>
          <a:lstStyle/>
          <a:p>
            <a:r>
              <a:rPr lang="en-GB">
                <a:latin typeface="Arial" charset="0"/>
                <a:cs typeface="Arial" charset="0"/>
              </a:rPr>
              <a:t>Mrs Blue</a:t>
            </a:r>
          </a:p>
        </p:txBody>
      </p:sp>
      <p:sp>
        <p:nvSpPr>
          <p:cNvPr id="631810" name="Rectangle 3"/>
          <p:cNvSpPr>
            <a:spLocks noGrp="1"/>
          </p:cNvSpPr>
          <p:nvPr>
            <p:ph type="body" sz="half" idx="4294967295"/>
          </p:nvPr>
        </p:nvSpPr>
        <p:spPr>
          <a:xfrm>
            <a:off x="468313" y="1628775"/>
            <a:ext cx="4038600" cy="4525963"/>
          </a:xfrm>
        </p:spPr>
        <p:txBody>
          <a:bodyPr/>
          <a:lstStyle/>
          <a:p>
            <a:pPr>
              <a:buFont typeface="Arial" charset="0"/>
              <a:buNone/>
            </a:pPr>
            <a:endParaRPr lang="en-GB" sz="2800">
              <a:latin typeface="Arial" charset="0"/>
              <a:cs typeface="Arial" charset="0"/>
            </a:endParaRPr>
          </a:p>
        </p:txBody>
      </p:sp>
      <p:sp>
        <p:nvSpPr>
          <p:cNvPr id="631811" name="Rectangle 4"/>
          <p:cNvSpPr>
            <a:spLocks noGrp="1"/>
          </p:cNvSpPr>
          <p:nvPr>
            <p:ph type="body" sz="half" idx="4294967295"/>
          </p:nvPr>
        </p:nvSpPr>
        <p:spPr>
          <a:xfrm>
            <a:off x="4659313" y="1628775"/>
            <a:ext cx="4038600" cy="4525963"/>
          </a:xfrm>
        </p:spPr>
        <p:txBody>
          <a:bodyPr/>
          <a:lstStyle/>
          <a:p>
            <a:r>
              <a:rPr lang="en-GB" sz="2400">
                <a:latin typeface="Arial" charset="0"/>
                <a:cs typeface="Arial" charset="0"/>
              </a:rPr>
              <a:t>63 yrs old</a:t>
            </a:r>
          </a:p>
          <a:p>
            <a:r>
              <a:rPr lang="en-GB" sz="2400">
                <a:latin typeface="Arial" charset="0"/>
                <a:cs typeface="Arial" charset="0"/>
              </a:rPr>
              <a:t>DM2 8 years </a:t>
            </a:r>
          </a:p>
          <a:p>
            <a:r>
              <a:rPr lang="en-GB" sz="2400">
                <a:latin typeface="Arial" charset="0"/>
                <a:cs typeface="Arial" charset="0"/>
              </a:rPr>
              <a:t>Retired</a:t>
            </a:r>
          </a:p>
          <a:p>
            <a:r>
              <a:rPr lang="en-GB" sz="2400">
                <a:latin typeface="Arial" charset="0"/>
                <a:cs typeface="Arial" charset="0"/>
              </a:rPr>
              <a:t>BMI 44</a:t>
            </a:r>
          </a:p>
          <a:p>
            <a:r>
              <a:rPr lang="en-GB" sz="2400">
                <a:latin typeface="Arial" charset="0"/>
                <a:cs typeface="Arial" charset="0"/>
              </a:rPr>
              <a:t>Metformin 1 gram BD</a:t>
            </a:r>
          </a:p>
          <a:p>
            <a:r>
              <a:rPr lang="en-GB" sz="2400">
                <a:latin typeface="Arial" charset="0"/>
                <a:cs typeface="Arial" charset="0"/>
              </a:rPr>
              <a:t>Needs knee replacement but told diabetes control and weight preventing</a:t>
            </a:r>
          </a:p>
          <a:p>
            <a:r>
              <a:rPr lang="en-GB" sz="2400">
                <a:latin typeface="Arial" charset="0"/>
                <a:cs typeface="Arial" charset="0"/>
              </a:rPr>
              <a:t>HbA1c 71</a:t>
            </a:r>
          </a:p>
          <a:p>
            <a:r>
              <a:rPr lang="en-GB" sz="2400">
                <a:latin typeface="Arial" charset="0"/>
                <a:cs typeface="Arial" charset="0"/>
              </a:rPr>
              <a:t>eGFR &gt;60</a:t>
            </a:r>
          </a:p>
          <a:p>
            <a:endParaRPr lang="en-GB" sz="2400">
              <a:latin typeface="Arial" charset="0"/>
              <a:cs typeface="Arial" charset="0"/>
            </a:endParaRPr>
          </a:p>
          <a:p>
            <a:endParaRPr lang="en-GB" sz="2800">
              <a:latin typeface="Arial" charset="0"/>
              <a:cs typeface="Arial" charset="0"/>
            </a:endParaRPr>
          </a:p>
        </p:txBody>
      </p:sp>
      <p:pic>
        <p:nvPicPr>
          <p:cNvPr id="631812" name="Picture 7" descr="ANd9GcQZ7uLovMpV4qfOYz8N-xxvx5qbRGm2LJDZz0l_hNH47qTddWBY"/>
          <p:cNvPicPr>
            <a:picLocks noChangeAspect="1" noChangeArrowheads="1"/>
          </p:cNvPicPr>
          <p:nvPr/>
        </p:nvPicPr>
        <p:blipFill>
          <a:blip r:embed="rId2"/>
          <a:srcRect/>
          <a:stretch>
            <a:fillRect/>
          </a:stretch>
        </p:blipFill>
        <p:spPr bwMode="auto">
          <a:xfrm>
            <a:off x="755650" y="1773238"/>
            <a:ext cx="3529013" cy="4391025"/>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3" name="Rectangle 2"/>
          <p:cNvSpPr>
            <a:spLocks noGrp="1"/>
          </p:cNvSpPr>
          <p:nvPr>
            <p:ph type="title" idx="4294967295"/>
          </p:nvPr>
        </p:nvSpPr>
        <p:spPr>
          <a:xfrm>
            <a:off x="395288" y="260350"/>
            <a:ext cx="8229600" cy="776288"/>
          </a:xfrm>
        </p:spPr>
        <p:txBody>
          <a:bodyPr/>
          <a:lstStyle/>
          <a:p>
            <a:r>
              <a:rPr lang="en-GB">
                <a:latin typeface="Arial" charset="0"/>
                <a:cs typeface="Arial" charset="0"/>
              </a:rPr>
              <a:t>Mrs Blue</a:t>
            </a:r>
          </a:p>
        </p:txBody>
      </p:sp>
      <p:sp>
        <p:nvSpPr>
          <p:cNvPr id="632834" name="Rectangle 3"/>
          <p:cNvSpPr>
            <a:spLocks noGrp="1"/>
          </p:cNvSpPr>
          <p:nvPr>
            <p:ph type="body" sz="half" idx="4294967295"/>
          </p:nvPr>
        </p:nvSpPr>
        <p:spPr>
          <a:xfrm>
            <a:off x="468313" y="1628775"/>
            <a:ext cx="4038600" cy="4525963"/>
          </a:xfrm>
        </p:spPr>
        <p:txBody>
          <a:bodyPr/>
          <a:lstStyle/>
          <a:p>
            <a:pPr>
              <a:buFont typeface="Arial" charset="0"/>
              <a:buNone/>
            </a:pPr>
            <a:endParaRPr lang="en-GB" sz="2800">
              <a:latin typeface="Arial" charset="0"/>
              <a:cs typeface="Arial" charset="0"/>
            </a:endParaRPr>
          </a:p>
        </p:txBody>
      </p:sp>
      <p:sp>
        <p:nvSpPr>
          <p:cNvPr id="632835" name="Rectangle 4"/>
          <p:cNvSpPr>
            <a:spLocks noGrp="1"/>
          </p:cNvSpPr>
          <p:nvPr>
            <p:ph type="body" sz="half" idx="4294967295"/>
          </p:nvPr>
        </p:nvSpPr>
        <p:spPr>
          <a:xfrm>
            <a:off x="4643438" y="1628775"/>
            <a:ext cx="4038600" cy="4525963"/>
          </a:xfrm>
        </p:spPr>
        <p:txBody>
          <a:bodyPr/>
          <a:lstStyle/>
          <a:p>
            <a:r>
              <a:rPr lang="en-GB" sz="2800">
                <a:latin typeface="Arial" charset="0"/>
                <a:cs typeface="Arial" charset="0"/>
              </a:rPr>
              <a:t>What might the patients concerns be?</a:t>
            </a:r>
          </a:p>
          <a:p>
            <a:endParaRPr lang="en-GB" sz="2800">
              <a:latin typeface="Arial" charset="0"/>
              <a:cs typeface="Arial" charset="0"/>
            </a:endParaRPr>
          </a:p>
          <a:p>
            <a:r>
              <a:rPr lang="en-GB" sz="2800">
                <a:latin typeface="Arial" charset="0"/>
                <a:cs typeface="Arial" charset="0"/>
              </a:rPr>
              <a:t>Is the HbA1c at target?</a:t>
            </a:r>
          </a:p>
          <a:p>
            <a:endParaRPr lang="en-GB" sz="2800">
              <a:latin typeface="Arial" charset="0"/>
              <a:cs typeface="Arial" charset="0"/>
            </a:endParaRPr>
          </a:p>
          <a:p>
            <a:endParaRPr lang="en-GB" sz="2800">
              <a:latin typeface="Arial" charset="0"/>
              <a:cs typeface="Arial" charset="0"/>
            </a:endParaRPr>
          </a:p>
          <a:p>
            <a:r>
              <a:rPr lang="en-GB" sz="2800">
                <a:latin typeface="Arial" charset="0"/>
                <a:cs typeface="Arial" charset="0"/>
              </a:rPr>
              <a:t>What would you do next?</a:t>
            </a:r>
          </a:p>
          <a:p>
            <a:endParaRPr lang="en-GB" sz="2800">
              <a:latin typeface="Arial" charset="0"/>
              <a:cs typeface="Arial" charset="0"/>
            </a:endParaRPr>
          </a:p>
          <a:p>
            <a:endParaRPr lang="en-GB">
              <a:latin typeface="Arial" charset="0"/>
              <a:cs typeface="Arial" charset="0"/>
            </a:endParaRPr>
          </a:p>
        </p:txBody>
      </p:sp>
      <p:pic>
        <p:nvPicPr>
          <p:cNvPr id="632836" name="Picture 5" descr="ANd9GcQZ7uLovMpV4qfOYz8N-xxvx5qbRGm2LJDZz0l_hNH47qTddWBY"/>
          <p:cNvPicPr>
            <a:picLocks noChangeAspect="1" noChangeArrowheads="1"/>
          </p:cNvPicPr>
          <p:nvPr/>
        </p:nvPicPr>
        <p:blipFill>
          <a:blip r:embed="rId2"/>
          <a:srcRect/>
          <a:stretch>
            <a:fillRect/>
          </a:stretch>
        </p:blipFill>
        <p:spPr bwMode="auto">
          <a:xfrm>
            <a:off x="755650" y="1773238"/>
            <a:ext cx="3529013" cy="4391025"/>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857" name="Picture 4"/>
          <p:cNvPicPr>
            <a:picLocks noChangeAspect="1" noChangeArrowheads="1"/>
          </p:cNvPicPr>
          <p:nvPr/>
        </p:nvPicPr>
        <p:blipFill>
          <a:blip r:embed="rId2"/>
          <a:srcRect/>
          <a:stretch>
            <a:fillRect/>
          </a:stretch>
        </p:blipFill>
        <p:spPr bwMode="auto">
          <a:xfrm>
            <a:off x="928688" y="714375"/>
            <a:ext cx="7429500" cy="5572125"/>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1" name="Title 1"/>
          <p:cNvSpPr>
            <a:spLocks noGrp="1"/>
          </p:cNvSpPr>
          <p:nvPr>
            <p:ph type="title" idx="4294967295"/>
          </p:nvPr>
        </p:nvSpPr>
        <p:spPr>
          <a:xfrm>
            <a:off x="395288" y="296863"/>
            <a:ext cx="8229600" cy="885825"/>
          </a:xfrm>
        </p:spPr>
        <p:txBody>
          <a:bodyPr/>
          <a:lstStyle/>
          <a:p>
            <a:r>
              <a:rPr lang="en-GB">
                <a:latin typeface="Arial" charset="0"/>
                <a:cs typeface="Arial" charset="0"/>
              </a:rPr>
              <a:t>Glucose-lowering medications and weight profile</a:t>
            </a:r>
          </a:p>
        </p:txBody>
      </p:sp>
      <p:sp>
        <p:nvSpPr>
          <p:cNvPr id="4" name="Rectangle 10"/>
          <p:cNvSpPr>
            <a:spLocks noChangeArrowheads="1"/>
          </p:cNvSpPr>
          <p:nvPr/>
        </p:nvSpPr>
        <p:spPr bwMode="auto">
          <a:xfrm>
            <a:off x="120650" y="5897563"/>
            <a:ext cx="8458200" cy="708025"/>
          </a:xfrm>
          <a:prstGeom prst="rect">
            <a:avLst/>
          </a:prstGeom>
          <a:noFill/>
          <a:ln>
            <a:noFill/>
          </a:ln>
          <a:extLst/>
        </p:spPr>
        <p:txBody>
          <a:bodyPr anchor="b">
            <a:spAutoFit/>
          </a:bodyPr>
          <a:lstStyle/>
          <a:p>
            <a:pPr marL="36000" fontAlgn="auto">
              <a:spcBef>
                <a:spcPts val="0"/>
              </a:spcBef>
              <a:spcAft>
                <a:spcPts val="0"/>
              </a:spcAft>
              <a:defRPr/>
            </a:pPr>
            <a:r>
              <a:rPr lang="en-GB" sz="800" dirty="0">
                <a:solidFill>
                  <a:schemeClr val="tx1">
                    <a:lumMod val="65000"/>
                    <a:lumOff val="35000"/>
                  </a:schemeClr>
                </a:solidFill>
                <a:latin typeface="+mn-lt"/>
                <a:cs typeface="Arial" pitchFamily="34" charset="0"/>
              </a:rPr>
              <a:t>Adapted from 1. </a:t>
            </a:r>
            <a:r>
              <a:rPr lang="en-GB" sz="800" dirty="0" err="1">
                <a:solidFill>
                  <a:schemeClr val="tx1">
                    <a:lumMod val="65000"/>
                    <a:lumOff val="35000"/>
                  </a:schemeClr>
                </a:solidFill>
                <a:latin typeface="+mn-lt"/>
                <a:cs typeface="Arial" pitchFamily="34" charset="0"/>
              </a:rPr>
              <a:t>Mitri</a:t>
            </a:r>
            <a:r>
              <a:rPr lang="en-GB" sz="800" dirty="0">
                <a:solidFill>
                  <a:schemeClr val="tx1">
                    <a:lumMod val="65000"/>
                    <a:lumOff val="35000"/>
                  </a:schemeClr>
                </a:solidFill>
                <a:latin typeface="+mn-lt"/>
                <a:cs typeface="Arial" pitchFamily="34" charset="0"/>
              </a:rPr>
              <a:t> J, </a:t>
            </a:r>
            <a:r>
              <a:rPr lang="en-GB" sz="800" dirty="0" err="1">
                <a:solidFill>
                  <a:schemeClr val="tx1">
                    <a:lumMod val="65000"/>
                    <a:lumOff val="35000"/>
                  </a:schemeClr>
                </a:solidFill>
                <a:latin typeface="+mn-lt"/>
                <a:cs typeface="Arial" pitchFamily="34" charset="0"/>
              </a:rPr>
              <a:t>Hamdy</a:t>
            </a:r>
            <a:r>
              <a:rPr lang="en-GB" sz="800" dirty="0">
                <a:solidFill>
                  <a:schemeClr val="tx1">
                    <a:lumMod val="65000"/>
                    <a:lumOff val="35000"/>
                  </a:schemeClr>
                </a:solidFill>
                <a:latin typeface="+mn-lt"/>
                <a:cs typeface="Arial" pitchFamily="34" charset="0"/>
              </a:rPr>
              <a:t> O. Expert </a:t>
            </a:r>
            <a:r>
              <a:rPr lang="en-GB" sz="800" dirty="0" err="1">
                <a:solidFill>
                  <a:schemeClr val="tx1">
                    <a:lumMod val="65000"/>
                    <a:lumOff val="35000"/>
                  </a:schemeClr>
                </a:solidFill>
                <a:latin typeface="+mn-lt"/>
                <a:cs typeface="Arial" pitchFamily="34" charset="0"/>
              </a:rPr>
              <a:t>Opin</a:t>
            </a:r>
            <a:r>
              <a:rPr lang="en-GB" sz="800" dirty="0">
                <a:solidFill>
                  <a:schemeClr val="tx1">
                    <a:lumMod val="65000"/>
                    <a:lumOff val="35000"/>
                  </a:schemeClr>
                </a:solidFill>
                <a:latin typeface="+mn-lt"/>
                <a:cs typeface="Arial" pitchFamily="34" charset="0"/>
              </a:rPr>
              <a:t> Drug </a:t>
            </a:r>
            <a:r>
              <a:rPr lang="en-GB" sz="800" dirty="0" err="1">
                <a:solidFill>
                  <a:schemeClr val="tx1">
                    <a:lumMod val="65000"/>
                    <a:lumOff val="35000"/>
                  </a:schemeClr>
                </a:solidFill>
                <a:latin typeface="+mn-lt"/>
                <a:cs typeface="Arial" pitchFamily="34" charset="0"/>
              </a:rPr>
              <a:t>Saf</a:t>
            </a:r>
            <a:r>
              <a:rPr lang="en-GB" sz="800" dirty="0">
                <a:solidFill>
                  <a:schemeClr val="tx1">
                    <a:lumMod val="65000"/>
                    <a:lumOff val="35000"/>
                  </a:schemeClr>
                </a:solidFill>
                <a:latin typeface="+mn-lt"/>
                <a:cs typeface="Arial" pitchFamily="34" charset="0"/>
              </a:rPr>
              <a:t> 2009; 8:573–578; 2. </a:t>
            </a:r>
            <a:r>
              <a:rPr lang="en-GB" sz="800" dirty="0" err="1">
                <a:solidFill>
                  <a:schemeClr val="tx1">
                    <a:lumMod val="65000"/>
                    <a:lumOff val="35000"/>
                  </a:schemeClr>
                </a:solidFill>
                <a:latin typeface="+mn-lt"/>
                <a:cs typeface="Arial" pitchFamily="34" charset="0"/>
              </a:rPr>
              <a:t>Boehringer</a:t>
            </a:r>
            <a:r>
              <a:rPr lang="en-GB" sz="800" dirty="0">
                <a:solidFill>
                  <a:schemeClr val="tx1">
                    <a:lumMod val="65000"/>
                    <a:lumOff val="35000"/>
                  </a:schemeClr>
                </a:solidFill>
                <a:latin typeface="+mn-lt"/>
                <a:cs typeface="Arial" pitchFamily="34" charset="0"/>
              </a:rPr>
              <a:t> </a:t>
            </a:r>
            <a:r>
              <a:rPr lang="en-GB" sz="800" dirty="0" err="1">
                <a:solidFill>
                  <a:schemeClr val="tx1">
                    <a:lumMod val="65000"/>
                    <a:lumOff val="35000"/>
                  </a:schemeClr>
                </a:solidFill>
                <a:latin typeface="+mn-lt"/>
                <a:cs typeface="Arial" pitchFamily="34" charset="0"/>
              </a:rPr>
              <a:t>Ingelheim</a:t>
            </a:r>
            <a:r>
              <a:rPr lang="en-GB" sz="800" dirty="0">
                <a:solidFill>
                  <a:schemeClr val="tx1">
                    <a:lumMod val="65000"/>
                    <a:lumOff val="35000"/>
                  </a:schemeClr>
                </a:solidFill>
                <a:latin typeface="+mn-lt"/>
                <a:cs typeface="Arial" pitchFamily="34" charset="0"/>
              </a:rPr>
              <a:t> and Eli Lilly and Company Limited. Trajenta (linagliptin) Summary of Product Characteristics. April 2013; 3. MSD Januvia (sitagliptin) Summary of Product Characteristics December 2012; 4. Novartis Galvus (vildagliptin) Summary of Product Characteristics October 2012; 5. AstraZeneca Onglyza (saxagliptin) Summary of Product Characteristics. July 2013; 6. Novo Nordisk Limited. </a:t>
            </a:r>
            <a:r>
              <a:rPr lang="en-GB" sz="800" dirty="0" err="1">
                <a:solidFill>
                  <a:schemeClr val="tx1">
                    <a:lumMod val="65000"/>
                    <a:lumOff val="35000"/>
                  </a:schemeClr>
                </a:solidFill>
                <a:latin typeface="+mn-lt"/>
                <a:cs typeface="Arial" pitchFamily="34" charset="0"/>
              </a:rPr>
              <a:t>Victoza</a:t>
            </a:r>
            <a:r>
              <a:rPr lang="en-GB" sz="800" dirty="0">
                <a:solidFill>
                  <a:schemeClr val="tx1">
                    <a:lumMod val="65000"/>
                    <a:lumOff val="35000"/>
                  </a:schemeClr>
                </a:solidFill>
                <a:latin typeface="+mn-lt"/>
                <a:cs typeface="Arial" pitchFamily="34" charset="0"/>
              </a:rPr>
              <a:t> (</a:t>
            </a:r>
            <a:r>
              <a:rPr lang="en-GB" sz="800" dirty="0" err="1">
                <a:solidFill>
                  <a:schemeClr val="tx1">
                    <a:lumMod val="65000"/>
                    <a:lumOff val="35000"/>
                  </a:schemeClr>
                </a:solidFill>
                <a:latin typeface="+mn-lt"/>
                <a:cs typeface="Arial" pitchFamily="34" charset="0"/>
              </a:rPr>
              <a:t>liraglutide</a:t>
            </a:r>
            <a:r>
              <a:rPr lang="en-GB" sz="800" dirty="0">
                <a:solidFill>
                  <a:schemeClr val="tx1">
                    <a:lumMod val="65000"/>
                    <a:lumOff val="35000"/>
                  </a:schemeClr>
                </a:solidFill>
                <a:latin typeface="+mn-lt"/>
                <a:cs typeface="Arial" pitchFamily="34" charset="0"/>
              </a:rPr>
              <a:t>) Summary of Product Characteristics. March 2013; 7. Bristol Myers Squibb </a:t>
            </a:r>
            <a:r>
              <a:rPr lang="en-GB" sz="800" dirty="0" err="1">
                <a:solidFill>
                  <a:schemeClr val="tx1">
                    <a:lumMod val="65000"/>
                    <a:lumOff val="35000"/>
                  </a:schemeClr>
                </a:solidFill>
                <a:latin typeface="+mn-lt"/>
                <a:cs typeface="Arial" pitchFamily="34" charset="0"/>
              </a:rPr>
              <a:t>Forxiga</a:t>
            </a:r>
            <a:r>
              <a:rPr lang="en-GB" sz="800" dirty="0">
                <a:solidFill>
                  <a:schemeClr val="tx1">
                    <a:lumMod val="65000"/>
                    <a:lumOff val="35000"/>
                  </a:schemeClr>
                </a:solidFill>
                <a:latin typeface="+mn-lt"/>
                <a:cs typeface="Arial" pitchFamily="34" charset="0"/>
              </a:rPr>
              <a:t> (</a:t>
            </a:r>
            <a:r>
              <a:rPr lang="en-GB" sz="800" dirty="0" err="1">
                <a:solidFill>
                  <a:schemeClr val="tx1">
                    <a:lumMod val="65000"/>
                    <a:lumOff val="35000"/>
                  </a:schemeClr>
                </a:solidFill>
                <a:latin typeface="+mn-lt"/>
                <a:cs typeface="Arial" pitchFamily="34" charset="0"/>
              </a:rPr>
              <a:t>dapagliflozin</a:t>
            </a:r>
            <a:r>
              <a:rPr lang="en-GB" sz="800" dirty="0">
                <a:solidFill>
                  <a:schemeClr val="tx1">
                    <a:lumMod val="65000"/>
                    <a:lumOff val="35000"/>
                  </a:schemeClr>
                </a:solidFill>
                <a:latin typeface="+mn-lt"/>
                <a:cs typeface="Arial" pitchFamily="34" charset="0"/>
              </a:rPr>
              <a:t>) Summary of Product Characteristics  November 2012. All SPCs are available from http://www.medicines.org.uk/emc/ (accessed August 2013). </a:t>
            </a:r>
          </a:p>
        </p:txBody>
      </p:sp>
      <p:sp>
        <p:nvSpPr>
          <p:cNvPr id="634883" name="Text Box 124"/>
          <p:cNvSpPr txBox="1">
            <a:spLocks noChangeArrowheads="1"/>
          </p:cNvSpPr>
          <p:nvPr/>
        </p:nvSpPr>
        <p:spPr bwMode="auto">
          <a:xfrm rot="-5400000">
            <a:off x="-1328737" y="3100387"/>
            <a:ext cx="3549650" cy="307975"/>
          </a:xfrm>
          <a:prstGeom prst="rect">
            <a:avLst/>
          </a:prstGeom>
          <a:noFill/>
          <a:ln w="9525">
            <a:noFill/>
            <a:miter lim="800000"/>
            <a:headEnd/>
            <a:tailEnd/>
          </a:ln>
        </p:spPr>
        <p:txBody>
          <a:bodyPr>
            <a:spAutoFit/>
          </a:bodyPr>
          <a:lstStyle/>
          <a:p>
            <a:pPr algn="ctr">
              <a:spcBef>
                <a:spcPct val="50000"/>
              </a:spcBef>
              <a:buFont typeface="Arial" charset="0"/>
              <a:buNone/>
            </a:pPr>
            <a:r>
              <a:rPr lang="en-GB" sz="1400">
                <a:solidFill>
                  <a:srgbClr val="545A61"/>
                </a:solidFill>
                <a:ea typeface="MS PGothic" pitchFamily="34" charset="-128"/>
              </a:rPr>
              <a:t>Range of weight change (kg)</a:t>
            </a:r>
          </a:p>
        </p:txBody>
      </p:sp>
      <p:sp>
        <p:nvSpPr>
          <p:cNvPr id="634884" name="Rectangle 24"/>
          <p:cNvSpPr>
            <a:spLocks noChangeArrowheads="1"/>
          </p:cNvSpPr>
          <p:nvPr/>
        </p:nvSpPr>
        <p:spPr bwMode="auto">
          <a:xfrm>
            <a:off x="727075" y="1984375"/>
            <a:ext cx="346075" cy="2906713"/>
          </a:xfrm>
          <a:prstGeom prst="rect">
            <a:avLst/>
          </a:prstGeom>
          <a:noFill/>
          <a:ln w="9525">
            <a:noFill/>
            <a:miter lim="800000"/>
            <a:headEnd/>
            <a:tailEnd/>
          </a:ln>
        </p:spPr>
        <p:txBody>
          <a:bodyPr lIns="0" tIns="0" rIns="0" bIns="0">
            <a:spAutoFit/>
          </a:bodyPr>
          <a:lstStyle/>
          <a:p>
            <a:pPr algn="r">
              <a:lnSpc>
                <a:spcPts val="900"/>
              </a:lnSpc>
              <a:spcAft>
                <a:spcPts val="1800"/>
              </a:spcAft>
              <a:buFont typeface="Arial" charset="0"/>
              <a:buNone/>
            </a:pPr>
            <a:r>
              <a:rPr lang="en-US" sz="1200">
                <a:solidFill>
                  <a:srgbClr val="545A61"/>
                </a:solidFill>
                <a:latin typeface="Calibri" pitchFamily="34" charset="0"/>
              </a:rPr>
              <a:t>10</a:t>
            </a:r>
          </a:p>
          <a:p>
            <a:pPr algn="r">
              <a:lnSpc>
                <a:spcPts val="900"/>
              </a:lnSpc>
              <a:spcAft>
                <a:spcPts val="1800"/>
              </a:spcAft>
              <a:buFont typeface="Arial" charset="0"/>
              <a:buNone/>
            </a:pPr>
            <a:r>
              <a:rPr lang="en-US" sz="1200">
                <a:solidFill>
                  <a:srgbClr val="545A61"/>
                </a:solidFill>
                <a:latin typeface="Calibri" pitchFamily="34" charset="0"/>
              </a:rPr>
              <a:t>8</a:t>
            </a:r>
          </a:p>
          <a:p>
            <a:pPr algn="r">
              <a:lnSpc>
                <a:spcPts val="900"/>
              </a:lnSpc>
              <a:spcAft>
                <a:spcPts val="1800"/>
              </a:spcAft>
              <a:buFont typeface="Arial" charset="0"/>
              <a:buNone/>
            </a:pPr>
            <a:r>
              <a:rPr lang="en-US" sz="1200">
                <a:solidFill>
                  <a:srgbClr val="545A61"/>
                </a:solidFill>
                <a:latin typeface="Calibri" pitchFamily="34" charset="0"/>
              </a:rPr>
              <a:t>6</a:t>
            </a:r>
          </a:p>
          <a:p>
            <a:pPr algn="r">
              <a:lnSpc>
                <a:spcPts val="900"/>
              </a:lnSpc>
              <a:spcAft>
                <a:spcPts val="1800"/>
              </a:spcAft>
              <a:buFont typeface="Arial" charset="0"/>
              <a:buNone/>
            </a:pPr>
            <a:r>
              <a:rPr lang="en-US" sz="1200">
                <a:solidFill>
                  <a:srgbClr val="545A61"/>
                </a:solidFill>
                <a:latin typeface="Calibri" pitchFamily="34" charset="0"/>
              </a:rPr>
              <a:t>4</a:t>
            </a:r>
          </a:p>
          <a:p>
            <a:pPr algn="r">
              <a:lnSpc>
                <a:spcPts val="900"/>
              </a:lnSpc>
              <a:spcAft>
                <a:spcPts val="1800"/>
              </a:spcAft>
              <a:buFont typeface="Arial" charset="0"/>
              <a:buNone/>
            </a:pPr>
            <a:r>
              <a:rPr lang="en-US" sz="1200">
                <a:solidFill>
                  <a:srgbClr val="545A61"/>
                </a:solidFill>
                <a:latin typeface="Calibri" pitchFamily="34" charset="0"/>
              </a:rPr>
              <a:t>2</a:t>
            </a:r>
          </a:p>
          <a:p>
            <a:pPr algn="r">
              <a:lnSpc>
                <a:spcPts val="900"/>
              </a:lnSpc>
              <a:spcAft>
                <a:spcPts val="1800"/>
              </a:spcAft>
              <a:buFont typeface="Arial" charset="0"/>
              <a:buNone/>
            </a:pPr>
            <a:r>
              <a:rPr lang="en-US" sz="1200">
                <a:solidFill>
                  <a:srgbClr val="545A61"/>
                </a:solidFill>
                <a:latin typeface="Calibri" pitchFamily="34" charset="0"/>
              </a:rPr>
              <a:t>0</a:t>
            </a:r>
          </a:p>
          <a:p>
            <a:pPr algn="r">
              <a:lnSpc>
                <a:spcPts val="900"/>
              </a:lnSpc>
              <a:spcAft>
                <a:spcPts val="1800"/>
              </a:spcAft>
              <a:buFont typeface="Arial" charset="0"/>
              <a:buNone/>
            </a:pPr>
            <a:r>
              <a:rPr lang="en-US" sz="1200">
                <a:solidFill>
                  <a:srgbClr val="545A61"/>
                </a:solidFill>
                <a:latin typeface="Calibri" pitchFamily="34" charset="0"/>
              </a:rPr>
              <a:t>-2</a:t>
            </a:r>
          </a:p>
          <a:p>
            <a:pPr algn="r">
              <a:lnSpc>
                <a:spcPts val="900"/>
              </a:lnSpc>
              <a:spcAft>
                <a:spcPts val="1800"/>
              </a:spcAft>
              <a:buFont typeface="Arial" charset="0"/>
              <a:buNone/>
            </a:pPr>
            <a:r>
              <a:rPr lang="en-US" sz="1200">
                <a:solidFill>
                  <a:srgbClr val="545A61"/>
                </a:solidFill>
                <a:latin typeface="Calibri" pitchFamily="34" charset="0"/>
              </a:rPr>
              <a:t>-4</a:t>
            </a:r>
          </a:p>
          <a:p>
            <a:pPr algn="r">
              <a:lnSpc>
                <a:spcPts val="900"/>
              </a:lnSpc>
              <a:spcAft>
                <a:spcPts val="1800"/>
              </a:spcAft>
              <a:buFont typeface="Arial" charset="0"/>
              <a:buNone/>
            </a:pPr>
            <a:r>
              <a:rPr lang="en-US" sz="1200">
                <a:solidFill>
                  <a:srgbClr val="545A61"/>
                </a:solidFill>
                <a:latin typeface="Calibri" pitchFamily="34" charset="0"/>
              </a:rPr>
              <a:t>-6</a:t>
            </a:r>
          </a:p>
        </p:txBody>
      </p:sp>
      <p:sp>
        <p:nvSpPr>
          <p:cNvPr id="634885" name="Text Box 124"/>
          <p:cNvSpPr txBox="1">
            <a:spLocks noChangeArrowheads="1"/>
          </p:cNvSpPr>
          <p:nvPr/>
        </p:nvSpPr>
        <p:spPr bwMode="auto">
          <a:xfrm>
            <a:off x="1138238" y="2551113"/>
            <a:ext cx="1787525" cy="307975"/>
          </a:xfrm>
          <a:prstGeom prst="rect">
            <a:avLst/>
          </a:prstGeom>
          <a:noFill/>
          <a:ln w="9525">
            <a:noFill/>
            <a:miter lim="800000"/>
            <a:headEnd/>
            <a:tailEnd/>
          </a:ln>
        </p:spPr>
        <p:txBody>
          <a:bodyPr>
            <a:spAutoFit/>
          </a:bodyPr>
          <a:lstStyle/>
          <a:p>
            <a:pPr algn="ctr">
              <a:spcBef>
                <a:spcPct val="50000"/>
              </a:spcBef>
              <a:buFont typeface="Arial" charset="0"/>
              <a:buNone/>
            </a:pPr>
            <a:r>
              <a:rPr lang="en-GB" sz="1400" b="1">
                <a:solidFill>
                  <a:srgbClr val="545A61"/>
                </a:solidFill>
                <a:ea typeface="MS PGothic" pitchFamily="34" charset="-128"/>
              </a:rPr>
              <a:t>Sulphonylureas</a:t>
            </a:r>
            <a:r>
              <a:rPr lang="en-GB" sz="1400" b="1" baseline="30000">
                <a:solidFill>
                  <a:srgbClr val="545A61"/>
                </a:solidFill>
                <a:ea typeface="MS PGothic" pitchFamily="34" charset="-128"/>
              </a:rPr>
              <a:t>1</a:t>
            </a:r>
            <a:r>
              <a:rPr lang="en-GB" sz="1400" b="1">
                <a:solidFill>
                  <a:srgbClr val="545A61"/>
                </a:solidFill>
                <a:ea typeface="MS PGothic" pitchFamily="34" charset="-128"/>
              </a:rPr>
              <a:t> </a:t>
            </a:r>
          </a:p>
        </p:txBody>
      </p:sp>
      <p:sp>
        <p:nvSpPr>
          <p:cNvPr id="634886" name="Text Box 124"/>
          <p:cNvSpPr txBox="1">
            <a:spLocks noChangeArrowheads="1"/>
          </p:cNvSpPr>
          <p:nvPr/>
        </p:nvSpPr>
        <p:spPr bwMode="auto">
          <a:xfrm>
            <a:off x="1784350" y="2971800"/>
            <a:ext cx="1339850" cy="307975"/>
          </a:xfrm>
          <a:prstGeom prst="rect">
            <a:avLst/>
          </a:prstGeom>
          <a:noFill/>
          <a:ln w="9525">
            <a:noFill/>
            <a:miter lim="800000"/>
            <a:headEnd/>
            <a:tailEnd/>
          </a:ln>
        </p:spPr>
        <p:txBody>
          <a:bodyPr>
            <a:spAutoFit/>
          </a:bodyPr>
          <a:lstStyle/>
          <a:p>
            <a:pPr algn="ctr">
              <a:spcBef>
                <a:spcPct val="50000"/>
              </a:spcBef>
              <a:buFont typeface="Arial" charset="0"/>
              <a:buNone/>
            </a:pPr>
            <a:r>
              <a:rPr lang="en-GB" sz="1400" b="1">
                <a:solidFill>
                  <a:srgbClr val="545A61"/>
                </a:solidFill>
                <a:ea typeface="MS PGothic" pitchFamily="34" charset="-128"/>
              </a:rPr>
              <a:t>Meglitinides</a:t>
            </a:r>
            <a:r>
              <a:rPr lang="en-GB" sz="1400" b="1" baseline="30000">
                <a:solidFill>
                  <a:srgbClr val="545A61"/>
                </a:solidFill>
                <a:ea typeface="MS PGothic" pitchFamily="34" charset="-128"/>
              </a:rPr>
              <a:t>1</a:t>
            </a:r>
          </a:p>
        </p:txBody>
      </p:sp>
      <p:sp>
        <p:nvSpPr>
          <p:cNvPr id="634887" name="Text Box 124"/>
          <p:cNvSpPr txBox="1">
            <a:spLocks noChangeArrowheads="1"/>
          </p:cNvSpPr>
          <p:nvPr/>
        </p:nvSpPr>
        <p:spPr bwMode="auto">
          <a:xfrm>
            <a:off x="2740025" y="3503613"/>
            <a:ext cx="2117725" cy="307975"/>
          </a:xfrm>
          <a:prstGeom prst="rect">
            <a:avLst/>
          </a:prstGeom>
          <a:noFill/>
          <a:ln w="9525">
            <a:noFill/>
            <a:miter lim="800000"/>
            <a:headEnd/>
            <a:tailEnd/>
          </a:ln>
        </p:spPr>
        <p:txBody>
          <a:bodyPr>
            <a:spAutoFit/>
          </a:bodyPr>
          <a:lstStyle/>
          <a:p>
            <a:pPr algn="ctr">
              <a:spcBef>
                <a:spcPct val="50000"/>
              </a:spcBef>
              <a:buFont typeface="Arial" charset="0"/>
              <a:buNone/>
            </a:pPr>
            <a:r>
              <a:rPr lang="en-GB" sz="1400" b="1">
                <a:solidFill>
                  <a:srgbClr val="545A61"/>
                </a:solidFill>
                <a:ea typeface="MS PGothic" pitchFamily="34" charset="-128"/>
              </a:rPr>
              <a:t>Thiazolidinediones</a:t>
            </a:r>
            <a:r>
              <a:rPr lang="en-GB" sz="1400" b="1" baseline="30000">
                <a:solidFill>
                  <a:srgbClr val="545A61"/>
                </a:solidFill>
                <a:ea typeface="MS PGothic" pitchFamily="34" charset="-128"/>
              </a:rPr>
              <a:t>1</a:t>
            </a:r>
          </a:p>
        </p:txBody>
      </p:sp>
      <p:sp>
        <p:nvSpPr>
          <p:cNvPr id="634888" name="Text Box 124"/>
          <p:cNvSpPr txBox="1">
            <a:spLocks noChangeArrowheads="1"/>
          </p:cNvSpPr>
          <p:nvPr/>
        </p:nvSpPr>
        <p:spPr bwMode="auto">
          <a:xfrm>
            <a:off x="4044950" y="3114675"/>
            <a:ext cx="957263" cy="307975"/>
          </a:xfrm>
          <a:prstGeom prst="rect">
            <a:avLst/>
          </a:prstGeom>
          <a:noFill/>
          <a:ln w="9525">
            <a:noFill/>
            <a:miter lim="800000"/>
            <a:headEnd/>
            <a:tailEnd/>
          </a:ln>
        </p:spPr>
        <p:txBody>
          <a:bodyPr>
            <a:spAutoFit/>
          </a:bodyPr>
          <a:lstStyle/>
          <a:p>
            <a:pPr algn="ctr">
              <a:spcBef>
                <a:spcPct val="50000"/>
              </a:spcBef>
              <a:buFont typeface="Arial" charset="0"/>
              <a:buNone/>
            </a:pPr>
            <a:r>
              <a:rPr lang="en-GB" sz="1400" b="1">
                <a:solidFill>
                  <a:srgbClr val="545A61"/>
                </a:solidFill>
                <a:ea typeface="MS PGothic" pitchFamily="34" charset="-128"/>
              </a:rPr>
              <a:t>Insulin</a:t>
            </a:r>
            <a:r>
              <a:rPr lang="en-GB" sz="1400" b="1" baseline="30000">
                <a:solidFill>
                  <a:srgbClr val="545A61"/>
                </a:solidFill>
                <a:ea typeface="MS PGothic" pitchFamily="34" charset="-128"/>
              </a:rPr>
              <a:t>1</a:t>
            </a:r>
          </a:p>
        </p:txBody>
      </p:sp>
      <p:sp>
        <p:nvSpPr>
          <p:cNvPr id="634889" name="Text Box 124"/>
          <p:cNvSpPr txBox="1">
            <a:spLocks noChangeArrowheads="1"/>
          </p:cNvSpPr>
          <p:nvPr/>
        </p:nvSpPr>
        <p:spPr bwMode="auto">
          <a:xfrm>
            <a:off x="4697413" y="4051300"/>
            <a:ext cx="1131887" cy="523875"/>
          </a:xfrm>
          <a:prstGeom prst="rect">
            <a:avLst/>
          </a:prstGeom>
          <a:noFill/>
          <a:ln w="9525">
            <a:noFill/>
            <a:miter lim="800000"/>
            <a:headEnd/>
            <a:tailEnd/>
          </a:ln>
        </p:spPr>
        <p:txBody>
          <a:bodyPr>
            <a:spAutoFit/>
          </a:bodyPr>
          <a:lstStyle/>
          <a:p>
            <a:pPr algn="ctr">
              <a:spcBef>
                <a:spcPct val="50000"/>
              </a:spcBef>
              <a:buFont typeface="Arial" charset="0"/>
              <a:buNone/>
            </a:pPr>
            <a:r>
              <a:rPr lang="en-GB" sz="1400" b="1">
                <a:solidFill>
                  <a:srgbClr val="545A61"/>
                </a:solidFill>
                <a:ea typeface="MS PGothic" pitchFamily="34" charset="-128"/>
              </a:rPr>
              <a:t>DPP-4 inhibitor</a:t>
            </a:r>
            <a:r>
              <a:rPr lang="en-GB" sz="1400" b="1" baseline="30000">
                <a:solidFill>
                  <a:srgbClr val="545A61"/>
                </a:solidFill>
                <a:ea typeface="MS PGothic" pitchFamily="34" charset="-128"/>
              </a:rPr>
              <a:t>2−5</a:t>
            </a:r>
          </a:p>
        </p:txBody>
      </p:sp>
      <p:sp>
        <p:nvSpPr>
          <p:cNvPr id="634890" name="Text Box 124"/>
          <p:cNvSpPr txBox="1">
            <a:spLocks noChangeArrowheads="1"/>
          </p:cNvSpPr>
          <p:nvPr/>
        </p:nvSpPr>
        <p:spPr bwMode="auto">
          <a:xfrm>
            <a:off x="5576888" y="3370263"/>
            <a:ext cx="1249362" cy="307975"/>
          </a:xfrm>
          <a:prstGeom prst="rect">
            <a:avLst/>
          </a:prstGeom>
          <a:noFill/>
          <a:ln w="9525">
            <a:noFill/>
            <a:miter lim="800000"/>
            <a:headEnd/>
            <a:tailEnd/>
          </a:ln>
        </p:spPr>
        <p:txBody>
          <a:bodyPr>
            <a:spAutoFit/>
          </a:bodyPr>
          <a:lstStyle/>
          <a:p>
            <a:pPr algn="ctr">
              <a:spcBef>
                <a:spcPct val="50000"/>
              </a:spcBef>
              <a:buFont typeface="Arial" charset="0"/>
              <a:buNone/>
            </a:pPr>
            <a:r>
              <a:rPr lang="en-GB" sz="1400" b="1">
                <a:solidFill>
                  <a:srgbClr val="545A61"/>
                </a:solidFill>
                <a:ea typeface="MS PGothic" pitchFamily="34" charset="-128"/>
              </a:rPr>
              <a:t>Metformin</a:t>
            </a:r>
            <a:r>
              <a:rPr lang="en-GB" sz="1400" b="1" baseline="30000">
                <a:solidFill>
                  <a:srgbClr val="545A61"/>
                </a:solidFill>
                <a:ea typeface="MS PGothic" pitchFamily="34" charset="-128"/>
              </a:rPr>
              <a:t>1</a:t>
            </a:r>
          </a:p>
        </p:txBody>
      </p:sp>
      <p:sp>
        <p:nvSpPr>
          <p:cNvPr id="634891" name="Text Box 124"/>
          <p:cNvSpPr txBox="1">
            <a:spLocks noChangeArrowheads="1"/>
          </p:cNvSpPr>
          <p:nvPr/>
        </p:nvSpPr>
        <p:spPr bwMode="auto">
          <a:xfrm>
            <a:off x="6443663" y="4292600"/>
            <a:ext cx="1139825" cy="739775"/>
          </a:xfrm>
          <a:prstGeom prst="rect">
            <a:avLst/>
          </a:prstGeom>
          <a:noFill/>
          <a:ln w="9525">
            <a:noFill/>
            <a:miter lim="800000"/>
            <a:headEnd/>
            <a:tailEnd/>
          </a:ln>
        </p:spPr>
        <p:txBody>
          <a:bodyPr>
            <a:spAutoFit/>
          </a:bodyPr>
          <a:lstStyle/>
          <a:p>
            <a:pPr algn="ctr">
              <a:spcBef>
                <a:spcPct val="50000"/>
              </a:spcBef>
              <a:buFont typeface="Arial" charset="0"/>
              <a:buNone/>
            </a:pPr>
            <a:r>
              <a:rPr lang="en-GB" sz="1400" b="1">
                <a:solidFill>
                  <a:srgbClr val="545A61"/>
                </a:solidFill>
                <a:ea typeface="MS PGothic" pitchFamily="34" charset="-128"/>
              </a:rPr>
              <a:t>GLP-1 receptor agonist</a:t>
            </a:r>
            <a:r>
              <a:rPr lang="en-GB" sz="1400" b="1" baseline="30000">
                <a:solidFill>
                  <a:srgbClr val="545A61"/>
                </a:solidFill>
                <a:ea typeface="MS PGothic" pitchFamily="34" charset="-128"/>
              </a:rPr>
              <a:t>6</a:t>
            </a:r>
          </a:p>
        </p:txBody>
      </p:sp>
      <p:cxnSp>
        <p:nvCxnSpPr>
          <p:cNvPr id="14" name="Connettore 1 21"/>
          <p:cNvCxnSpPr>
            <a:cxnSpLocks noChangeShapeType="1"/>
          </p:cNvCxnSpPr>
          <p:nvPr/>
        </p:nvCxnSpPr>
        <p:spPr bwMode="auto">
          <a:xfrm>
            <a:off x="1154113" y="3743325"/>
            <a:ext cx="7424737" cy="9525"/>
          </a:xfrm>
          <a:prstGeom prst="line">
            <a:avLst/>
          </a:prstGeom>
          <a:ln w="12700">
            <a:solidFill>
              <a:schemeClr val="tx1">
                <a:lumMod val="50000"/>
                <a:lumOff val="50000"/>
              </a:schemeClr>
            </a:solidFill>
          </a:ln>
          <a:effectLst/>
          <a:extLst/>
        </p:spPr>
        <p:style>
          <a:lnRef idx="2">
            <a:schemeClr val="accent1"/>
          </a:lnRef>
          <a:fillRef idx="0">
            <a:schemeClr val="accent1"/>
          </a:fillRef>
          <a:effectRef idx="1">
            <a:schemeClr val="accent1"/>
          </a:effectRef>
          <a:fontRef idx="minor">
            <a:schemeClr val="tx1"/>
          </a:fontRef>
        </p:style>
      </p:cxnSp>
      <p:sp>
        <p:nvSpPr>
          <p:cNvPr id="15" name="Line 44"/>
          <p:cNvSpPr>
            <a:spLocks noChangeShapeType="1"/>
          </p:cNvSpPr>
          <p:nvPr/>
        </p:nvSpPr>
        <p:spPr bwMode="auto">
          <a:xfrm>
            <a:off x="1244600" y="2000250"/>
            <a:ext cx="0" cy="2808288"/>
          </a:xfrm>
          <a:prstGeom prst="line">
            <a:avLst/>
          </a:prstGeom>
          <a:ln w="12700">
            <a:solidFill>
              <a:schemeClr val="tx1">
                <a:lumMod val="50000"/>
                <a:lumOff val="50000"/>
              </a:schemeClr>
            </a:solidFill>
          </a:ln>
          <a:effectLst/>
          <a:extLst/>
        </p:spPr>
        <p:style>
          <a:lnRef idx="2">
            <a:schemeClr val="accent1"/>
          </a:lnRef>
          <a:fillRef idx="0">
            <a:schemeClr val="accent1"/>
          </a:fillRef>
          <a:effectRef idx="1">
            <a:schemeClr val="accent1"/>
          </a:effectRef>
          <a:fontRef idx="minor">
            <a:schemeClr val="tx1"/>
          </a:fontRef>
        </p:style>
        <p:txBody>
          <a:bodyPr/>
          <a:lstStyle/>
          <a:p>
            <a:pPr fontAlgn="auto">
              <a:spcBef>
                <a:spcPts val="0"/>
              </a:spcBef>
              <a:spcAft>
                <a:spcPts val="0"/>
              </a:spcAft>
              <a:defRPr/>
            </a:pPr>
            <a:endParaRPr lang="en-GB" sz="1400">
              <a:solidFill>
                <a:srgbClr val="545A61"/>
              </a:solidFill>
              <a:latin typeface="Arial" pitchFamily="34" charset="0"/>
              <a:cs typeface="Arial" pitchFamily="34" charset="0"/>
            </a:endParaRPr>
          </a:p>
        </p:txBody>
      </p:sp>
      <p:sp>
        <p:nvSpPr>
          <p:cNvPr id="634894" name="Line 15"/>
          <p:cNvSpPr>
            <a:spLocks noChangeShapeType="1"/>
          </p:cNvSpPr>
          <p:nvPr/>
        </p:nvSpPr>
        <p:spPr bwMode="auto">
          <a:xfrm flipH="1">
            <a:off x="6973888" y="3975100"/>
            <a:ext cx="4762" cy="336550"/>
          </a:xfrm>
          <a:prstGeom prst="line">
            <a:avLst/>
          </a:prstGeom>
          <a:noFill/>
          <a:ln w="19050">
            <a:solidFill>
              <a:srgbClr val="F59948"/>
            </a:solidFill>
            <a:round/>
            <a:headEnd type="triangle" w="med" len="med"/>
            <a:tailEnd type="triangle" w="med" len="med"/>
          </a:ln>
        </p:spPr>
        <p:txBody>
          <a:bodyPr/>
          <a:lstStyle/>
          <a:p>
            <a:endParaRPr lang="en-US"/>
          </a:p>
        </p:txBody>
      </p:sp>
      <p:sp>
        <p:nvSpPr>
          <p:cNvPr id="634895" name="Line 16"/>
          <p:cNvSpPr>
            <a:spLocks noChangeShapeType="1"/>
          </p:cNvSpPr>
          <p:nvPr/>
        </p:nvSpPr>
        <p:spPr bwMode="auto">
          <a:xfrm>
            <a:off x="6900863" y="3975100"/>
            <a:ext cx="144462" cy="0"/>
          </a:xfrm>
          <a:prstGeom prst="line">
            <a:avLst/>
          </a:prstGeom>
          <a:noFill/>
          <a:ln w="19050">
            <a:solidFill>
              <a:srgbClr val="F59948"/>
            </a:solidFill>
            <a:round/>
            <a:headEnd/>
            <a:tailEnd/>
          </a:ln>
        </p:spPr>
        <p:txBody>
          <a:bodyPr/>
          <a:lstStyle/>
          <a:p>
            <a:endParaRPr lang="en-US"/>
          </a:p>
        </p:txBody>
      </p:sp>
      <p:sp>
        <p:nvSpPr>
          <p:cNvPr id="634896" name="Line 17"/>
          <p:cNvSpPr>
            <a:spLocks noChangeShapeType="1"/>
          </p:cNvSpPr>
          <p:nvPr/>
        </p:nvSpPr>
        <p:spPr bwMode="auto">
          <a:xfrm>
            <a:off x="6900863" y="4314825"/>
            <a:ext cx="144462" cy="0"/>
          </a:xfrm>
          <a:prstGeom prst="line">
            <a:avLst/>
          </a:prstGeom>
          <a:noFill/>
          <a:ln w="19050">
            <a:solidFill>
              <a:srgbClr val="F59948"/>
            </a:solidFill>
            <a:round/>
            <a:headEnd/>
            <a:tailEnd/>
          </a:ln>
        </p:spPr>
        <p:txBody>
          <a:bodyPr/>
          <a:lstStyle/>
          <a:p>
            <a:endParaRPr lang="en-US"/>
          </a:p>
        </p:txBody>
      </p:sp>
      <p:sp>
        <p:nvSpPr>
          <p:cNvPr id="634897" name="Line 18"/>
          <p:cNvSpPr>
            <a:spLocks noChangeShapeType="1"/>
          </p:cNvSpPr>
          <p:nvPr/>
        </p:nvSpPr>
        <p:spPr bwMode="auto">
          <a:xfrm>
            <a:off x="6135688" y="3746500"/>
            <a:ext cx="0" cy="547688"/>
          </a:xfrm>
          <a:prstGeom prst="line">
            <a:avLst/>
          </a:prstGeom>
          <a:noFill/>
          <a:ln w="19050">
            <a:solidFill>
              <a:srgbClr val="F59948"/>
            </a:solidFill>
            <a:round/>
            <a:headEnd type="triangle" w="med" len="med"/>
            <a:tailEnd type="triangle" w="med" len="med"/>
          </a:ln>
        </p:spPr>
        <p:txBody>
          <a:bodyPr/>
          <a:lstStyle/>
          <a:p>
            <a:endParaRPr lang="en-US"/>
          </a:p>
        </p:txBody>
      </p:sp>
      <p:sp>
        <p:nvSpPr>
          <p:cNvPr id="634898" name="Line 19"/>
          <p:cNvSpPr>
            <a:spLocks noChangeShapeType="1"/>
          </p:cNvSpPr>
          <p:nvPr/>
        </p:nvSpPr>
        <p:spPr bwMode="auto">
          <a:xfrm>
            <a:off x="6056313" y="3746500"/>
            <a:ext cx="144462" cy="0"/>
          </a:xfrm>
          <a:prstGeom prst="line">
            <a:avLst/>
          </a:prstGeom>
          <a:noFill/>
          <a:ln w="19050">
            <a:solidFill>
              <a:srgbClr val="F59948"/>
            </a:solidFill>
            <a:round/>
            <a:headEnd/>
            <a:tailEnd/>
          </a:ln>
        </p:spPr>
        <p:txBody>
          <a:bodyPr/>
          <a:lstStyle/>
          <a:p>
            <a:endParaRPr lang="en-US"/>
          </a:p>
        </p:txBody>
      </p:sp>
      <p:sp>
        <p:nvSpPr>
          <p:cNvPr id="634899" name="Line 20"/>
          <p:cNvSpPr>
            <a:spLocks noChangeShapeType="1"/>
          </p:cNvSpPr>
          <p:nvPr/>
        </p:nvSpPr>
        <p:spPr bwMode="auto">
          <a:xfrm>
            <a:off x="6056313" y="4294188"/>
            <a:ext cx="144462" cy="0"/>
          </a:xfrm>
          <a:prstGeom prst="line">
            <a:avLst/>
          </a:prstGeom>
          <a:noFill/>
          <a:ln w="19050">
            <a:solidFill>
              <a:srgbClr val="F59948"/>
            </a:solidFill>
            <a:round/>
            <a:headEnd/>
            <a:tailEnd/>
          </a:ln>
        </p:spPr>
        <p:txBody>
          <a:bodyPr/>
          <a:lstStyle/>
          <a:p>
            <a:endParaRPr lang="en-US"/>
          </a:p>
        </p:txBody>
      </p:sp>
      <p:sp>
        <p:nvSpPr>
          <p:cNvPr id="634900" name="Line 22"/>
          <p:cNvSpPr>
            <a:spLocks noChangeShapeType="1"/>
          </p:cNvSpPr>
          <p:nvPr/>
        </p:nvSpPr>
        <p:spPr bwMode="auto">
          <a:xfrm>
            <a:off x="5202238" y="3746500"/>
            <a:ext cx="144462" cy="0"/>
          </a:xfrm>
          <a:prstGeom prst="line">
            <a:avLst/>
          </a:prstGeom>
          <a:noFill/>
          <a:ln w="19050">
            <a:solidFill>
              <a:srgbClr val="F59948"/>
            </a:solidFill>
            <a:round/>
            <a:headEnd/>
            <a:tailEnd/>
          </a:ln>
        </p:spPr>
        <p:txBody>
          <a:bodyPr/>
          <a:lstStyle/>
          <a:p>
            <a:endParaRPr lang="en-US"/>
          </a:p>
        </p:txBody>
      </p:sp>
      <p:sp>
        <p:nvSpPr>
          <p:cNvPr id="634901" name="Line 23"/>
          <p:cNvSpPr>
            <a:spLocks noChangeShapeType="1"/>
          </p:cNvSpPr>
          <p:nvPr/>
        </p:nvSpPr>
        <p:spPr bwMode="auto">
          <a:xfrm>
            <a:off x="5191125" y="4010025"/>
            <a:ext cx="144463" cy="0"/>
          </a:xfrm>
          <a:prstGeom prst="line">
            <a:avLst/>
          </a:prstGeom>
          <a:noFill/>
          <a:ln w="19050">
            <a:solidFill>
              <a:srgbClr val="F59948"/>
            </a:solidFill>
            <a:round/>
            <a:headEnd/>
            <a:tailEnd/>
          </a:ln>
        </p:spPr>
        <p:txBody>
          <a:bodyPr/>
          <a:lstStyle/>
          <a:p>
            <a:endParaRPr lang="en-US"/>
          </a:p>
        </p:txBody>
      </p:sp>
      <p:sp>
        <p:nvSpPr>
          <p:cNvPr id="634902" name="Line 24"/>
          <p:cNvSpPr>
            <a:spLocks noChangeShapeType="1"/>
          </p:cNvSpPr>
          <p:nvPr/>
        </p:nvSpPr>
        <p:spPr bwMode="auto">
          <a:xfrm>
            <a:off x="1608138" y="2897188"/>
            <a:ext cx="0" cy="527050"/>
          </a:xfrm>
          <a:prstGeom prst="line">
            <a:avLst/>
          </a:prstGeom>
          <a:noFill/>
          <a:ln w="19050">
            <a:solidFill>
              <a:srgbClr val="5183BF"/>
            </a:solidFill>
            <a:round/>
            <a:headEnd type="triangle" w="med" len="med"/>
            <a:tailEnd type="triangle" w="med" len="med"/>
          </a:ln>
        </p:spPr>
        <p:txBody>
          <a:bodyPr/>
          <a:lstStyle/>
          <a:p>
            <a:endParaRPr lang="en-US"/>
          </a:p>
        </p:txBody>
      </p:sp>
      <p:sp>
        <p:nvSpPr>
          <p:cNvPr id="634903" name="Line 25"/>
          <p:cNvSpPr>
            <a:spLocks noChangeShapeType="1"/>
          </p:cNvSpPr>
          <p:nvPr/>
        </p:nvSpPr>
        <p:spPr bwMode="auto">
          <a:xfrm>
            <a:off x="1538288" y="2897188"/>
            <a:ext cx="144462" cy="0"/>
          </a:xfrm>
          <a:prstGeom prst="line">
            <a:avLst/>
          </a:prstGeom>
          <a:noFill/>
          <a:ln w="19050">
            <a:solidFill>
              <a:srgbClr val="5183BF"/>
            </a:solidFill>
            <a:round/>
            <a:headEnd/>
            <a:tailEnd/>
          </a:ln>
        </p:spPr>
        <p:txBody>
          <a:bodyPr/>
          <a:lstStyle/>
          <a:p>
            <a:endParaRPr lang="en-US"/>
          </a:p>
        </p:txBody>
      </p:sp>
      <p:sp>
        <p:nvSpPr>
          <p:cNvPr id="634904" name="Line 26"/>
          <p:cNvSpPr>
            <a:spLocks noChangeShapeType="1"/>
          </p:cNvSpPr>
          <p:nvPr/>
        </p:nvSpPr>
        <p:spPr bwMode="auto">
          <a:xfrm>
            <a:off x="1538288" y="3424238"/>
            <a:ext cx="144462" cy="0"/>
          </a:xfrm>
          <a:prstGeom prst="line">
            <a:avLst/>
          </a:prstGeom>
          <a:noFill/>
          <a:ln w="19050">
            <a:solidFill>
              <a:srgbClr val="5183BF"/>
            </a:solidFill>
            <a:round/>
            <a:headEnd/>
            <a:tailEnd/>
          </a:ln>
        </p:spPr>
        <p:txBody>
          <a:bodyPr/>
          <a:lstStyle/>
          <a:p>
            <a:endParaRPr lang="en-US"/>
          </a:p>
        </p:txBody>
      </p:sp>
      <p:sp>
        <p:nvSpPr>
          <p:cNvPr id="634905" name="Line 27"/>
          <p:cNvSpPr>
            <a:spLocks noChangeShapeType="1"/>
          </p:cNvSpPr>
          <p:nvPr/>
        </p:nvSpPr>
        <p:spPr bwMode="auto">
          <a:xfrm>
            <a:off x="2382838" y="3271838"/>
            <a:ext cx="0" cy="450850"/>
          </a:xfrm>
          <a:prstGeom prst="line">
            <a:avLst/>
          </a:prstGeom>
          <a:noFill/>
          <a:ln w="19050">
            <a:solidFill>
              <a:srgbClr val="5183BF"/>
            </a:solidFill>
            <a:round/>
            <a:headEnd type="triangle" w="med" len="med"/>
            <a:tailEnd type="triangle" w="med" len="med"/>
          </a:ln>
        </p:spPr>
        <p:txBody>
          <a:bodyPr/>
          <a:lstStyle/>
          <a:p>
            <a:endParaRPr lang="en-US"/>
          </a:p>
        </p:txBody>
      </p:sp>
      <p:sp>
        <p:nvSpPr>
          <p:cNvPr id="634906" name="Line 28"/>
          <p:cNvSpPr>
            <a:spLocks noChangeShapeType="1"/>
          </p:cNvSpPr>
          <p:nvPr/>
        </p:nvSpPr>
        <p:spPr bwMode="auto">
          <a:xfrm>
            <a:off x="2311400" y="3271838"/>
            <a:ext cx="144463" cy="0"/>
          </a:xfrm>
          <a:prstGeom prst="line">
            <a:avLst/>
          </a:prstGeom>
          <a:noFill/>
          <a:ln w="19050">
            <a:solidFill>
              <a:srgbClr val="5183BF"/>
            </a:solidFill>
            <a:round/>
            <a:headEnd/>
            <a:tailEnd/>
          </a:ln>
        </p:spPr>
        <p:txBody>
          <a:bodyPr/>
          <a:lstStyle/>
          <a:p>
            <a:endParaRPr lang="en-US"/>
          </a:p>
        </p:txBody>
      </p:sp>
      <p:sp>
        <p:nvSpPr>
          <p:cNvPr id="634907" name="Line 29"/>
          <p:cNvSpPr>
            <a:spLocks noChangeShapeType="1"/>
          </p:cNvSpPr>
          <p:nvPr/>
        </p:nvSpPr>
        <p:spPr bwMode="auto">
          <a:xfrm>
            <a:off x="2311400" y="3722688"/>
            <a:ext cx="144463" cy="0"/>
          </a:xfrm>
          <a:prstGeom prst="line">
            <a:avLst/>
          </a:prstGeom>
          <a:noFill/>
          <a:ln w="19050">
            <a:solidFill>
              <a:srgbClr val="5183BF"/>
            </a:solidFill>
            <a:round/>
            <a:headEnd/>
            <a:tailEnd/>
          </a:ln>
        </p:spPr>
        <p:txBody>
          <a:bodyPr/>
          <a:lstStyle/>
          <a:p>
            <a:endParaRPr lang="en-US"/>
          </a:p>
        </p:txBody>
      </p:sp>
      <p:sp>
        <p:nvSpPr>
          <p:cNvPr id="634908" name="Line 30"/>
          <p:cNvSpPr>
            <a:spLocks noChangeShapeType="1"/>
          </p:cNvSpPr>
          <p:nvPr/>
        </p:nvSpPr>
        <p:spPr bwMode="auto">
          <a:xfrm>
            <a:off x="3440113" y="3198813"/>
            <a:ext cx="0" cy="365125"/>
          </a:xfrm>
          <a:prstGeom prst="line">
            <a:avLst/>
          </a:prstGeom>
          <a:noFill/>
          <a:ln w="19050">
            <a:solidFill>
              <a:srgbClr val="5183BF"/>
            </a:solidFill>
            <a:round/>
            <a:headEnd type="triangle" w="med" len="med"/>
            <a:tailEnd type="triangle" w="med" len="med"/>
          </a:ln>
        </p:spPr>
        <p:txBody>
          <a:bodyPr/>
          <a:lstStyle/>
          <a:p>
            <a:endParaRPr lang="en-US"/>
          </a:p>
        </p:txBody>
      </p:sp>
      <p:sp>
        <p:nvSpPr>
          <p:cNvPr id="634909" name="Line 31"/>
          <p:cNvSpPr>
            <a:spLocks noChangeShapeType="1"/>
          </p:cNvSpPr>
          <p:nvPr/>
        </p:nvSpPr>
        <p:spPr bwMode="auto">
          <a:xfrm>
            <a:off x="3363913" y="3198813"/>
            <a:ext cx="144462" cy="0"/>
          </a:xfrm>
          <a:prstGeom prst="line">
            <a:avLst/>
          </a:prstGeom>
          <a:noFill/>
          <a:ln w="19050">
            <a:solidFill>
              <a:srgbClr val="5183BF"/>
            </a:solidFill>
            <a:round/>
            <a:headEnd/>
            <a:tailEnd/>
          </a:ln>
        </p:spPr>
        <p:txBody>
          <a:bodyPr/>
          <a:lstStyle/>
          <a:p>
            <a:endParaRPr lang="en-US"/>
          </a:p>
        </p:txBody>
      </p:sp>
      <p:sp>
        <p:nvSpPr>
          <p:cNvPr id="634910" name="Line 32"/>
          <p:cNvSpPr>
            <a:spLocks noChangeShapeType="1"/>
          </p:cNvSpPr>
          <p:nvPr/>
        </p:nvSpPr>
        <p:spPr bwMode="auto">
          <a:xfrm>
            <a:off x="3363913" y="3563938"/>
            <a:ext cx="144462" cy="0"/>
          </a:xfrm>
          <a:prstGeom prst="line">
            <a:avLst/>
          </a:prstGeom>
          <a:noFill/>
          <a:ln w="19050">
            <a:solidFill>
              <a:srgbClr val="5183BF"/>
            </a:solidFill>
            <a:round/>
            <a:headEnd/>
            <a:tailEnd/>
          </a:ln>
        </p:spPr>
        <p:txBody>
          <a:bodyPr/>
          <a:lstStyle/>
          <a:p>
            <a:endParaRPr lang="en-US"/>
          </a:p>
        </p:txBody>
      </p:sp>
      <p:sp>
        <p:nvSpPr>
          <p:cNvPr id="634911" name="Line 33"/>
          <p:cNvSpPr>
            <a:spLocks noChangeShapeType="1"/>
          </p:cNvSpPr>
          <p:nvPr/>
        </p:nvSpPr>
        <p:spPr bwMode="auto">
          <a:xfrm>
            <a:off x="4533900" y="2195513"/>
            <a:ext cx="0" cy="936625"/>
          </a:xfrm>
          <a:prstGeom prst="line">
            <a:avLst/>
          </a:prstGeom>
          <a:noFill/>
          <a:ln w="19050">
            <a:solidFill>
              <a:srgbClr val="5183BF"/>
            </a:solidFill>
            <a:round/>
            <a:headEnd type="triangle" w="med" len="med"/>
            <a:tailEnd type="triangle" w="med" len="med"/>
          </a:ln>
        </p:spPr>
        <p:txBody>
          <a:bodyPr/>
          <a:lstStyle/>
          <a:p>
            <a:endParaRPr lang="en-US"/>
          </a:p>
        </p:txBody>
      </p:sp>
      <p:sp>
        <p:nvSpPr>
          <p:cNvPr id="634912" name="Line 34"/>
          <p:cNvSpPr>
            <a:spLocks noChangeShapeType="1"/>
          </p:cNvSpPr>
          <p:nvPr/>
        </p:nvSpPr>
        <p:spPr bwMode="auto">
          <a:xfrm>
            <a:off x="4457700" y="2195513"/>
            <a:ext cx="144463" cy="0"/>
          </a:xfrm>
          <a:prstGeom prst="line">
            <a:avLst/>
          </a:prstGeom>
          <a:noFill/>
          <a:ln w="19050">
            <a:solidFill>
              <a:srgbClr val="5183BF"/>
            </a:solidFill>
            <a:round/>
            <a:headEnd/>
            <a:tailEnd/>
          </a:ln>
        </p:spPr>
        <p:txBody>
          <a:bodyPr/>
          <a:lstStyle/>
          <a:p>
            <a:endParaRPr lang="en-US"/>
          </a:p>
        </p:txBody>
      </p:sp>
      <p:sp>
        <p:nvSpPr>
          <p:cNvPr id="634913" name="Line 35"/>
          <p:cNvSpPr>
            <a:spLocks noChangeShapeType="1"/>
          </p:cNvSpPr>
          <p:nvPr/>
        </p:nvSpPr>
        <p:spPr bwMode="auto">
          <a:xfrm>
            <a:off x="4457700" y="3132138"/>
            <a:ext cx="144463" cy="0"/>
          </a:xfrm>
          <a:prstGeom prst="line">
            <a:avLst/>
          </a:prstGeom>
          <a:noFill/>
          <a:ln w="19050">
            <a:solidFill>
              <a:srgbClr val="5183BF"/>
            </a:solidFill>
            <a:round/>
            <a:headEnd/>
            <a:tailEnd/>
          </a:ln>
        </p:spPr>
        <p:txBody>
          <a:bodyPr/>
          <a:lstStyle/>
          <a:p>
            <a:endParaRPr lang="en-US"/>
          </a:p>
        </p:txBody>
      </p:sp>
      <p:sp>
        <p:nvSpPr>
          <p:cNvPr id="634914" name="TextBox 12"/>
          <p:cNvSpPr txBox="1">
            <a:spLocks noChangeArrowheads="1"/>
          </p:cNvSpPr>
          <p:nvPr/>
        </p:nvSpPr>
        <p:spPr bwMode="auto">
          <a:xfrm>
            <a:off x="571500" y="1363663"/>
            <a:ext cx="6862763" cy="338137"/>
          </a:xfrm>
          <a:prstGeom prst="rect">
            <a:avLst/>
          </a:prstGeom>
          <a:noFill/>
          <a:ln w="9525">
            <a:noFill/>
            <a:miter lim="800000"/>
            <a:headEnd/>
            <a:tailEnd/>
          </a:ln>
        </p:spPr>
        <p:txBody>
          <a:bodyPr>
            <a:spAutoFit/>
          </a:bodyPr>
          <a:lstStyle/>
          <a:p>
            <a:pPr algn="ctr"/>
            <a:r>
              <a:rPr lang="en-GB" sz="1600" b="1">
                <a:solidFill>
                  <a:srgbClr val="545A61"/>
                </a:solidFill>
                <a:ea typeface="MS PGothic" pitchFamily="34" charset="-128"/>
              </a:rPr>
              <a:t>Range of weight change (in kg) in response to diabetes medications</a:t>
            </a:r>
          </a:p>
        </p:txBody>
      </p:sp>
      <p:cxnSp>
        <p:nvCxnSpPr>
          <p:cNvPr id="42" name="Straight Connector 41"/>
          <p:cNvCxnSpPr/>
          <p:nvPr/>
        </p:nvCxnSpPr>
        <p:spPr>
          <a:xfrm flipH="1">
            <a:off x="1154113" y="2000250"/>
            <a:ext cx="90487"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1154113" y="2349500"/>
            <a:ext cx="90487"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1154113" y="2697163"/>
            <a:ext cx="90487"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1154113" y="3046413"/>
            <a:ext cx="90487"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1154113" y="3394075"/>
            <a:ext cx="90487"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1154113" y="4111625"/>
            <a:ext cx="90487"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1154113" y="4459288"/>
            <a:ext cx="90487"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1154113" y="4808538"/>
            <a:ext cx="90487"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2400" y="5238750"/>
            <a:ext cx="8334375" cy="646113"/>
          </a:xfrm>
          <a:prstGeom prst="rect">
            <a:avLst/>
          </a:prstGeom>
          <a:noFill/>
        </p:spPr>
        <p:txBody>
          <a:bodyPr>
            <a:spAutoFit/>
          </a:bodyPr>
          <a:lstStyle/>
          <a:p>
            <a:pPr fontAlgn="auto">
              <a:spcBef>
                <a:spcPts val="0"/>
              </a:spcBef>
              <a:spcAft>
                <a:spcPts val="0"/>
              </a:spcAft>
              <a:defRPr/>
            </a:pPr>
            <a:r>
              <a:rPr lang="en-GB" sz="900" dirty="0">
                <a:solidFill>
                  <a:schemeClr val="tx1">
                    <a:lumMod val="65000"/>
                    <a:lumOff val="35000"/>
                  </a:schemeClr>
                </a:solidFill>
                <a:latin typeface="+mn-lt"/>
                <a:cs typeface="Arial" pitchFamily="34" charset="0"/>
              </a:rPr>
              <a:t>Weight change (kg): -1.39 (linagliptin </a:t>
            </a:r>
            <a:r>
              <a:rPr lang="en-GB" sz="900" dirty="0" err="1">
                <a:solidFill>
                  <a:schemeClr val="tx1">
                    <a:lumMod val="65000"/>
                    <a:lumOff val="35000"/>
                  </a:schemeClr>
                </a:solidFill>
                <a:latin typeface="+mn-lt"/>
                <a:cs typeface="Arial" pitchFamily="34" charset="0"/>
              </a:rPr>
              <a:t>vs</a:t>
            </a:r>
            <a:r>
              <a:rPr lang="en-GB" sz="900" dirty="0">
                <a:solidFill>
                  <a:schemeClr val="tx1">
                    <a:lumMod val="65000"/>
                    <a:lumOff val="35000"/>
                  </a:schemeClr>
                </a:solidFill>
                <a:latin typeface="+mn-lt"/>
                <a:cs typeface="Arial" pitchFamily="34" charset="0"/>
              </a:rPr>
              <a:t> glimepiride) </a:t>
            </a:r>
            <a:r>
              <a:rPr lang="en-GB" sz="900" baseline="30000" dirty="0">
                <a:solidFill>
                  <a:schemeClr val="tx1">
                    <a:lumMod val="65000"/>
                    <a:lumOff val="35000"/>
                  </a:schemeClr>
                </a:solidFill>
                <a:latin typeface="+mn-lt"/>
                <a:cs typeface="Arial" pitchFamily="34" charset="0"/>
              </a:rPr>
              <a:t>2</a:t>
            </a:r>
            <a:r>
              <a:rPr lang="en-GB" sz="900" dirty="0">
                <a:solidFill>
                  <a:schemeClr val="tx1">
                    <a:lumMod val="65000"/>
                    <a:lumOff val="35000"/>
                  </a:schemeClr>
                </a:solidFill>
                <a:latin typeface="+mn-lt"/>
                <a:cs typeface="Arial" pitchFamily="34" charset="0"/>
              </a:rPr>
              <a:t>, -0.6 (sitagliptin </a:t>
            </a:r>
            <a:r>
              <a:rPr lang="en-GB" sz="900" dirty="0" err="1">
                <a:solidFill>
                  <a:schemeClr val="tx1">
                    <a:lumMod val="65000"/>
                    <a:lumOff val="35000"/>
                  </a:schemeClr>
                </a:solidFill>
                <a:latin typeface="+mn-lt"/>
                <a:cs typeface="Arial" pitchFamily="34" charset="0"/>
              </a:rPr>
              <a:t>vs</a:t>
            </a:r>
            <a:r>
              <a:rPr lang="en-GB" sz="900" dirty="0">
                <a:solidFill>
                  <a:schemeClr val="tx1">
                    <a:lumMod val="65000"/>
                    <a:lumOff val="35000"/>
                  </a:schemeClr>
                </a:solidFill>
                <a:latin typeface="+mn-lt"/>
                <a:cs typeface="Arial" pitchFamily="34" charset="0"/>
              </a:rPr>
              <a:t> glipizide)</a:t>
            </a:r>
            <a:r>
              <a:rPr lang="en-GB" sz="900" baseline="30000" dirty="0">
                <a:solidFill>
                  <a:schemeClr val="tx1">
                    <a:lumMod val="65000"/>
                    <a:lumOff val="35000"/>
                  </a:schemeClr>
                </a:solidFill>
                <a:latin typeface="+mn-lt"/>
                <a:cs typeface="Arial" pitchFamily="34" charset="0"/>
              </a:rPr>
              <a:t>3</a:t>
            </a:r>
            <a:r>
              <a:rPr lang="en-GB" sz="900" dirty="0">
                <a:solidFill>
                  <a:schemeClr val="tx1">
                    <a:lumMod val="65000"/>
                    <a:lumOff val="35000"/>
                  </a:schemeClr>
                </a:solidFill>
                <a:latin typeface="+mn-lt"/>
                <a:cs typeface="Arial" pitchFamily="34" charset="0"/>
              </a:rPr>
              <a:t>, -1.5 (sitagliptin </a:t>
            </a:r>
            <a:r>
              <a:rPr lang="en-GB" sz="900" dirty="0" err="1">
                <a:solidFill>
                  <a:schemeClr val="tx1">
                    <a:lumMod val="65000"/>
                    <a:lumOff val="35000"/>
                  </a:schemeClr>
                </a:solidFill>
                <a:latin typeface="+mn-lt"/>
                <a:cs typeface="Arial" pitchFamily="34" charset="0"/>
              </a:rPr>
              <a:t>vs</a:t>
            </a:r>
            <a:r>
              <a:rPr lang="en-GB" sz="900" dirty="0">
                <a:solidFill>
                  <a:schemeClr val="tx1">
                    <a:lumMod val="65000"/>
                    <a:lumOff val="35000"/>
                  </a:schemeClr>
                </a:solidFill>
                <a:latin typeface="+mn-lt"/>
                <a:cs typeface="Arial" pitchFamily="34" charset="0"/>
              </a:rPr>
              <a:t> glipizide)</a:t>
            </a:r>
            <a:r>
              <a:rPr lang="en-GB" sz="900" baseline="30000" dirty="0">
                <a:solidFill>
                  <a:schemeClr val="tx1">
                    <a:lumMod val="65000"/>
                    <a:lumOff val="35000"/>
                  </a:schemeClr>
                </a:solidFill>
                <a:latin typeface="+mn-lt"/>
                <a:cs typeface="Arial" pitchFamily="34" charset="0"/>
              </a:rPr>
              <a:t>3</a:t>
            </a:r>
            <a:r>
              <a:rPr lang="en-GB" sz="900" dirty="0">
                <a:solidFill>
                  <a:schemeClr val="tx1">
                    <a:lumMod val="65000"/>
                    <a:lumOff val="35000"/>
                  </a:schemeClr>
                </a:solidFill>
                <a:latin typeface="+mn-lt"/>
                <a:cs typeface="Arial" pitchFamily="34" charset="0"/>
              </a:rPr>
              <a:t>, -0.3 (vildagliptin </a:t>
            </a:r>
            <a:r>
              <a:rPr lang="en-GB" sz="900" dirty="0" err="1">
                <a:solidFill>
                  <a:schemeClr val="tx1">
                    <a:lumMod val="65000"/>
                    <a:lumOff val="35000"/>
                  </a:schemeClr>
                </a:solidFill>
                <a:latin typeface="+mn-lt"/>
                <a:cs typeface="Arial" pitchFamily="34" charset="0"/>
              </a:rPr>
              <a:t>vs</a:t>
            </a:r>
            <a:r>
              <a:rPr lang="en-GB" sz="900" dirty="0">
                <a:solidFill>
                  <a:schemeClr val="tx1">
                    <a:lumMod val="65000"/>
                    <a:lumOff val="35000"/>
                  </a:schemeClr>
                </a:solidFill>
                <a:latin typeface="+mn-lt"/>
                <a:cs typeface="Arial" pitchFamily="34" charset="0"/>
              </a:rPr>
              <a:t> rosiglitazone)</a:t>
            </a:r>
            <a:r>
              <a:rPr lang="en-GB" sz="900" baseline="30000" dirty="0">
                <a:solidFill>
                  <a:schemeClr val="tx1">
                    <a:lumMod val="65000"/>
                    <a:lumOff val="35000"/>
                  </a:schemeClr>
                </a:solidFill>
                <a:latin typeface="+mn-lt"/>
                <a:cs typeface="Arial" pitchFamily="34" charset="0"/>
              </a:rPr>
              <a:t>4</a:t>
            </a:r>
            <a:r>
              <a:rPr lang="en-GB" sz="900" dirty="0">
                <a:solidFill>
                  <a:schemeClr val="tx1">
                    <a:lumMod val="65000"/>
                    <a:lumOff val="35000"/>
                  </a:schemeClr>
                </a:solidFill>
                <a:latin typeface="+mn-lt"/>
                <a:cs typeface="Arial" pitchFamily="34" charset="0"/>
              </a:rPr>
              <a:t>, -0.2 (vildagliptin </a:t>
            </a:r>
            <a:r>
              <a:rPr lang="en-GB" sz="900" dirty="0" err="1">
                <a:solidFill>
                  <a:schemeClr val="tx1">
                    <a:lumMod val="65000"/>
                    <a:lumOff val="35000"/>
                  </a:schemeClr>
                </a:solidFill>
                <a:latin typeface="+mn-lt"/>
                <a:cs typeface="Arial" pitchFamily="34" charset="0"/>
              </a:rPr>
              <a:t>vs</a:t>
            </a:r>
            <a:r>
              <a:rPr lang="en-GB" sz="900" dirty="0">
                <a:solidFill>
                  <a:schemeClr val="tx1">
                    <a:lumMod val="65000"/>
                    <a:lumOff val="35000"/>
                  </a:schemeClr>
                </a:solidFill>
                <a:latin typeface="+mn-lt"/>
                <a:cs typeface="Arial" pitchFamily="34" charset="0"/>
              </a:rPr>
              <a:t> glimepiride), +0.1 (vildagliptin </a:t>
            </a:r>
            <a:r>
              <a:rPr lang="en-GB" sz="900" dirty="0" err="1">
                <a:solidFill>
                  <a:schemeClr val="tx1">
                    <a:lumMod val="65000"/>
                    <a:lumOff val="35000"/>
                  </a:schemeClr>
                </a:solidFill>
                <a:latin typeface="+mn-lt"/>
                <a:cs typeface="Arial" pitchFamily="34" charset="0"/>
              </a:rPr>
              <a:t>vs</a:t>
            </a:r>
            <a:r>
              <a:rPr lang="en-GB" sz="900" dirty="0">
                <a:solidFill>
                  <a:schemeClr val="tx1">
                    <a:lumMod val="65000"/>
                    <a:lumOff val="35000"/>
                  </a:schemeClr>
                </a:solidFill>
                <a:latin typeface="+mn-lt"/>
                <a:cs typeface="Arial" pitchFamily="34" charset="0"/>
              </a:rPr>
              <a:t> gliclazide)</a:t>
            </a:r>
            <a:r>
              <a:rPr lang="en-GB" sz="900" baseline="30000" dirty="0">
                <a:solidFill>
                  <a:schemeClr val="tx1">
                    <a:lumMod val="65000"/>
                    <a:lumOff val="35000"/>
                  </a:schemeClr>
                </a:solidFill>
                <a:latin typeface="+mn-lt"/>
                <a:cs typeface="Arial" pitchFamily="34" charset="0"/>
              </a:rPr>
              <a:t>4</a:t>
            </a:r>
            <a:r>
              <a:rPr lang="en-GB" sz="900" dirty="0">
                <a:solidFill>
                  <a:schemeClr val="tx1">
                    <a:lumMod val="65000"/>
                    <a:lumOff val="35000"/>
                  </a:schemeClr>
                </a:solidFill>
                <a:latin typeface="+mn-lt"/>
                <a:cs typeface="Arial" pitchFamily="34" charset="0"/>
              </a:rPr>
              <a:t>, -1.1 (saxagliptin </a:t>
            </a:r>
            <a:r>
              <a:rPr lang="en-GB" sz="900" dirty="0" err="1">
                <a:solidFill>
                  <a:schemeClr val="tx1">
                    <a:lumMod val="65000"/>
                    <a:lumOff val="35000"/>
                  </a:schemeClr>
                </a:solidFill>
                <a:latin typeface="+mn-lt"/>
                <a:cs typeface="Arial" pitchFamily="34" charset="0"/>
              </a:rPr>
              <a:t>vs</a:t>
            </a:r>
            <a:r>
              <a:rPr lang="en-GB" sz="900" dirty="0">
                <a:solidFill>
                  <a:schemeClr val="tx1">
                    <a:lumMod val="65000"/>
                    <a:lumOff val="35000"/>
                  </a:schemeClr>
                </a:solidFill>
                <a:latin typeface="+mn-lt"/>
                <a:cs typeface="Arial" pitchFamily="34" charset="0"/>
              </a:rPr>
              <a:t> glipizide)</a:t>
            </a:r>
            <a:r>
              <a:rPr lang="en-GB" sz="900" baseline="30000" dirty="0">
                <a:solidFill>
                  <a:schemeClr val="tx1">
                    <a:lumMod val="65000"/>
                    <a:lumOff val="35000"/>
                  </a:schemeClr>
                </a:solidFill>
                <a:latin typeface="+mn-lt"/>
                <a:cs typeface="Arial" pitchFamily="34" charset="0"/>
              </a:rPr>
              <a:t>5</a:t>
            </a:r>
            <a:r>
              <a:rPr lang="en-GB" sz="900" dirty="0">
                <a:solidFill>
                  <a:schemeClr val="tx1">
                    <a:lumMod val="65000"/>
                    <a:lumOff val="35000"/>
                  </a:schemeClr>
                </a:solidFill>
                <a:latin typeface="+mn-lt"/>
                <a:cs typeface="Arial" pitchFamily="34" charset="0"/>
              </a:rPr>
              <a:t>, -1.0 to -2.8 (</a:t>
            </a:r>
            <a:r>
              <a:rPr lang="en-GB" sz="900" dirty="0" err="1">
                <a:solidFill>
                  <a:schemeClr val="tx1">
                    <a:lumMod val="65000"/>
                    <a:lumOff val="35000"/>
                  </a:schemeClr>
                </a:solidFill>
                <a:latin typeface="+mn-lt"/>
                <a:cs typeface="Arial" pitchFamily="34" charset="0"/>
              </a:rPr>
              <a:t>liraglutide</a:t>
            </a:r>
            <a:r>
              <a:rPr lang="en-GB" sz="900" dirty="0">
                <a:solidFill>
                  <a:schemeClr val="tx1">
                    <a:lumMod val="65000"/>
                    <a:lumOff val="35000"/>
                  </a:schemeClr>
                </a:solidFill>
                <a:latin typeface="+mn-lt"/>
                <a:cs typeface="Arial" pitchFamily="34" charset="0"/>
              </a:rPr>
              <a:t> in combination with metformin, metformin + glimepiride and metformin + rosiglitazone)</a:t>
            </a:r>
            <a:r>
              <a:rPr lang="en-GB" sz="900" baseline="30000" dirty="0">
                <a:solidFill>
                  <a:schemeClr val="tx1">
                    <a:lumMod val="65000"/>
                    <a:lumOff val="35000"/>
                  </a:schemeClr>
                </a:solidFill>
                <a:latin typeface="+mn-lt"/>
                <a:cs typeface="Arial" pitchFamily="34" charset="0"/>
              </a:rPr>
              <a:t>6</a:t>
            </a:r>
            <a:r>
              <a:rPr lang="en-GB" sz="900" dirty="0">
                <a:solidFill>
                  <a:schemeClr val="tx1">
                    <a:lumMod val="65000"/>
                    <a:lumOff val="35000"/>
                  </a:schemeClr>
                </a:solidFill>
                <a:latin typeface="+mn-lt"/>
                <a:cs typeface="Arial" pitchFamily="34" charset="0"/>
              </a:rPr>
              <a:t>, -1.54 to -1.89 (</a:t>
            </a:r>
            <a:r>
              <a:rPr lang="en-GB" sz="900" dirty="0" err="1">
                <a:solidFill>
                  <a:schemeClr val="tx1">
                    <a:lumMod val="65000"/>
                    <a:lumOff val="35000"/>
                  </a:schemeClr>
                </a:solidFill>
                <a:latin typeface="+mn-lt"/>
                <a:cs typeface="Arial" pitchFamily="34" charset="0"/>
              </a:rPr>
              <a:t>dapagliflozin</a:t>
            </a:r>
            <a:r>
              <a:rPr lang="en-GB" sz="900" dirty="0">
                <a:solidFill>
                  <a:schemeClr val="tx1">
                    <a:lumMod val="65000"/>
                    <a:lumOff val="35000"/>
                  </a:schemeClr>
                </a:solidFill>
                <a:latin typeface="+mn-lt"/>
                <a:cs typeface="Arial" pitchFamily="34" charset="0"/>
              </a:rPr>
              <a:t> in combination with metformin, glimepiride, and sitagliptin ± metformin)</a:t>
            </a:r>
            <a:r>
              <a:rPr lang="en-GB" sz="900" baseline="30000" dirty="0">
                <a:solidFill>
                  <a:schemeClr val="tx1">
                    <a:lumMod val="65000"/>
                    <a:lumOff val="35000"/>
                  </a:schemeClr>
                </a:solidFill>
                <a:latin typeface="+mn-lt"/>
                <a:cs typeface="Arial" pitchFamily="34" charset="0"/>
              </a:rPr>
              <a:t>7</a:t>
            </a:r>
            <a:r>
              <a:rPr lang="en-GB" sz="900" dirty="0">
                <a:solidFill>
                  <a:schemeClr val="tx1">
                    <a:lumMod val="65000"/>
                    <a:lumOff val="35000"/>
                  </a:schemeClr>
                </a:solidFill>
                <a:latin typeface="+mn-lt"/>
                <a:cs typeface="Arial" pitchFamily="34" charset="0"/>
              </a:rPr>
              <a:t>, -1.68 (</a:t>
            </a:r>
            <a:r>
              <a:rPr lang="en-GB" sz="900" dirty="0" err="1">
                <a:solidFill>
                  <a:schemeClr val="tx1">
                    <a:lumMod val="65000"/>
                    <a:lumOff val="35000"/>
                  </a:schemeClr>
                </a:solidFill>
                <a:latin typeface="+mn-lt"/>
                <a:cs typeface="Arial" pitchFamily="34" charset="0"/>
              </a:rPr>
              <a:t>dapagliflozin</a:t>
            </a:r>
            <a:r>
              <a:rPr lang="en-GB" sz="900" dirty="0">
                <a:solidFill>
                  <a:schemeClr val="tx1">
                    <a:lumMod val="65000"/>
                    <a:lumOff val="35000"/>
                  </a:schemeClr>
                </a:solidFill>
                <a:latin typeface="+mn-lt"/>
                <a:cs typeface="Arial" pitchFamily="34" charset="0"/>
              </a:rPr>
              <a:t> + insulin),</a:t>
            </a:r>
            <a:r>
              <a:rPr lang="en-GB" sz="900" baseline="30000" dirty="0">
                <a:solidFill>
                  <a:schemeClr val="tx1">
                    <a:lumMod val="65000"/>
                    <a:lumOff val="35000"/>
                  </a:schemeClr>
                </a:solidFill>
                <a:latin typeface="+mn-lt"/>
                <a:cs typeface="Arial" pitchFamily="34" charset="0"/>
              </a:rPr>
              <a:t> 7</a:t>
            </a:r>
            <a:r>
              <a:rPr lang="en-GB" sz="900" dirty="0">
                <a:solidFill>
                  <a:schemeClr val="tx1">
                    <a:lumMod val="65000"/>
                    <a:lumOff val="35000"/>
                  </a:schemeClr>
                </a:solidFill>
                <a:latin typeface="+mn-lt"/>
                <a:cs typeface="Arial" pitchFamily="34" charset="0"/>
              </a:rPr>
              <a:t> -4.65 (</a:t>
            </a:r>
            <a:r>
              <a:rPr lang="en-GB" sz="900" dirty="0" err="1">
                <a:solidFill>
                  <a:schemeClr val="tx1">
                    <a:lumMod val="65000"/>
                    <a:lumOff val="35000"/>
                  </a:schemeClr>
                </a:solidFill>
                <a:latin typeface="+mn-lt"/>
                <a:cs typeface="Arial" pitchFamily="34" charset="0"/>
              </a:rPr>
              <a:t>dapagliflozin</a:t>
            </a:r>
            <a:r>
              <a:rPr lang="en-GB" sz="900" dirty="0">
                <a:solidFill>
                  <a:schemeClr val="tx1">
                    <a:lumMod val="65000"/>
                    <a:lumOff val="35000"/>
                  </a:schemeClr>
                </a:solidFill>
                <a:latin typeface="+mn-lt"/>
                <a:cs typeface="Arial" pitchFamily="34" charset="0"/>
              </a:rPr>
              <a:t> + metformin </a:t>
            </a:r>
            <a:r>
              <a:rPr lang="en-GB" sz="900" dirty="0" err="1">
                <a:solidFill>
                  <a:schemeClr val="tx1">
                    <a:lumMod val="65000"/>
                    <a:lumOff val="35000"/>
                  </a:schemeClr>
                </a:solidFill>
                <a:latin typeface="+mn-lt"/>
                <a:cs typeface="Arial" pitchFamily="34" charset="0"/>
              </a:rPr>
              <a:t>vs</a:t>
            </a:r>
            <a:r>
              <a:rPr lang="en-GB" sz="900" dirty="0">
                <a:solidFill>
                  <a:schemeClr val="tx1">
                    <a:lumMod val="65000"/>
                    <a:lumOff val="35000"/>
                  </a:schemeClr>
                </a:solidFill>
                <a:latin typeface="+mn-lt"/>
                <a:cs typeface="Arial" pitchFamily="34" charset="0"/>
              </a:rPr>
              <a:t> glipizide + metformin).</a:t>
            </a:r>
            <a:r>
              <a:rPr lang="en-GB" sz="900" baseline="30000" dirty="0">
                <a:solidFill>
                  <a:schemeClr val="tx1">
                    <a:lumMod val="65000"/>
                    <a:lumOff val="35000"/>
                  </a:schemeClr>
                </a:solidFill>
                <a:latin typeface="+mn-lt"/>
                <a:cs typeface="Arial" pitchFamily="34" charset="0"/>
              </a:rPr>
              <a:t>7</a:t>
            </a:r>
            <a:r>
              <a:rPr lang="en-GB" sz="900" dirty="0">
                <a:solidFill>
                  <a:schemeClr val="tx1">
                    <a:lumMod val="65000"/>
                    <a:lumOff val="35000"/>
                  </a:schemeClr>
                </a:solidFill>
                <a:latin typeface="+mn-lt"/>
                <a:cs typeface="Arial" pitchFamily="34" charset="0"/>
              </a:rPr>
              <a:t>   </a:t>
            </a:r>
          </a:p>
        </p:txBody>
      </p:sp>
      <p:sp>
        <p:nvSpPr>
          <p:cNvPr id="634924" name="Line 15"/>
          <p:cNvSpPr>
            <a:spLocks noChangeShapeType="1"/>
          </p:cNvSpPr>
          <p:nvPr/>
        </p:nvSpPr>
        <p:spPr bwMode="auto">
          <a:xfrm flipH="1">
            <a:off x="5275263" y="3740150"/>
            <a:ext cx="0" cy="274638"/>
          </a:xfrm>
          <a:prstGeom prst="line">
            <a:avLst/>
          </a:prstGeom>
          <a:noFill/>
          <a:ln w="19050">
            <a:solidFill>
              <a:srgbClr val="F59948"/>
            </a:solidFill>
            <a:round/>
            <a:headEnd type="triangle" w="med" len="med"/>
            <a:tailEnd type="triangle" w="med" len="med"/>
          </a:ln>
        </p:spPr>
        <p:txBody>
          <a:bodyPr/>
          <a:lstStyle/>
          <a:p>
            <a:endParaRPr lang="en-US"/>
          </a:p>
        </p:txBody>
      </p:sp>
      <p:sp>
        <p:nvSpPr>
          <p:cNvPr id="634925" name="Line 18"/>
          <p:cNvSpPr>
            <a:spLocks noChangeShapeType="1"/>
          </p:cNvSpPr>
          <p:nvPr/>
        </p:nvSpPr>
        <p:spPr bwMode="auto">
          <a:xfrm>
            <a:off x="7885113" y="4033838"/>
            <a:ext cx="0" cy="619125"/>
          </a:xfrm>
          <a:prstGeom prst="line">
            <a:avLst/>
          </a:prstGeom>
          <a:noFill/>
          <a:ln w="19050">
            <a:solidFill>
              <a:srgbClr val="F59948"/>
            </a:solidFill>
            <a:round/>
            <a:headEnd type="triangle" w="med" len="med"/>
            <a:tailEnd type="triangle" w="med" len="med"/>
          </a:ln>
        </p:spPr>
        <p:txBody>
          <a:bodyPr/>
          <a:lstStyle/>
          <a:p>
            <a:endParaRPr lang="en-US"/>
          </a:p>
        </p:txBody>
      </p:sp>
      <p:sp>
        <p:nvSpPr>
          <p:cNvPr id="634926" name="Line 16"/>
          <p:cNvSpPr>
            <a:spLocks noChangeShapeType="1"/>
          </p:cNvSpPr>
          <p:nvPr/>
        </p:nvSpPr>
        <p:spPr bwMode="auto">
          <a:xfrm>
            <a:off x="7812088" y="4048125"/>
            <a:ext cx="144462" cy="0"/>
          </a:xfrm>
          <a:prstGeom prst="line">
            <a:avLst/>
          </a:prstGeom>
          <a:noFill/>
          <a:ln w="19050">
            <a:solidFill>
              <a:srgbClr val="F59948"/>
            </a:solidFill>
            <a:round/>
            <a:headEnd/>
            <a:tailEnd/>
          </a:ln>
        </p:spPr>
        <p:txBody>
          <a:bodyPr/>
          <a:lstStyle/>
          <a:p>
            <a:endParaRPr lang="en-US"/>
          </a:p>
        </p:txBody>
      </p:sp>
      <p:sp>
        <p:nvSpPr>
          <p:cNvPr id="634927" name="Line 17"/>
          <p:cNvSpPr>
            <a:spLocks noChangeShapeType="1"/>
          </p:cNvSpPr>
          <p:nvPr/>
        </p:nvSpPr>
        <p:spPr bwMode="auto">
          <a:xfrm>
            <a:off x="7816850" y="4645025"/>
            <a:ext cx="144463" cy="0"/>
          </a:xfrm>
          <a:prstGeom prst="line">
            <a:avLst/>
          </a:prstGeom>
          <a:noFill/>
          <a:ln w="19050">
            <a:solidFill>
              <a:srgbClr val="F59948"/>
            </a:solidFill>
            <a:round/>
            <a:headEnd/>
            <a:tailEnd/>
          </a:ln>
        </p:spPr>
        <p:txBody>
          <a:bodyPr/>
          <a:lstStyle/>
          <a:p>
            <a:endParaRPr lang="en-US"/>
          </a:p>
        </p:txBody>
      </p:sp>
      <p:sp>
        <p:nvSpPr>
          <p:cNvPr id="634928" name="Text Box 124"/>
          <p:cNvSpPr txBox="1">
            <a:spLocks noChangeArrowheads="1"/>
          </p:cNvSpPr>
          <p:nvPr/>
        </p:nvSpPr>
        <p:spPr bwMode="auto">
          <a:xfrm>
            <a:off x="7346950" y="4730750"/>
            <a:ext cx="1139825" cy="523875"/>
          </a:xfrm>
          <a:prstGeom prst="rect">
            <a:avLst/>
          </a:prstGeom>
          <a:noFill/>
          <a:ln w="9525">
            <a:noFill/>
            <a:miter lim="800000"/>
            <a:headEnd/>
            <a:tailEnd/>
          </a:ln>
        </p:spPr>
        <p:txBody>
          <a:bodyPr>
            <a:spAutoFit/>
          </a:bodyPr>
          <a:lstStyle/>
          <a:p>
            <a:pPr algn="ctr">
              <a:spcBef>
                <a:spcPct val="50000"/>
              </a:spcBef>
              <a:buFont typeface="Arial" charset="0"/>
              <a:buNone/>
            </a:pPr>
            <a:r>
              <a:rPr lang="en-GB" sz="1400" b="1">
                <a:solidFill>
                  <a:srgbClr val="545A61"/>
                </a:solidFill>
                <a:ea typeface="MS PGothic" pitchFamily="34" charset="-128"/>
              </a:rPr>
              <a:t>SGLT2 inhibitor</a:t>
            </a:r>
            <a:r>
              <a:rPr lang="en-GB" sz="1400" b="1" baseline="30000">
                <a:solidFill>
                  <a:srgbClr val="545A61"/>
                </a:solidFill>
                <a:ea typeface="MS PGothic" pitchFamily="34" charset="-128"/>
              </a:rPr>
              <a:t>7</a:t>
            </a:r>
          </a:p>
        </p:txBody>
      </p:sp>
      <p:pic>
        <p:nvPicPr>
          <p:cNvPr id="2" name="Picture 10"/>
          <p:cNvPicPr>
            <a:picLocks noChangeAspect="1"/>
          </p:cNvPicPr>
          <p:nvPr/>
        </p:nvPicPr>
        <p:blipFill>
          <a:blip r:embed="rId3" cstate="screen">
            <a:extLst/>
          </a:blip>
          <a:stretch>
            <a:fillRect/>
          </a:stretch>
        </p:blipFill>
        <p:spPr>
          <a:xfrm>
            <a:off x="7398717" y="277758"/>
            <a:ext cx="1507149" cy="953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Rectangle 2"/>
          <p:cNvSpPr>
            <a:spLocks noGrp="1"/>
          </p:cNvSpPr>
          <p:nvPr>
            <p:ph type="title" idx="4294967295"/>
          </p:nvPr>
        </p:nvSpPr>
        <p:spPr/>
        <p:txBody>
          <a:bodyPr/>
          <a:lstStyle/>
          <a:p>
            <a:r>
              <a:rPr lang="en-GB">
                <a:latin typeface="Arial" charset="0"/>
                <a:cs typeface="Arial" charset="0"/>
              </a:rPr>
              <a:t>Learning Point</a:t>
            </a:r>
          </a:p>
        </p:txBody>
      </p:sp>
      <p:sp>
        <p:nvSpPr>
          <p:cNvPr id="636930" name="Rectangle 3"/>
          <p:cNvSpPr>
            <a:spLocks noGrp="1"/>
          </p:cNvSpPr>
          <p:nvPr>
            <p:ph type="body" idx="4294967295"/>
          </p:nvPr>
        </p:nvSpPr>
        <p:spPr/>
        <p:txBody>
          <a:bodyPr/>
          <a:lstStyle/>
          <a:p>
            <a:endParaRPr lang="en-GB">
              <a:latin typeface="Arial" charset="0"/>
              <a:cs typeface="Arial" charset="0"/>
            </a:endParaRPr>
          </a:p>
          <a:p>
            <a:r>
              <a:rPr lang="en-GB">
                <a:latin typeface="Arial" charset="0"/>
                <a:cs typeface="Arial" charset="0"/>
              </a:rPr>
              <a:t>Benefits of glucose lowering medications need to be balanced with potential harm of weight gain.</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3" name="Title 1"/>
          <p:cNvSpPr>
            <a:spLocks noGrp="1"/>
          </p:cNvSpPr>
          <p:nvPr>
            <p:ph type="title"/>
          </p:nvPr>
        </p:nvSpPr>
        <p:spPr/>
        <p:txBody>
          <a:bodyPr/>
          <a:lstStyle/>
          <a:p>
            <a:r>
              <a:rPr lang="en-GB">
                <a:solidFill>
                  <a:srgbClr val="404040"/>
                </a:solidFill>
                <a:latin typeface="Arial" charset="0"/>
                <a:cs typeface="Arial" charset="0"/>
              </a:rPr>
              <a:t>Considerations in the management HbA</a:t>
            </a:r>
            <a:r>
              <a:rPr lang="en-GB" baseline="-25000">
                <a:solidFill>
                  <a:srgbClr val="404040"/>
                </a:solidFill>
                <a:latin typeface="Arial" charset="0"/>
                <a:cs typeface="Arial" charset="0"/>
              </a:rPr>
              <a:t>1c</a:t>
            </a:r>
            <a:endParaRPr lang="en-US" baseline="-25000">
              <a:solidFill>
                <a:srgbClr val="404040"/>
              </a:solidFill>
              <a:latin typeface="Arial" charset="0"/>
              <a:cs typeface="Arial" charset="0"/>
            </a:endParaRPr>
          </a:p>
        </p:txBody>
      </p:sp>
      <p:sp>
        <p:nvSpPr>
          <p:cNvPr id="637954" name="Right Arrow 1"/>
          <p:cNvSpPr>
            <a:spLocks noChangeArrowheads="1"/>
          </p:cNvSpPr>
          <p:nvPr/>
        </p:nvSpPr>
        <p:spPr bwMode="auto">
          <a:xfrm>
            <a:off x="3003550" y="1314450"/>
            <a:ext cx="5008563" cy="673100"/>
          </a:xfrm>
          <a:prstGeom prst="rightArrow">
            <a:avLst>
              <a:gd name="adj1" fmla="val 50000"/>
              <a:gd name="adj2" fmla="val 50020"/>
            </a:avLst>
          </a:prstGeom>
          <a:solidFill>
            <a:schemeClr val="tx2"/>
          </a:solidFill>
          <a:ln w="9525">
            <a:noFill/>
            <a:miter lim="800000"/>
            <a:headEnd/>
            <a:tailEnd/>
          </a:ln>
        </p:spPr>
        <p:txBody>
          <a:bodyPr wrap="none" anchor="ctr"/>
          <a:lstStyle/>
          <a:p>
            <a:pPr algn="ctr"/>
            <a:r>
              <a:rPr lang="en-GB" sz="1400" b="1">
                <a:solidFill>
                  <a:schemeClr val="bg1"/>
                </a:solidFill>
              </a:rPr>
              <a:t>HbA</a:t>
            </a:r>
            <a:r>
              <a:rPr lang="en-GB" sz="1400" b="1" baseline="-25000">
                <a:solidFill>
                  <a:schemeClr val="bg1"/>
                </a:solidFill>
              </a:rPr>
              <a:t>1c</a:t>
            </a:r>
          </a:p>
        </p:txBody>
      </p:sp>
      <p:sp>
        <p:nvSpPr>
          <p:cNvPr id="637955" name="TextBox 2"/>
          <p:cNvSpPr txBox="1">
            <a:spLocks noChangeArrowheads="1"/>
          </p:cNvSpPr>
          <p:nvPr/>
        </p:nvSpPr>
        <p:spPr bwMode="auto">
          <a:xfrm>
            <a:off x="2970213" y="981075"/>
            <a:ext cx="1254125" cy="276225"/>
          </a:xfrm>
          <a:prstGeom prst="rect">
            <a:avLst/>
          </a:prstGeom>
          <a:noFill/>
          <a:ln w="9525">
            <a:noFill/>
            <a:miter lim="800000"/>
            <a:headEnd/>
            <a:tailEnd/>
          </a:ln>
        </p:spPr>
        <p:txBody>
          <a:bodyPr wrap="none">
            <a:spAutoFit/>
          </a:bodyPr>
          <a:lstStyle/>
          <a:p>
            <a:r>
              <a:rPr lang="en-GB" sz="1200" b="1">
                <a:ea typeface="MS PGothic" pitchFamily="34" charset="-128"/>
              </a:rPr>
              <a:t>Most intensive</a:t>
            </a:r>
          </a:p>
        </p:txBody>
      </p:sp>
      <p:sp>
        <p:nvSpPr>
          <p:cNvPr id="637956" name="TextBox 11"/>
          <p:cNvSpPr txBox="1">
            <a:spLocks noChangeArrowheads="1"/>
          </p:cNvSpPr>
          <p:nvPr/>
        </p:nvSpPr>
        <p:spPr bwMode="auto">
          <a:xfrm>
            <a:off x="4819650" y="981075"/>
            <a:ext cx="1244600" cy="276225"/>
          </a:xfrm>
          <a:prstGeom prst="rect">
            <a:avLst/>
          </a:prstGeom>
          <a:noFill/>
          <a:ln w="9525">
            <a:noFill/>
            <a:miter lim="800000"/>
            <a:headEnd/>
            <a:tailEnd/>
          </a:ln>
        </p:spPr>
        <p:txBody>
          <a:bodyPr wrap="none">
            <a:spAutoFit/>
          </a:bodyPr>
          <a:lstStyle/>
          <a:p>
            <a:r>
              <a:rPr lang="en-GB" sz="1200" b="1">
                <a:ea typeface="MS PGothic" pitchFamily="34" charset="-128"/>
              </a:rPr>
              <a:t>Less intensive</a:t>
            </a:r>
          </a:p>
        </p:txBody>
      </p:sp>
      <p:sp>
        <p:nvSpPr>
          <p:cNvPr id="637957" name="TextBox 12"/>
          <p:cNvSpPr txBox="1">
            <a:spLocks noChangeArrowheads="1"/>
          </p:cNvSpPr>
          <p:nvPr/>
        </p:nvSpPr>
        <p:spPr bwMode="auto">
          <a:xfrm>
            <a:off x="6364288" y="1000125"/>
            <a:ext cx="1295400" cy="276225"/>
          </a:xfrm>
          <a:prstGeom prst="rect">
            <a:avLst/>
          </a:prstGeom>
          <a:noFill/>
          <a:ln w="9525">
            <a:noFill/>
            <a:miter lim="800000"/>
            <a:headEnd/>
            <a:tailEnd/>
          </a:ln>
        </p:spPr>
        <p:txBody>
          <a:bodyPr wrap="none">
            <a:spAutoFit/>
          </a:bodyPr>
          <a:lstStyle/>
          <a:p>
            <a:r>
              <a:rPr lang="en-GB" sz="1200" b="1">
                <a:ea typeface="MS PGothic" pitchFamily="34" charset="-128"/>
              </a:rPr>
              <a:t>Least intensive</a:t>
            </a:r>
          </a:p>
        </p:txBody>
      </p:sp>
      <p:sp>
        <p:nvSpPr>
          <p:cNvPr id="637958" name="TextBox 4"/>
          <p:cNvSpPr txBox="1">
            <a:spLocks noChangeArrowheads="1"/>
          </p:cNvSpPr>
          <p:nvPr/>
        </p:nvSpPr>
        <p:spPr bwMode="auto">
          <a:xfrm>
            <a:off x="3148013" y="1196975"/>
            <a:ext cx="504825" cy="261938"/>
          </a:xfrm>
          <a:prstGeom prst="rect">
            <a:avLst/>
          </a:prstGeom>
          <a:noFill/>
          <a:ln w="9525">
            <a:noFill/>
            <a:miter lim="800000"/>
            <a:headEnd/>
            <a:tailEnd/>
          </a:ln>
        </p:spPr>
        <p:txBody>
          <a:bodyPr wrap="none">
            <a:spAutoFit/>
          </a:bodyPr>
          <a:lstStyle/>
          <a:p>
            <a:r>
              <a:rPr lang="en-GB" sz="1100">
                <a:ea typeface="MS PGothic" pitchFamily="34" charset="-128"/>
              </a:rPr>
              <a:t>6.0%</a:t>
            </a:r>
          </a:p>
        </p:txBody>
      </p:sp>
      <p:sp>
        <p:nvSpPr>
          <p:cNvPr id="637959" name="TextBox 14"/>
          <p:cNvSpPr txBox="1">
            <a:spLocks noChangeArrowheads="1"/>
          </p:cNvSpPr>
          <p:nvPr/>
        </p:nvSpPr>
        <p:spPr bwMode="auto">
          <a:xfrm>
            <a:off x="5122863" y="1196975"/>
            <a:ext cx="504825" cy="261938"/>
          </a:xfrm>
          <a:prstGeom prst="rect">
            <a:avLst/>
          </a:prstGeom>
          <a:noFill/>
          <a:ln w="9525">
            <a:noFill/>
            <a:miter lim="800000"/>
            <a:headEnd/>
            <a:tailEnd/>
          </a:ln>
        </p:spPr>
        <p:txBody>
          <a:bodyPr wrap="none">
            <a:spAutoFit/>
          </a:bodyPr>
          <a:lstStyle/>
          <a:p>
            <a:r>
              <a:rPr lang="en-GB" sz="1100">
                <a:ea typeface="MS PGothic" pitchFamily="34" charset="-128"/>
              </a:rPr>
              <a:t>7.0%</a:t>
            </a:r>
          </a:p>
        </p:txBody>
      </p:sp>
      <p:sp>
        <p:nvSpPr>
          <p:cNvPr id="637960" name="TextBox 15"/>
          <p:cNvSpPr txBox="1">
            <a:spLocks noChangeArrowheads="1"/>
          </p:cNvSpPr>
          <p:nvPr/>
        </p:nvSpPr>
        <p:spPr bwMode="auto">
          <a:xfrm>
            <a:off x="7129463" y="1196975"/>
            <a:ext cx="504825" cy="261938"/>
          </a:xfrm>
          <a:prstGeom prst="rect">
            <a:avLst/>
          </a:prstGeom>
          <a:noFill/>
          <a:ln w="9525">
            <a:noFill/>
            <a:miter lim="800000"/>
            <a:headEnd/>
            <a:tailEnd/>
          </a:ln>
        </p:spPr>
        <p:txBody>
          <a:bodyPr wrap="none">
            <a:spAutoFit/>
          </a:bodyPr>
          <a:lstStyle/>
          <a:p>
            <a:r>
              <a:rPr lang="en-GB" sz="1100">
                <a:ea typeface="MS PGothic" pitchFamily="34" charset="-128"/>
              </a:rPr>
              <a:t>8.0%</a:t>
            </a:r>
          </a:p>
        </p:txBody>
      </p:sp>
      <p:sp>
        <p:nvSpPr>
          <p:cNvPr id="637961" name="Up Arrow 7"/>
          <p:cNvSpPr>
            <a:spLocks noChangeArrowheads="1"/>
          </p:cNvSpPr>
          <p:nvPr/>
        </p:nvSpPr>
        <p:spPr bwMode="auto">
          <a:xfrm>
            <a:off x="3295650" y="1854200"/>
            <a:ext cx="296863" cy="360363"/>
          </a:xfrm>
          <a:prstGeom prst="upArrow">
            <a:avLst>
              <a:gd name="adj1" fmla="val 50000"/>
              <a:gd name="adj2" fmla="val 50017"/>
            </a:avLst>
          </a:prstGeom>
          <a:solidFill>
            <a:srgbClr val="92D050"/>
          </a:solidFill>
          <a:ln w="9525">
            <a:noFill/>
            <a:miter lim="800000"/>
            <a:headEnd/>
            <a:tailEnd/>
          </a:ln>
        </p:spPr>
        <p:txBody>
          <a:bodyPr wrap="none" anchor="ctr"/>
          <a:lstStyle/>
          <a:p>
            <a:pPr algn="ctr"/>
            <a:endParaRPr lang="en-GB" sz="1400">
              <a:solidFill>
                <a:schemeClr val="bg1"/>
              </a:solidFill>
            </a:endParaRPr>
          </a:p>
        </p:txBody>
      </p:sp>
      <p:sp>
        <p:nvSpPr>
          <p:cNvPr id="31758" name="TextBox 17"/>
          <p:cNvSpPr txBox="1">
            <a:spLocks noChangeArrowheads="1"/>
          </p:cNvSpPr>
          <p:nvPr/>
        </p:nvSpPr>
        <p:spPr bwMode="auto">
          <a:xfrm>
            <a:off x="3043238" y="2184400"/>
            <a:ext cx="725487" cy="261938"/>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auto" hangingPunct="1">
              <a:spcBef>
                <a:spcPts val="0"/>
              </a:spcBef>
              <a:spcAft>
                <a:spcPts val="0"/>
              </a:spcAft>
              <a:defRPr/>
            </a:pPr>
            <a:r>
              <a:rPr lang="en-GB" sz="1050" dirty="0">
                <a:cs typeface="Arial" pitchFamily="34" charset="0"/>
              </a:rPr>
              <a:t>40 years</a:t>
            </a:r>
          </a:p>
        </p:txBody>
      </p:sp>
      <p:sp>
        <p:nvSpPr>
          <p:cNvPr id="637963" name="Up Arrow 18"/>
          <p:cNvSpPr>
            <a:spLocks noChangeArrowheads="1"/>
          </p:cNvSpPr>
          <p:nvPr/>
        </p:nvSpPr>
        <p:spPr bwMode="auto">
          <a:xfrm>
            <a:off x="5283200" y="1844675"/>
            <a:ext cx="295275" cy="358775"/>
          </a:xfrm>
          <a:prstGeom prst="upArrow">
            <a:avLst>
              <a:gd name="adj1" fmla="val 50000"/>
              <a:gd name="adj2" fmla="val 50065"/>
            </a:avLst>
          </a:prstGeom>
          <a:solidFill>
            <a:srgbClr val="FFC000"/>
          </a:solidFill>
          <a:ln w="9525">
            <a:noFill/>
            <a:miter lim="800000"/>
            <a:headEnd/>
            <a:tailEnd/>
          </a:ln>
        </p:spPr>
        <p:txBody>
          <a:bodyPr wrap="none" anchor="ctr"/>
          <a:lstStyle/>
          <a:p>
            <a:pPr algn="ctr"/>
            <a:endParaRPr lang="en-GB" sz="1400">
              <a:solidFill>
                <a:schemeClr val="bg1"/>
              </a:solidFill>
            </a:endParaRPr>
          </a:p>
        </p:txBody>
      </p:sp>
      <p:sp>
        <p:nvSpPr>
          <p:cNvPr id="31762" name="TextBox 19"/>
          <p:cNvSpPr txBox="1">
            <a:spLocks noChangeArrowheads="1"/>
          </p:cNvSpPr>
          <p:nvPr/>
        </p:nvSpPr>
        <p:spPr bwMode="auto">
          <a:xfrm>
            <a:off x="5029200" y="2173288"/>
            <a:ext cx="725488" cy="261937"/>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auto" hangingPunct="1">
              <a:spcBef>
                <a:spcPts val="0"/>
              </a:spcBef>
              <a:spcAft>
                <a:spcPts val="0"/>
              </a:spcAft>
              <a:defRPr/>
            </a:pPr>
            <a:r>
              <a:rPr lang="en-GB" sz="1050" dirty="0">
                <a:cs typeface="Arial" pitchFamily="34" charset="0"/>
              </a:rPr>
              <a:t>60 years</a:t>
            </a:r>
          </a:p>
        </p:txBody>
      </p:sp>
      <p:sp>
        <p:nvSpPr>
          <p:cNvPr id="637965" name="Up Arrow 20"/>
          <p:cNvSpPr>
            <a:spLocks noChangeArrowheads="1"/>
          </p:cNvSpPr>
          <p:nvPr/>
        </p:nvSpPr>
        <p:spPr bwMode="auto">
          <a:xfrm>
            <a:off x="7256463" y="1844675"/>
            <a:ext cx="296862" cy="358775"/>
          </a:xfrm>
          <a:prstGeom prst="upArrow">
            <a:avLst>
              <a:gd name="adj1" fmla="val 50000"/>
              <a:gd name="adj2" fmla="val 49797"/>
            </a:avLst>
          </a:prstGeom>
          <a:solidFill>
            <a:srgbClr val="C00000"/>
          </a:solidFill>
          <a:ln w="9525">
            <a:noFill/>
            <a:miter lim="800000"/>
            <a:headEnd/>
            <a:tailEnd/>
          </a:ln>
        </p:spPr>
        <p:txBody>
          <a:bodyPr wrap="none" anchor="ctr"/>
          <a:lstStyle/>
          <a:p>
            <a:pPr algn="ctr"/>
            <a:endParaRPr lang="en-GB" sz="1400">
              <a:solidFill>
                <a:schemeClr val="bg1"/>
              </a:solidFill>
            </a:endParaRPr>
          </a:p>
        </p:txBody>
      </p:sp>
      <p:sp>
        <p:nvSpPr>
          <p:cNvPr id="31766" name="TextBox 21"/>
          <p:cNvSpPr txBox="1">
            <a:spLocks noChangeArrowheads="1"/>
          </p:cNvSpPr>
          <p:nvPr/>
        </p:nvSpPr>
        <p:spPr bwMode="auto">
          <a:xfrm>
            <a:off x="7004050" y="2173288"/>
            <a:ext cx="806450" cy="261937"/>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auto" hangingPunct="1">
              <a:spcBef>
                <a:spcPts val="0"/>
              </a:spcBef>
              <a:spcAft>
                <a:spcPts val="0"/>
              </a:spcAft>
              <a:defRPr/>
            </a:pPr>
            <a:r>
              <a:rPr lang="en-GB" sz="1050" dirty="0">
                <a:cs typeface="Arial" pitchFamily="34" charset="0"/>
              </a:rPr>
              <a:t>&gt;75 years</a:t>
            </a:r>
          </a:p>
        </p:txBody>
      </p:sp>
      <p:sp>
        <p:nvSpPr>
          <p:cNvPr id="637967" name="Rectangle 10"/>
          <p:cNvSpPr>
            <a:spLocks noChangeArrowheads="1"/>
          </p:cNvSpPr>
          <p:nvPr/>
        </p:nvSpPr>
        <p:spPr bwMode="auto">
          <a:xfrm>
            <a:off x="152400" y="6381750"/>
            <a:ext cx="6015038" cy="215900"/>
          </a:xfrm>
          <a:prstGeom prst="rect">
            <a:avLst/>
          </a:prstGeom>
          <a:noFill/>
          <a:ln w="9525">
            <a:noFill/>
            <a:miter lim="800000"/>
            <a:headEnd/>
            <a:tailEnd/>
          </a:ln>
        </p:spPr>
        <p:txBody>
          <a:bodyPr>
            <a:spAutoFit/>
          </a:bodyPr>
          <a:lstStyle/>
          <a:p>
            <a:r>
              <a:rPr lang="en-US" sz="800">
                <a:solidFill>
                  <a:srgbClr val="404040"/>
                </a:solidFill>
              </a:rPr>
              <a:t>Adapted from Ismail-Beigi et al. </a:t>
            </a:r>
            <a:r>
              <a:rPr lang="en-US" sz="800" i="1">
                <a:solidFill>
                  <a:srgbClr val="404040"/>
                </a:solidFill>
              </a:rPr>
              <a:t>Ann Intern Med  </a:t>
            </a:r>
            <a:r>
              <a:rPr lang="en-US" sz="800">
                <a:solidFill>
                  <a:srgbClr val="404040"/>
                </a:solidFill>
              </a:rPr>
              <a:t>2011;154:554–559.</a:t>
            </a:r>
            <a:endParaRPr lang="en-GB" sz="800">
              <a:solidFill>
                <a:srgbClr val="404040"/>
              </a:solidFill>
            </a:endParaRPr>
          </a:p>
        </p:txBody>
      </p:sp>
      <p:sp>
        <p:nvSpPr>
          <p:cNvPr id="637968" name="Right Arrow 27"/>
          <p:cNvSpPr>
            <a:spLocks noChangeArrowheads="1"/>
          </p:cNvSpPr>
          <p:nvPr/>
        </p:nvSpPr>
        <p:spPr bwMode="auto">
          <a:xfrm>
            <a:off x="3003550" y="2611438"/>
            <a:ext cx="5008563" cy="673100"/>
          </a:xfrm>
          <a:prstGeom prst="rightArrow">
            <a:avLst>
              <a:gd name="adj1" fmla="val 50000"/>
              <a:gd name="adj2" fmla="val 50020"/>
            </a:avLst>
          </a:prstGeom>
          <a:solidFill>
            <a:schemeClr val="tx2"/>
          </a:solidFill>
          <a:ln w="9525">
            <a:noFill/>
            <a:miter lim="800000"/>
            <a:headEnd/>
            <a:tailEnd/>
          </a:ln>
        </p:spPr>
        <p:txBody>
          <a:bodyPr wrap="none" anchor="ctr"/>
          <a:lstStyle/>
          <a:p>
            <a:pPr algn="ctr"/>
            <a:r>
              <a:rPr lang="en-GB" sz="1400" b="1">
                <a:solidFill>
                  <a:schemeClr val="bg1"/>
                </a:solidFill>
              </a:rPr>
              <a:t>HbA</a:t>
            </a:r>
            <a:r>
              <a:rPr lang="en-GB" sz="1400" b="1" baseline="-25000">
                <a:solidFill>
                  <a:schemeClr val="bg1"/>
                </a:solidFill>
              </a:rPr>
              <a:t>1c</a:t>
            </a:r>
          </a:p>
        </p:txBody>
      </p:sp>
      <p:sp>
        <p:nvSpPr>
          <p:cNvPr id="637969" name="TextBox 31"/>
          <p:cNvSpPr txBox="1">
            <a:spLocks noChangeArrowheads="1"/>
          </p:cNvSpPr>
          <p:nvPr/>
        </p:nvSpPr>
        <p:spPr bwMode="auto">
          <a:xfrm>
            <a:off x="3148013" y="2492375"/>
            <a:ext cx="504825" cy="261938"/>
          </a:xfrm>
          <a:prstGeom prst="rect">
            <a:avLst/>
          </a:prstGeom>
          <a:noFill/>
          <a:ln w="9525">
            <a:noFill/>
            <a:miter lim="800000"/>
            <a:headEnd/>
            <a:tailEnd/>
          </a:ln>
        </p:spPr>
        <p:txBody>
          <a:bodyPr wrap="none">
            <a:spAutoFit/>
          </a:bodyPr>
          <a:lstStyle/>
          <a:p>
            <a:r>
              <a:rPr lang="en-GB" sz="1100">
                <a:ea typeface="MS PGothic" pitchFamily="34" charset="-128"/>
              </a:rPr>
              <a:t>6.0%</a:t>
            </a:r>
          </a:p>
        </p:txBody>
      </p:sp>
      <p:sp>
        <p:nvSpPr>
          <p:cNvPr id="637970" name="TextBox 32"/>
          <p:cNvSpPr txBox="1">
            <a:spLocks noChangeArrowheads="1"/>
          </p:cNvSpPr>
          <p:nvPr/>
        </p:nvSpPr>
        <p:spPr bwMode="auto">
          <a:xfrm>
            <a:off x="5122863" y="2492375"/>
            <a:ext cx="504825" cy="261938"/>
          </a:xfrm>
          <a:prstGeom prst="rect">
            <a:avLst/>
          </a:prstGeom>
          <a:noFill/>
          <a:ln w="9525">
            <a:noFill/>
            <a:miter lim="800000"/>
            <a:headEnd/>
            <a:tailEnd/>
          </a:ln>
        </p:spPr>
        <p:txBody>
          <a:bodyPr wrap="none">
            <a:spAutoFit/>
          </a:bodyPr>
          <a:lstStyle/>
          <a:p>
            <a:r>
              <a:rPr lang="en-GB" sz="1100">
                <a:ea typeface="MS PGothic" pitchFamily="34" charset="-128"/>
              </a:rPr>
              <a:t>7.0%</a:t>
            </a:r>
          </a:p>
        </p:txBody>
      </p:sp>
      <p:sp>
        <p:nvSpPr>
          <p:cNvPr id="637971" name="TextBox 33"/>
          <p:cNvSpPr txBox="1">
            <a:spLocks noChangeArrowheads="1"/>
          </p:cNvSpPr>
          <p:nvPr/>
        </p:nvSpPr>
        <p:spPr bwMode="auto">
          <a:xfrm>
            <a:off x="7129463" y="2492375"/>
            <a:ext cx="504825" cy="261938"/>
          </a:xfrm>
          <a:prstGeom prst="rect">
            <a:avLst/>
          </a:prstGeom>
          <a:noFill/>
          <a:ln w="9525">
            <a:noFill/>
            <a:miter lim="800000"/>
            <a:headEnd/>
            <a:tailEnd/>
          </a:ln>
        </p:spPr>
        <p:txBody>
          <a:bodyPr wrap="none">
            <a:spAutoFit/>
          </a:bodyPr>
          <a:lstStyle/>
          <a:p>
            <a:r>
              <a:rPr lang="en-GB" sz="1100">
                <a:ea typeface="MS PGothic" pitchFamily="34" charset="-128"/>
              </a:rPr>
              <a:t>8.0%</a:t>
            </a:r>
          </a:p>
        </p:txBody>
      </p:sp>
      <p:sp>
        <p:nvSpPr>
          <p:cNvPr id="637972" name="Up Arrow 34"/>
          <p:cNvSpPr>
            <a:spLocks noChangeArrowheads="1"/>
          </p:cNvSpPr>
          <p:nvPr/>
        </p:nvSpPr>
        <p:spPr bwMode="auto">
          <a:xfrm>
            <a:off x="3295650" y="3119438"/>
            <a:ext cx="296863" cy="360362"/>
          </a:xfrm>
          <a:prstGeom prst="upArrow">
            <a:avLst>
              <a:gd name="adj1" fmla="val 50000"/>
              <a:gd name="adj2" fmla="val 50017"/>
            </a:avLst>
          </a:prstGeom>
          <a:solidFill>
            <a:srgbClr val="92D050"/>
          </a:solidFill>
          <a:ln w="9525">
            <a:noFill/>
            <a:miter lim="800000"/>
            <a:headEnd/>
            <a:tailEnd/>
          </a:ln>
        </p:spPr>
        <p:txBody>
          <a:bodyPr wrap="none" anchor="ctr"/>
          <a:lstStyle/>
          <a:p>
            <a:pPr algn="ctr"/>
            <a:endParaRPr lang="en-GB" sz="1400">
              <a:solidFill>
                <a:schemeClr val="bg1"/>
              </a:solidFill>
            </a:endParaRPr>
          </a:p>
        </p:txBody>
      </p:sp>
      <p:sp>
        <p:nvSpPr>
          <p:cNvPr id="31779" name="TextBox 35"/>
          <p:cNvSpPr txBox="1">
            <a:spLocks noChangeArrowheads="1"/>
          </p:cNvSpPr>
          <p:nvPr/>
        </p:nvSpPr>
        <p:spPr bwMode="auto">
          <a:xfrm>
            <a:off x="3249613" y="3481388"/>
            <a:ext cx="433387" cy="254000"/>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auto" hangingPunct="1">
              <a:spcBef>
                <a:spcPts val="0"/>
              </a:spcBef>
              <a:spcAft>
                <a:spcPts val="0"/>
              </a:spcAft>
              <a:defRPr/>
            </a:pPr>
            <a:r>
              <a:rPr lang="en-GB" sz="1050" dirty="0">
                <a:cs typeface="Arial" pitchFamily="34" charset="0"/>
              </a:rPr>
              <a:t>Low</a:t>
            </a:r>
          </a:p>
        </p:txBody>
      </p:sp>
      <p:sp>
        <p:nvSpPr>
          <p:cNvPr id="637974" name="Up Arrow 36"/>
          <p:cNvSpPr>
            <a:spLocks noChangeArrowheads="1"/>
          </p:cNvSpPr>
          <p:nvPr/>
        </p:nvSpPr>
        <p:spPr bwMode="auto">
          <a:xfrm>
            <a:off x="5283200" y="3141663"/>
            <a:ext cx="295275" cy="358775"/>
          </a:xfrm>
          <a:prstGeom prst="upArrow">
            <a:avLst>
              <a:gd name="adj1" fmla="val 50000"/>
              <a:gd name="adj2" fmla="val 50065"/>
            </a:avLst>
          </a:prstGeom>
          <a:solidFill>
            <a:srgbClr val="FFC000"/>
          </a:solidFill>
          <a:ln w="9525">
            <a:noFill/>
            <a:miter lim="800000"/>
            <a:headEnd/>
            <a:tailEnd/>
          </a:ln>
        </p:spPr>
        <p:txBody>
          <a:bodyPr wrap="none" anchor="ctr"/>
          <a:lstStyle/>
          <a:p>
            <a:pPr algn="ctr"/>
            <a:endParaRPr lang="en-GB" sz="1400">
              <a:solidFill>
                <a:schemeClr val="bg1"/>
              </a:solidFill>
            </a:endParaRPr>
          </a:p>
        </p:txBody>
      </p:sp>
      <p:sp>
        <p:nvSpPr>
          <p:cNvPr id="31783" name="TextBox 37"/>
          <p:cNvSpPr txBox="1">
            <a:spLocks noChangeArrowheads="1"/>
          </p:cNvSpPr>
          <p:nvPr/>
        </p:nvSpPr>
        <p:spPr bwMode="auto">
          <a:xfrm>
            <a:off x="4989513" y="3470275"/>
            <a:ext cx="779462" cy="261938"/>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auto" hangingPunct="1">
              <a:spcBef>
                <a:spcPts val="0"/>
              </a:spcBef>
              <a:spcAft>
                <a:spcPts val="0"/>
              </a:spcAft>
              <a:defRPr/>
            </a:pPr>
            <a:r>
              <a:rPr lang="en-GB" sz="1050" dirty="0">
                <a:cs typeface="Arial" pitchFamily="34" charset="0"/>
              </a:rPr>
              <a:t>Moderate</a:t>
            </a:r>
          </a:p>
        </p:txBody>
      </p:sp>
      <p:sp>
        <p:nvSpPr>
          <p:cNvPr id="637976" name="Up Arrow 38"/>
          <p:cNvSpPr>
            <a:spLocks noChangeArrowheads="1"/>
          </p:cNvSpPr>
          <p:nvPr/>
        </p:nvSpPr>
        <p:spPr bwMode="auto">
          <a:xfrm>
            <a:off x="7256463" y="3141663"/>
            <a:ext cx="296862" cy="358775"/>
          </a:xfrm>
          <a:prstGeom prst="upArrow">
            <a:avLst>
              <a:gd name="adj1" fmla="val 50000"/>
              <a:gd name="adj2" fmla="val 49797"/>
            </a:avLst>
          </a:prstGeom>
          <a:solidFill>
            <a:srgbClr val="C00000"/>
          </a:solidFill>
          <a:ln w="9525">
            <a:noFill/>
            <a:miter lim="800000"/>
            <a:headEnd/>
            <a:tailEnd/>
          </a:ln>
        </p:spPr>
        <p:txBody>
          <a:bodyPr wrap="none" anchor="ctr"/>
          <a:lstStyle/>
          <a:p>
            <a:pPr algn="ctr"/>
            <a:endParaRPr lang="en-GB" sz="1400">
              <a:solidFill>
                <a:schemeClr val="bg1"/>
              </a:solidFill>
            </a:endParaRPr>
          </a:p>
        </p:txBody>
      </p:sp>
      <p:sp>
        <p:nvSpPr>
          <p:cNvPr id="31787" name="TextBox 39"/>
          <p:cNvSpPr txBox="1">
            <a:spLocks noChangeArrowheads="1"/>
          </p:cNvSpPr>
          <p:nvPr/>
        </p:nvSpPr>
        <p:spPr bwMode="auto">
          <a:xfrm>
            <a:off x="7215188" y="3470275"/>
            <a:ext cx="463550" cy="254000"/>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fontAlgn="auto" hangingPunct="1">
              <a:spcBef>
                <a:spcPts val="0"/>
              </a:spcBef>
              <a:spcAft>
                <a:spcPts val="0"/>
              </a:spcAft>
              <a:defRPr/>
            </a:pPr>
            <a:r>
              <a:rPr lang="en-GB" sz="1050" dirty="0">
                <a:cs typeface="Arial" pitchFamily="34" charset="0"/>
              </a:rPr>
              <a:t>High</a:t>
            </a:r>
          </a:p>
        </p:txBody>
      </p:sp>
      <p:grpSp>
        <p:nvGrpSpPr>
          <p:cNvPr id="637978" name="Group 25"/>
          <p:cNvGrpSpPr>
            <a:grpSpLocks/>
          </p:cNvGrpSpPr>
          <p:nvPr/>
        </p:nvGrpSpPr>
        <p:grpSpPr bwMode="auto">
          <a:xfrm>
            <a:off x="1196975" y="2765425"/>
            <a:ext cx="1931988" cy="355600"/>
            <a:chOff x="6300788" y="3395541"/>
            <a:chExt cx="1871612" cy="364233"/>
          </a:xfrm>
        </p:grpSpPr>
        <p:sp>
          <p:nvSpPr>
            <p:cNvPr id="638006" name="Rounded Rectangle 24"/>
            <p:cNvSpPr>
              <a:spLocks noChangeArrowheads="1"/>
            </p:cNvSpPr>
            <p:nvPr/>
          </p:nvSpPr>
          <p:spPr bwMode="auto">
            <a:xfrm>
              <a:off x="6300788" y="3395541"/>
              <a:ext cx="1871612" cy="363667"/>
            </a:xfrm>
            <a:prstGeom prst="roundRect">
              <a:avLst>
                <a:gd name="adj" fmla="val 16667"/>
              </a:avLst>
            </a:prstGeom>
            <a:solidFill>
              <a:srgbClr val="97B5D8"/>
            </a:solidFill>
            <a:ln w="9525">
              <a:noFill/>
              <a:round/>
              <a:headEnd/>
              <a:tailEnd/>
            </a:ln>
          </p:spPr>
          <p:txBody>
            <a:bodyPr wrap="none" anchor="ctr"/>
            <a:lstStyle/>
            <a:p>
              <a:pPr algn="ctr"/>
              <a:endParaRPr lang="en-GB" sz="1200" b="1"/>
            </a:p>
          </p:txBody>
        </p:sp>
        <p:sp>
          <p:nvSpPr>
            <p:cNvPr id="638007" name="TextBox 42"/>
            <p:cNvSpPr txBox="1">
              <a:spLocks noChangeArrowheads="1"/>
            </p:cNvSpPr>
            <p:nvPr/>
          </p:nvSpPr>
          <p:spPr bwMode="auto">
            <a:xfrm>
              <a:off x="6429176" y="3407705"/>
              <a:ext cx="1688380" cy="352069"/>
            </a:xfrm>
            <a:prstGeom prst="rect">
              <a:avLst/>
            </a:prstGeom>
            <a:noFill/>
            <a:ln w="9525">
              <a:noFill/>
              <a:miter lim="800000"/>
              <a:headEnd/>
              <a:tailEnd/>
            </a:ln>
          </p:spPr>
          <p:txBody>
            <a:bodyPr wrap="none" anchor="ctr"/>
            <a:lstStyle/>
            <a:p>
              <a:pPr algn="ctr"/>
              <a:r>
                <a:rPr lang="en-GB" sz="1200" b="1"/>
                <a:t>Hypoglycaemia</a:t>
              </a:r>
            </a:p>
          </p:txBody>
        </p:sp>
      </p:grpSp>
      <p:sp>
        <p:nvSpPr>
          <p:cNvPr id="637979" name="Rounded Rectangle 22"/>
          <p:cNvSpPr>
            <a:spLocks noChangeArrowheads="1"/>
          </p:cNvSpPr>
          <p:nvPr/>
        </p:nvSpPr>
        <p:spPr bwMode="auto">
          <a:xfrm>
            <a:off x="2076450" y="1476375"/>
            <a:ext cx="966788" cy="347663"/>
          </a:xfrm>
          <a:prstGeom prst="roundRect">
            <a:avLst>
              <a:gd name="adj" fmla="val 16667"/>
            </a:avLst>
          </a:prstGeom>
          <a:solidFill>
            <a:srgbClr val="97B5D8"/>
          </a:solidFill>
          <a:ln w="9525">
            <a:noFill/>
            <a:round/>
            <a:headEnd/>
            <a:tailEnd/>
          </a:ln>
        </p:spPr>
        <p:txBody>
          <a:bodyPr wrap="none" anchor="ctr"/>
          <a:lstStyle/>
          <a:p>
            <a:pPr algn="ctr"/>
            <a:endParaRPr lang="en-GB" sz="1400"/>
          </a:p>
        </p:txBody>
      </p:sp>
      <p:sp>
        <p:nvSpPr>
          <p:cNvPr id="637980" name="TextBox 16"/>
          <p:cNvSpPr txBox="1">
            <a:spLocks noChangeArrowheads="1"/>
          </p:cNvSpPr>
          <p:nvPr/>
        </p:nvSpPr>
        <p:spPr bwMode="auto">
          <a:xfrm>
            <a:off x="2271713" y="1466850"/>
            <a:ext cx="595312" cy="369888"/>
          </a:xfrm>
          <a:prstGeom prst="rect">
            <a:avLst/>
          </a:prstGeom>
          <a:noFill/>
          <a:ln w="9525">
            <a:noFill/>
            <a:miter lim="800000"/>
            <a:headEnd/>
            <a:tailEnd/>
          </a:ln>
        </p:spPr>
        <p:txBody>
          <a:bodyPr wrap="none" anchor="ctr"/>
          <a:lstStyle/>
          <a:p>
            <a:pPr algn="ctr"/>
            <a:r>
              <a:rPr lang="en-GB" sz="1200" b="1"/>
              <a:t>Age</a:t>
            </a:r>
          </a:p>
        </p:txBody>
      </p:sp>
      <p:sp>
        <p:nvSpPr>
          <p:cNvPr id="637981" name="Right Arrow 52"/>
          <p:cNvSpPr>
            <a:spLocks noChangeArrowheads="1"/>
          </p:cNvSpPr>
          <p:nvPr/>
        </p:nvSpPr>
        <p:spPr bwMode="auto">
          <a:xfrm>
            <a:off x="2994025" y="3906838"/>
            <a:ext cx="5008563" cy="674687"/>
          </a:xfrm>
          <a:prstGeom prst="rightArrow">
            <a:avLst>
              <a:gd name="adj1" fmla="val 50000"/>
              <a:gd name="adj2" fmla="val 49903"/>
            </a:avLst>
          </a:prstGeom>
          <a:solidFill>
            <a:schemeClr val="tx2"/>
          </a:solidFill>
          <a:ln w="9525">
            <a:noFill/>
            <a:miter lim="800000"/>
            <a:headEnd/>
            <a:tailEnd/>
          </a:ln>
        </p:spPr>
        <p:txBody>
          <a:bodyPr wrap="none" anchor="ctr"/>
          <a:lstStyle/>
          <a:p>
            <a:pPr algn="ctr"/>
            <a:r>
              <a:rPr lang="en-GB" sz="1400" b="1">
                <a:solidFill>
                  <a:schemeClr val="bg1"/>
                </a:solidFill>
              </a:rPr>
              <a:t>HbA</a:t>
            </a:r>
            <a:r>
              <a:rPr lang="en-GB" sz="1400" b="1" baseline="-25000">
                <a:solidFill>
                  <a:schemeClr val="bg1"/>
                </a:solidFill>
              </a:rPr>
              <a:t>1c</a:t>
            </a:r>
          </a:p>
        </p:txBody>
      </p:sp>
      <p:sp>
        <p:nvSpPr>
          <p:cNvPr id="637982" name="TextBox 53"/>
          <p:cNvSpPr txBox="1">
            <a:spLocks noChangeArrowheads="1"/>
          </p:cNvSpPr>
          <p:nvPr/>
        </p:nvSpPr>
        <p:spPr bwMode="auto">
          <a:xfrm>
            <a:off x="3200400" y="3789363"/>
            <a:ext cx="504825" cy="261937"/>
          </a:xfrm>
          <a:prstGeom prst="rect">
            <a:avLst/>
          </a:prstGeom>
          <a:noFill/>
          <a:ln w="9525">
            <a:noFill/>
            <a:miter lim="800000"/>
            <a:headEnd/>
            <a:tailEnd/>
          </a:ln>
        </p:spPr>
        <p:txBody>
          <a:bodyPr wrap="none">
            <a:spAutoFit/>
          </a:bodyPr>
          <a:lstStyle/>
          <a:p>
            <a:r>
              <a:rPr lang="en-GB" sz="1100">
                <a:ea typeface="MS PGothic" pitchFamily="34" charset="-128"/>
              </a:rPr>
              <a:t>6.0%</a:t>
            </a:r>
          </a:p>
        </p:txBody>
      </p:sp>
      <p:sp>
        <p:nvSpPr>
          <p:cNvPr id="637983" name="TextBox 54"/>
          <p:cNvSpPr txBox="1">
            <a:spLocks noChangeArrowheads="1"/>
          </p:cNvSpPr>
          <p:nvPr/>
        </p:nvSpPr>
        <p:spPr bwMode="auto">
          <a:xfrm>
            <a:off x="5114925" y="3789363"/>
            <a:ext cx="504825" cy="261937"/>
          </a:xfrm>
          <a:prstGeom prst="rect">
            <a:avLst/>
          </a:prstGeom>
          <a:noFill/>
          <a:ln w="9525">
            <a:noFill/>
            <a:miter lim="800000"/>
            <a:headEnd/>
            <a:tailEnd/>
          </a:ln>
        </p:spPr>
        <p:txBody>
          <a:bodyPr wrap="none">
            <a:spAutoFit/>
          </a:bodyPr>
          <a:lstStyle/>
          <a:p>
            <a:r>
              <a:rPr lang="en-GB" sz="1100">
                <a:ea typeface="MS PGothic" pitchFamily="34" charset="-128"/>
              </a:rPr>
              <a:t>7.0%</a:t>
            </a:r>
          </a:p>
        </p:txBody>
      </p:sp>
      <p:sp>
        <p:nvSpPr>
          <p:cNvPr id="637984" name="TextBox 55"/>
          <p:cNvSpPr txBox="1">
            <a:spLocks noChangeArrowheads="1"/>
          </p:cNvSpPr>
          <p:nvPr/>
        </p:nvSpPr>
        <p:spPr bwMode="auto">
          <a:xfrm>
            <a:off x="7121525" y="3789363"/>
            <a:ext cx="504825" cy="261937"/>
          </a:xfrm>
          <a:prstGeom prst="rect">
            <a:avLst/>
          </a:prstGeom>
          <a:noFill/>
          <a:ln w="9525">
            <a:noFill/>
            <a:miter lim="800000"/>
            <a:headEnd/>
            <a:tailEnd/>
          </a:ln>
        </p:spPr>
        <p:txBody>
          <a:bodyPr wrap="none">
            <a:spAutoFit/>
          </a:bodyPr>
          <a:lstStyle/>
          <a:p>
            <a:r>
              <a:rPr lang="en-GB" sz="1100">
                <a:ea typeface="MS PGothic" pitchFamily="34" charset="-128"/>
              </a:rPr>
              <a:t>8.0%</a:t>
            </a:r>
          </a:p>
        </p:txBody>
      </p:sp>
      <p:sp>
        <p:nvSpPr>
          <p:cNvPr id="637985" name="Up Arrow 56"/>
          <p:cNvSpPr>
            <a:spLocks noChangeArrowheads="1"/>
          </p:cNvSpPr>
          <p:nvPr/>
        </p:nvSpPr>
        <p:spPr bwMode="auto">
          <a:xfrm>
            <a:off x="3287713" y="4416425"/>
            <a:ext cx="296862" cy="358775"/>
          </a:xfrm>
          <a:prstGeom prst="upArrow">
            <a:avLst>
              <a:gd name="adj1" fmla="val 50000"/>
              <a:gd name="adj2" fmla="val 49797"/>
            </a:avLst>
          </a:prstGeom>
          <a:solidFill>
            <a:srgbClr val="92D050"/>
          </a:solidFill>
          <a:ln w="9525">
            <a:noFill/>
            <a:miter lim="800000"/>
            <a:headEnd/>
            <a:tailEnd/>
          </a:ln>
        </p:spPr>
        <p:txBody>
          <a:bodyPr wrap="none" anchor="ctr"/>
          <a:lstStyle/>
          <a:p>
            <a:pPr algn="ctr"/>
            <a:endParaRPr lang="en-GB" sz="1400">
              <a:solidFill>
                <a:schemeClr val="bg1"/>
              </a:solidFill>
            </a:endParaRPr>
          </a:p>
        </p:txBody>
      </p:sp>
      <p:sp>
        <p:nvSpPr>
          <p:cNvPr id="31801" name="TextBox 57"/>
          <p:cNvSpPr txBox="1">
            <a:spLocks noChangeArrowheads="1"/>
          </p:cNvSpPr>
          <p:nvPr/>
        </p:nvSpPr>
        <p:spPr bwMode="auto">
          <a:xfrm>
            <a:off x="3149600" y="4778375"/>
            <a:ext cx="522288" cy="261938"/>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fontAlgn="auto" hangingPunct="1">
              <a:spcBef>
                <a:spcPts val="0"/>
              </a:spcBef>
              <a:spcAft>
                <a:spcPts val="0"/>
              </a:spcAft>
              <a:defRPr/>
            </a:pPr>
            <a:r>
              <a:rPr lang="en-GB" sz="1050" dirty="0">
                <a:cs typeface="Arial" pitchFamily="34" charset="0"/>
              </a:rPr>
              <a:t>None</a:t>
            </a:r>
          </a:p>
        </p:txBody>
      </p:sp>
      <p:sp>
        <p:nvSpPr>
          <p:cNvPr id="637987" name="Up Arrow 58"/>
          <p:cNvSpPr>
            <a:spLocks noChangeArrowheads="1"/>
          </p:cNvSpPr>
          <p:nvPr/>
        </p:nvSpPr>
        <p:spPr bwMode="auto">
          <a:xfrm>
            <a:off x="5273675" y="4437063"/>
            <a:ext cx="296863" cy="360362"/>
          </a:xfrm>
          <a:prstGeom prst="upArrow">
            <a:avLst>
              <a:gd name="adj1" fmla="val 50000"/>
              <a:gd name="adj2" fmla="val 50017"/>
            </a:avLst>
          </a:prstGeom>
          <a:solidFill>
            <a:srgbClr val="FFC000"/>
          </a:solidFill>
          <a:ln w="9525">
            <a:noFill/>
            <a:miter lim="800000"/>
            <a:headEnd/>
            <a:tailEnd/>
          </a:ln>
        </p:spPr>
        <p:txBody>
          <a:bodyPr wrap="none" anchor="ctr"/>
          <a:lstStyle/>
          <a:p>
            <a:pPr algn="ctr"/>
            <a:endParaRPr lang="en-GB" sz="1400">
              <a:solidFill>
                <a:schemeClr val="bg1"/>
              </a:solidFill>
            </a:endParaRPr>
          </a:p>
        </p:txBody>
      </p:sp>
      <p:sp>
        <p:nvSpPr>
          <p:cNvPr id="31805" name="TextBox 59"/>
          <p:cNvSpPr txBox="1">
            <a:spLocks noChangeArrowheads="1"/>
          </p:cNvSpPr>
          <p:nvPr/>
        </p:nvSpPr>
        <p:spPr bwMode="auto">
          <a:xfrm>
            <a:off x="4935538" y="4767263"/>
            <a:ext cx="1019175" cy="415925"/>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fontAlgn="auto" hangingPunct="1">
              <a:spcBef>
                <a:spcPts val="0"/>
              </a:spcBef>
              <a:spcAft>
                <a:spcPts val="0"/>
              </a:spcAft>
              <a:defRPr/>
            </a:pPr>
            <a:r>
              <a:rPr lang="en-GB" sz="1050" dirty="0">
                <a:cs typeface="Arial" pitchFamily="34" charset="0"/>
              </a:rPr>
              <a:t>Early </a:t>
            </a:r>
          </a:p>
          <a:p>
            <a:pPr algn="ctr" eaLnBrk="1" fontAlgn="auto" hangingPunct="1">
              <a:spcBef>
                <a:spcPts val="0"/>
              </a:spcBef>
              <a:spcAft>
                <a:spcPts val="0"/>
              </a:spcAft>
              <a:defRPr/>
            </a:pPr>
            <a:r>
              <a:rPr lang="en-GB" sz="1050" dirty="0" err="1">
                <a:cs typeface="Arial" pitchFamily="34" charset="0"/>
              </a:rPr>
              <a:t>microvascular</a:t>
            </a:r>
            <a:endParaRPr lang="en-GB" sz="1050" dirty="0">
              <a:cs typeface="Arial" pitchFamily="34" charset="0"/>
            </a:endParaRPr>
          </a:p>
        </p:txBody>
      </p:sp>
      <p:sp>
        <p:nvSpPr>
          <p:cNvPr id="637989" name="Up Arrow 60"/>
          <p:cNvSpPr>
            <a:spLocks noChangeArrowheads="1"/>
          </p:cNvSpPr>
          <p:nvPr/>
        </p:nvSpPr>
        <p:spPr bwMode="auto">
          <a:xfrm>
            <a:off x="7246938" y="4437063"/>
            <a:ext cx="296862" cy="360362"/>
          </a:xfrm>
          <a:prstGeom prst="upArrow">
            <a:avLst>
              <a:gd name="adj1" fmla="val 50000"/>
              <a:gd name="adj2" fmla="val 50017"/>
            </a:avLst>
          </a:prstGeom>
          <a:solidFill>
            <a:srgbClr val="C00000"/>
          </a:solidFill>
          <a:ln w="9525">
            <a:noFill/>
            <a:miter lim="800000"/>
            <a:headEnd/>
            <a:tailEnd/>
          </a:ln>
        </p:spPr>
        <p:txBody>
          <a:bodyPr wrap="none" anchor="ctr"/>
          <a:lstStyle/>
          <a:p>
            <a:pPr algn="ctr"/>
            <a:endParaRPr lang="en-GB" sz="1400">
              <a:solidFill>
                <a:schemeClr val="bg1"/>
              </a:solidFill>
            </a:endParaRPr>
          </a:p>
        </p:txBody>
      </p:sp>
      <p:sp>
        <p:nvSpPr>
          <p:cNvPr id="31809" name="TextBox 61"/>
          <p:cNvSpPr txBox="1">
            <a:spLocks noChangeArrowheads="1"/>
          </p:cNvSpPr>
          <p:nvPr/>
        </p:nvSpPr>
        <p:spPr bwMode="auto">
          <a:xfrm>
            <a:off x="6927850" y="4767263"/>
            <a:ext cx="1019175" cy="415925"/>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fontAlgn="auto" hangingPunct="1">
              <a:spcBef>
                <a:spcPts val="0"/>
              </a:spcBef>
              <a:spcAft>
                <a:spcPts val="0"/>
              </a:spcAft>
              <a:defRPr/>
            </a:pPr>
            <a:r>
              <a:rPr lang="en-GB" sz="1050" dirty="0">
                <a:cs typeface="Arial" pitchFamily="34" charset="0"/>
              </a:rPr>
              <a:t>Adv. </a:t>
            </a:r>
          </a:p>
          <a:p>
            <a:pPr algn="ctr" eaLnBrk="1" fontAlgn="auto" hangingPunct="1">
              <a:spcBef>
                <a:spcPts val="0"/>
              </a:spcBef>
              <a:spcAft>
                <a:spcPts val="0"/>
              </a:spcAft>
              <a:defRPr/>
            </a:pPr>
            <a:r>
              <a:rPr lang="en-GB" sz="1050" dirty="0" err="1">
                <a:cs typeface="Arial" pitchFamily="34" charset="0"/>
              </a:rPr>
              <a:t>microvascular</a:t>
            </a:r>
            <a:endParaRPr lang="en-GB" sz="1050" dirty="0">
              <a:cs typeface="Arial" pitchFamily="34" charset="0"/>
            </a:endParaRPr>
          </a:p>
        </p:txBody>
      </p:sp>
      <p:grpSp>
        <p:nvGrpSpPr>
          <p:cNvPr id="637991" name="Group 63"/>
          <p:cNvGrpSpPr>
            <a:grpSpLocks/>
          </p:cNvGrpSpPr>
          <p:nvPr/>
        </p:nvGrpSpPr>
        <p:grpSpPr bwMode="auto">
          <a:xfrm>
            <a:off x="246063" y="4065588"/>
            <a:ext cx="2882900" cy="369887"/>
            <a:chOff x="5397702" y="3395581"/>
            <a:chExt cx="2764842" cy="370783"/>
          </a:xfrm>
        </p:grpSpPr>
        <p:sp>
          <p:nvSpPr>
            <p:cNvPr id="638004" name="Rounded Rectangle 64"/>
            <p:cNvSpPr>
              <a:spLocks noChangeArrowheads="1"/>
            </p:cNvSpPr>
            <p:nvPr/>
          </p:nvSpPr>
          <p:spPr bwMode="auto">
            <a:xfrm>
              <a:off x="5397702" y="3395581"/>
              <a:ext cx="2764842" cy="350557"/>
            </a:xfrm>
            <a:prstGeom prst="roundRect">
              <a:avLst>
                <a:gd name="adj" fmla="val 16667"/>
              </a:avLst>
            </a:prstGeom>
            <a:solidFill>
              <a:srgbClr val="97B5D8"/>
            </a:solidFill>
            <a:ln w="9525">
              <a:noFill/>
              <a:round/>
              <a:headEnd/>
              <a:tailEnd/>
            </a:ln>
          </p:spPr>
          <p:txBody>
            <a:bodyPr wrap="none" anchor="ctr"/>
            <a:lstStyle/>
            <a:p>
              <a:pPr algn="ctr"/>
              <a:endParaRPr lang="en-GB" sz="1200" b="1"/>
            </a:p>
          </p:txBody>
        </p:sp>
        <p:sp>
          <p:nvSpPr>
            <p:cNvPr id="638005" name="TextBox 65"/>
            <p:cNvSpPr txBox="1">
              <a:spLocks noChangeArrowheads="1"/>
            </p:cNvSpPr>
            <p:nvPr/>
          </p:nvSpPr>
          <p:spPr bwMode="auto">
            <a:xfrm>
              <a:off x="5972053" y="3397032"/>
              <a:ext cx="1633781" cy="369332"/>
            </a:xfrm>
            <a:prstGeom prst="rect">
              <a:avLst/>
            </a:prstGeom>
            <a:noFill/>
            <a:ln w="9525">
              <a:noFill/>
              <a:miter lim="800000"/>
              <a:headEnd/>
              <a:tailEnd/>
            </a:ln>
          </p:spPr>
          <p:txBody>
            <a:bodyPr wrap="none" anchor="ctr"/>
            <a:lstStyle/>
            <a:p>
              <a:pPr algn="ctr"/>
              <a:r>
                <a:rPr lang="en-GB" sz="1200" b="1"/>
                <a:t>Established vascular complications</a:t>
              </a:r>
            </a:p>
          </p:txBody>
        </p:sp>
      </p:grpSp>
      <p:sp>
        <p:nvSpPr>
          <p:cNvPr id="68" name="Up Arrow 67"/>
          <p:cNvSpPr/>
          <p:nvPr/>
        </p:nvSpPr>
        <p:spPr>
          <a:xfrm>
            <a:off x="6364288" y="4441825"/>
            <a:ext cx="296862" cy="358775"/>
          </a:xfrm>
          <a:prstGeom prst="upArrow">
            <a:avLst/>
          </a:prstGeom>
          <a:solidFill>
            <a:schemeClr val="accent6">
              <a:lumMod val="75000"/>
            </a:schemeClr>
          </a:solidFill>
          <a:ln>
            <a:noFill/>
          </a:ln>
        </p:spPr>
        <p:txBody>
          <a:bodyPr wrap="none" anchor="ctr"/>
          <a:lstStyle/>
          <a:p>
            <a:pPr algn="ctr" fontAlgn="auto">
              <a:spcBef>
                <a:spcPts val="0"/>
              </a:spcBef>
              <a:spcAft>
                <a:spcPts val="0"/>
              </a:spcAft>
              <a:defRPr/>
            </a:pPr>
            <a:endParaRPr lang="en-GB" sz="1400" dirty="0">
              <a:solidFill>
                <a:schemeClr val="bg1"/>
              </a:solidFill>
              <a:latin typeface="Arial" pitchFamily="34" charset="0"/>
              <a:cs typeface="Arial" pitchFamily="34" charset="0"/>
            </a:endParaRPr>
          </a:p>
        </p:txBody>
      </p:sp>
      <p:sp>
        <p:nvSpPr>
          <p:cNvPr id="31816" name="TextBox 68"/>
          <p:cNvSpPr txBox="1">
            <a:spLocks noChangeArrowheads="1"/>
          </p:cNvSpPr>
          <p:nvPr/>
        </p:nvSpPr>
        <p:spPr bwMode="auto">
          <a:xfrm>
            <a:off x="6005513" y="4770438"/>
            <a:ext cx="1017587" cy="254000"/>
          </a:xfrm>
          <a:prstGeom prst="rect">
            <a:avLst/>
          </a:prstGeom>
          <a:noFill/>
          <a:ln>
            <a:noFill/>
          </a:ln>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fontAlgn="auto" hangingPunct="1">
              <a:spcBef>
                <a:spcPts val="0"/>
              </a:spcBef>
              <a:spcAft>
                <a:spcPts val="0"/>
              </a:spcAft>
              <a:defRPr/>
            </a:pPr>
            <a:r>
              <a:rPr lang="en-GB" sz="1050" dirty="0" err="1">
                <a:cs typeface="Arial" pitchFamily="34" charset="0"/>
              </a:rPr>
              <a:t>Microvascular</a:t>
            </a:r>
            <a:endParaRPr lang="en-GB" sz="1050" dirty="0">
              <a:cs typeface="Arial" pitchFamily="34" charset="0"/>
            </a:endParaRPr>
          </a:p>
        </p:txBody>
      </p:sp>
      <p:sp>
        <p:nvSpPr>
          <p:cNvPr id="637994" name="Right Arrow 50"/>
          <p:cNvSpPr>
            <a:spLocks noChangeArrowheads="1"/>
          </p:cNvSpPr>
          <p:nvPr/>
        </p:nvSpPr>
        <p:spPr bwMode="auto">
          <a:xfrm>
            <a:off x="3035300" y="5275263"/>
            <a:ext cx="5008563" cy="673100"/>
          </a:xfrm>
          <a:prstGeom prst="rightArrow">
            <a:avLst>
              <a:gd name="adj1" fmla="val 50000"/>
              <a:gd name="adj2" fmla="val 50020"/>
            </a:avLst>
          </a:prstGeom>
          <a:solidFill>
            <a:schemeClr val="tx2"/>
          </a:solidFill>
          <a:ln w="9525">
            <a:noFill/>
            <a:miter lim="800000"/>
            <a:headEnd/>
            <a:tailEnd/>
          </a:ln>
        </p:spPr>
        <p:txBody>
          <a:bodyPr wrap="none" anchor="ctr"/>
          <a:lstStyle/>
          <a:p>
            <a:pPr algn="ctr"/>
            <a:r>
              <a:rPr lang="en-GB" sz="1400" b="1">
                <a:solidFill>
                  <a:schemeClr val="bg1"/>
                </a:solidFill>
              </a:rPr>
              <a:t>HbA</a:t>
            </a:r>
            <a:r>
              <a:rPr lang="en-GB" sz="1400" b="1" baseline="-25000">
                <a:solidFill>
                  <a:schemeClr val="bg1"/>
                </a:solidFill>
              </a:rPr>
              <a:t>1c</a:t>
            </a:r>
          </a:p>
        </p:txBody>
      </p:sp>
      <p:sp>
        <p:nvSpPr>
          <p:cNvPr id="637995" name="TextBox 53"/>
          <p:cNvSpPr txBox="1">
            <a:spLocks noChangeArrowheads="1"/>
          </p:cNvSpPr>
          <p:nvPr/>
        </p:nvSpPr>
        <p:spPr bwMode="auto">
          <a:xfrm>
            <a:off x="3179763" y="5157788"/>
            <a:ext cx="504825" cy="260350"/>
          </a:xfrm>
          <a:prstGeom prst="rect">
            <a:avLst/>
          </a:prstGeom>
          <a:noFill/>
          <a:ln w="9525">
            <a:noFill/>
            <a:miter lim="800000"/>
            <a:headEnd/>
            <a:tailEnd/>
          </a:ln>
        </p:spPr>
        <p:txBody>
          <a:bodyPr wrap="none">
            <a:spAutoFit/>
          </a:bodyPr>
          <a:lstStyle/>
          <a:p>
            <a:r>
              <a:rPr lang="en-GB" sz="1100">
                <a:ea typeface="MS PGothic" pitchFamily="34" charset="-128"/>
              </a:rPr>
              <a:t>6.0%</a:t>
            </a:r>
          </a:p>
        </p:txBody>
      </p:sp>
      <p:sp>
        <p:nvSpPr>
          <p:cNvPr id="637996" name="TextBox 54"/>
          <p:cNvSpPr txBox="1">
            <a:spLocks noChangeArrowheads="1"/>
          </p:cNvSpPr>
          <p:nvPr/>
        </p:nvSpPr>
        <p:spPr bwMode="auto">
          <a:xfrm>
            <a:off x="5156200" y="5157788"/>
            <a:ext cx="504825" cy="260350"/>
          </a:xfrm>
          <a:prstGeom prst="rect">
            <a:avLst/>
          </a:prstGeom>
          <a:noFill/>
          <a:ln w="9525">
            <a:noFill/>
            <a:miter lim="800000"/>
            <a:headEnd/>
            <a:tailEnd/>
          </a:ln>
        </p:spPr>
        <p:txBody>
          <a:bodyPr wrap="none">
            <a:spAutoFit/>
          </a:bodyPr>
          <a:lstStyle/>
          <a:p>
            <a:r>
              <a:rPr lang="en-GB" sz="1100">
                <a:ea typeface="MS PGothic" pitchFamily="34" charset="-128"/>
              </a:rPr>
              <a:t>7.0%</a:t>
            </a:r>
          </a:p>
        </p:txBody>
      </p:sp>
      <p:sp>
        <p:nvSpPr>
          <p:cNvPr id="637997" name="TextBox 55"/>
          <p:cNvSpPr txBox="1">
            <a:spLocks noChangeArrowheads="1"/>
          </p:cNvSpPr>
          <p:nvPr/>
        </p:nvSpPr>
        <p:spPr bwMode="auto">
          <a:xfrm>
            <a:off x="7162800" y="5157788"/>
            <a:ext cx="504825" cy="260350"/>
          </a:xfrm>
          <a:prstGeom prst="rect">
            <a:avLst/>
          </a:prstGeom>
          <a:noFill/>
          <a:ln w="9525">
            <a:noFill/>
            <a:miter lim="800000"/>
            <a:headEnd/>
            <a:tailEnd/>
          </a:ln>
        </p:spPr>
        <p:txBody>
          <a:bodyPr wrap="none">
            <a:spAutoFit/>
          </a:bodyPr>
          <a:lstStyle/>
          <a:p>
            <a:r>
              <a:rPr lang="en-GB" sz="1100">
                <a:ea typeface="MS PGothic" pitchFamily="34" charset="-128"/>
              </a:rPr>
              <a:t>8.0%</a:t>
            </a:r>
          </a:p>
        </p:txBody>
      </p:sp>
      <p:sp>
        <p:nvSpPr>
          <p:cNvPr id="637998" name="Rounded Rectangle 59"/>
          <p:cNvSpPr>
            <a:spLocks noChangeArrowheads="1"/>
          </p:cNvSpPr>
          <p:nvPr/>
        </p:nvSpPr>
        <p:spPr bwMode="auto">
          <a:xfrm>
            <a:off x="1258888" y="5424488"/>
            <a:ext cx="1797050" cy="363537"/>
          </a:xfrm>
          <a:prstGeom prst="roundRect">
            <a:avLst>
              <a:gd name="adj" fmla="val 16667"/>
            </a:avLst>
          </a:prstGeom>
          <a:solidFill>
            <a:srgbClr val="97B5D8"/>
          </a:solidFill>
          <a:ln w="9525">
            <a:noFill/>
            <a:round/>
            <a:headEnd/>
            <a:tailEnd/>
          </a:ln>
        </p:spPr>
        <p:txBody>
          <a:bodyPr wrap="none" anchor="ctr"/>
          <a:lstStyle/>
          <a:p>
            <a:pPr algn="ctr"/>
            <a:endParaRPr lang="en-GB" sz="1400">
              <a:latin typeface="Calibri" pitchFamily="34" charset="0"/>
            </a:endParaRPr>
          </a:p>
        </p:txBody>
      </p:sp>
      <p:sp>
        <p:nvSpPr>
          <p:cNvPr id="637999" name="Rectangle 61"/>
          <p:cNvSpPr>
            <a:spLocks noChangeArrowheads="1"/>
          </p:cNvSpPr>
          <p:nvPr/>
        </p:nvSpPr>
        <p:spPr bwMode="auto">
          <a:xfrm>
            <a:off x="1230313" y="5465763"/>
            <a:ext cx="1947862" cy="276225"/>
          </a:xfrm>
          <a:prstGeom prst="rect">
            <a:avLst/>
          </a:prstGeom>
          <a:noFill/>
          <a:ln w="9525">
            <a:noFill/>
            <a:miter lim="800000"/>
            <a:headEnd/>
            <a:tailEnd/>
          </a:ln>
        </p:spPr>
        <p:txBody>
          <a:bodyPr wrap="none">
            <a:spAutoFit/>
          </a:bodyPr>
          <a:lstStyle/>
          <a:p>
            <a:r>
              <a:rPr lang="en-GB" sz="1200" b="1"/>
              <a:t>Psychosocio-economic </a:t>
            </a:r>
            <a:endParaRPr lang="en-US" sz="1200" b="1"/>
          </a:p>
        </p:txBody>
      </p:sp>
      <p:sp>
        <p:nvSpPr>
          <p:cNvPr id="638000" name="Up Arrow 62"/>
          <p:cNvSpPr>
            <a:spLocks noChangeArrowheads="1"/>
          </p:cNvSpPr>
          <p:nvPr/>
        </p:nvSpPr>
        <p:spPr bwMode="auto">
          <a:xfrm>
            <a:off x="3035300" y="5788025"/>
            <a:ext cx="296863" cy="358775"/>
          </a:xfrm>
          <a:prstGeom prst="upArrow">
            <a:avLst>
              <a:gd name="adj1" fmla="val 50000"/>
              <a:gd name="adj2" fmla="val 49797"/>
            </a:avLst>
          </a:prstGeom>
          <a:solidFill>
            <a:srgbClr val="92D050"/>
          </a:solidFill>
          <a:ln w="9525">
            <a:noFill/>
            <a:miter lim="800000"/>
            <a:headEnd/>
            <a:tailEnd/>
          </a:ln>
        </p:spPr>
        <p:txBody>
          <a:bodyPr wrap="none" anchor="ctr"/>
          <a:lstStyle/>
          <a:p>
            <a:pPr algn="ctr"/>
            <a:endParaRPr lang="en-GB" sz="1400">
              <a:solidFill>
                <a:schemeClr val="bg1"/>
              </a:solidFill>
              <a:latin typeface="Calibri" pitchFamily="34" charset="0"/>
            </a:endParaRPr>
          </a:p>
        </p:txBody>
      </p:sp>
      <p:sp>
        <p:nvSpPr>
          <p:cNvPr id="638001" name="Rectangle 63"/>
          <p:cNvSpPr>
            <a:spLocks noChangeArrowheads="1"/>
          </p:cNvSpPr>
          <p:nvPr/>
        </p:nvSpPr>
        <p:spPr bwMode="auto">
          <a:xfrm>
            <a:off x="1089025" y="5792788"/>
            <a:ext cx="1958975" cy="666750"/>
          </a:xfrm>
          <a:prstGeom prst="rect">
            <a:avLst/>
          </a:prstGeom>
          <a:noFill/>
          <a:ln w="9525">
            <a:noFill/>
            <a:miter lim="800000"/>
            <a:headEnd/>
            <a:tailEnd/>
          </a:ln>
        </p:spPr>
        <p:txBody>
          <a:bodyPr>
            <a:spAutoFit/>
          </a:bodyPr>
          <a:lstStyle/>
          <a:p>
            <a:r>
              <a:rPr lang="en-US" sz="1400" baseline="30000"/>
              <a:t>Highly motivated, adherent, knowledgeable, excellent self-care capacities, and comprehensive support systems</a:t>
            </a:r>
          </a:p>
        </p:txBody>
      </p:sp>
      <p:sp>
        <p:nvSpPr>
          <p:cNvPr id="638002" name="Rectangle 65"/>
          <p:cNvSpPr>
            <a:spLocks noChangeArrowheads="1"/>
          </p:cNvSpPr>
          <p:nvPr/>
        </p:nvSpPr>
        <p:spPr bwMode="auto">
          <a:xfrm>
            <a:off x="4873625" y="5805488"/>
            <a:ext cx="2578100" cy="522287"/>
          </a:xfrm>
          <a:prstGeom prst="rect">
            <a:avLst/>
          </a:prstGeom>
          <a:noFill/>
          <a:ln w="9525">
            <a:noFill/>
            <a:miter lim="800000"/>
            <a:headEnd/>
            <a:tailEnd/>
          </a:ln>
        </p:spPr>
        <p:txBody>
          <a:bodyPr>
            <a:spAutoFit/>
          </a:bodyPr>
          <a:lstStyle/>
          <a:p>
            <a:r>
              <a:rPr lang="en-US" sz="1400" baseline="30000"/>
              <a:t>Less motivated, non-adherent, limited insight, poor self-care capacities, and weak support systems</a:t>
            </a:r>
          </a:p>
        </p:txBody>
      </p:sp>
      <p:sp>
        <p:nvSpPr>
          <p:cNvPr id="638003" name="Up Arrow 68"/>
          <p:cNvSpPr>
            <a:spLocks noChangeArrowheads="1"/>
          </p:cNvSpPr>
          <p:nvPr/>
        </p:nvSpPr>
        <p:spPr bwMode="auto">
          <a:xfrm>
            <a:off x="7348538" y="5792788"/>
            <a:ext cx="295275" cy="360362"/>
          </a:xfrm>
          <a:prstGeom prst="upArrow">
            <a:avLst>
              <a:gd name="adj1" fmla="val 50000"/>
              <a:gd name="adj2" fmla="val 50286"/>
            </a:avLst>
          </a:prstGeom>
          <a:solidFill>
            <a:srgbClr val="C00000"/>
          </a:solidFill>
          <a:ln w="9525">
            <a:noFill/>
            <a:miter lim="800000"/>
            <a:headEnd/>
            <a:tailEnd/>
          </a:ln>
        </p:spPr>
        <p:txBody>
          <a:bodyPr wrap="none" anchor="ctr"/>
          <a:lstStyle/>
          <a:p>
            <a:pPr algn="ctr"/>
            <a:endParaRPr lang="en-GB" sz="1400">
              <a:solidFill>
                <a:schemeClr val="bg1"/>
              </a:solidFill>
              <a:latin typeface="Calibri"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464" y="332656"/>
            <a:ext cx="5895140"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pump technologies</a:t>
            </a:r>
          </a:p>
          <a:p>
            <a:pPr marL="0" indent="0">
              <a:lnSpc>
                <a:spcPct val="90000"/>
              </a:lnSpc>
              <a:buFont typeface="Arial" charset="0"/>
              <a:buNone/>
            </a:pPr>
            <a:endParaRPr lang="en-GB" sz="2800" b="1" dirty="0">
              <a:solidFill>
                <a:srgbClr val="C00000"/>
              </a:solidFill>
            </a:endParaRPr>
          </a:p>
        </p:txBody>
      </p:sp>
      <p:sp>
        <p:nvSpPr>
          <p:cNvPr id="9" name="Subtitle 2"/>
          <p:cNvSpPr txBox="1">
            <a:spLocks/>
          </p:cNvSpPr>
          <p:nvPr/>
        </p:nvSpPr>
        <p:spPr bwMode="auto">
          <a:xfrm>
            <a:off x="539552" y="1052736"/>
            <a:ext cx="8229600" cy="547260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GB" sz="2400" dirty="0">
                <a:latin typeface="Arial" charset="0"/>
                <a:cs typeface="Arial" charset="0"/>
              </a:rPr>
              <a:t>Medtronic 670G – FDA approved</a:t>
            </a:r>
          </a:p>
          <a:p>
            <a:pPr>
              <a:lnSpc>
                <a:spcPct val="90000"/>
              </a:lnSpc>
            </a:pPr>
            <a:endParaRPr lang="en-GB" sz="2400" dirty="0">
              <a:latin typeface="Arial" charset="0"/>
              <a:cs typeface="Arial" charset="0"/>
            </a:endParaRPr>
          </a:p>
        </p:txBody>
      </p:sp>
      <p:pic>
        <p:nvPicPr>
          <p:cNvPr id="3" name="Picture 2"/>
          <p:cNvPicPr>
            <a:picLocks noChangeAspect="1"/>
          </p:cNvPicPr>
          <p:nvPr/>
        </p:nvPicPr>
        <p:blipFill>
          <a:blip r:embed="rId3"/>
          <a:stretch>
            <a:fillRect/>
          </a:stretch>
        </p:blipFill>
        <p:spPr>
          <a:xfrm>
            <a:off x="179512" y="1700808"/>
            <a:ext cx="6804248" cy="4455514"/>
          </a:xfrm>
          <a:prstGeom prst="rect">
            <a:avLst/>
          </a:prstGeom>
        </p:spPr>
      </p:pic>
    </p:spTree>
    <p:extLst>
      <p:ext uri="{BB962C8B-B14F-4D97-AF65-F5344CB8AC3E}">
        <p14:creationId xmlns:p14="http://schemas.microsoft.com/office/powerpoint/2010/main" val="3068764785"/>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8" name="Text Box 4"/>
          <p:cNvSpPr txBox="1">
            <a:spLocks noChangeArrowheads="1"/>
          </p:cNvSpPr>
          <p:nvPr/>
        </p:nvSpPr>
        <p:spPr bwMode="auto">
          <a:xfrm>
            <a:off x="2319338" y="2768600"/>
            <a:ext cx="4132262" cy="7620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GB" sz="4400"/>
              <a:t>Any Questions?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3649" y="200134"/>
            <a:ext cx="302433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glucose sensing via CGMS</a:t>
            </a:r>
          </a:p>
        </p:txBody>
      </p:sp>
      <p:sp>
        <p:nvSpPr>
          <p:cNvPr id="3" name="Rectangle 2"/>
          <p:cNvSpPr/>
          <p:nvPr/>
        </p:nvSpPr>
        <p:spPr>
          <a:xfrm>
            <a:off x="5796136" y="2888940"/>
            <a:ext cx="3024336" cy="11521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manual entry:</a:t>
            </a:r>
          </a:p>
          <a:p>
            <a:pPr algn="ctr"/>
            <a:r>
              <a:rPr lang="en-GB" sz="2400" dirty="0">
                <a:latin typeface="Arial" panose="020B0604020202020204" pitchFamily="34" charset="0"/>
                <a:cs typeface="Arial" panose="020B0604020202020204" pitchFamily="34" charset="0"/>
              </a:rPr>
              <a:t>CHO intake</a:t>
            </a:r>
          </a:p>
        </p:txBody>
      </p:sp>
      <p:sp>
        <p:nvSpPr>
          <p:cNvPr id="5" name="Oval 4"/>
          <p:cNvSpPr/>
          <p:nvPr/>
        </p:nvSpPr>
        <p:spPr>
          <a:xfrm>
            <a:off x="1619673" y="270892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algorithm</a:t>
            </a:r>
          </a:p>
        </p:txBody>
      </p:sp>
      <p:sp>
        <p:nvSpPr>
          <p:cNvPr id="6" name="Rectangle 5"/>
          <p:cNvSpPr/>
          <p:nvPr/>
        </p:nvSpPr>
        <p:spPr>
          <a:xfrm>
            <a:off x="1403649" y="5013176"/>
            <a:ext cx="302433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insulin dose adjustment</a:t>
            </a:r>
          </a:p>
        </p:txBody>
      </p:sp>
      <p:cxnSp>
        <p:nvCxnSpPr>
          <p:cNvPr id="8" name="Straight Arrow Connector 7"/>
          <p:cNvCxnSpPr>
            <a:cxnSpLocks/>
            <a:stCxn id="2" idx="2"/>
            <a:endCxn id="5" idx="0"/>
          </p:cNvCxnSpPr>
          <p:nvPr/>
        </p:nvCxnSpPr>
        <p:spPr>
          <a:xfrm>
            <a:off x="2915817" y="1352262"/>
            <a:ext cx="0" cy="1356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3" idx="1"/>
            <a:endCxn id="5" idx="6"/>
          </p:cNvCxnSpPr>
          <p:nvPr/>
        </p:nvCxnSpPr>
        <p:spPr>
          <a:xfrm flipH="1">
            <a:off x="4211961" y="3465004"/>
            <a:ext cx="15841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4"/>
          </p:cNvCxnSpPr>
          <p:nvPr/>
        </p:nvCxnSpPr>
        <p:spPr>
          <a:xfrm>
            <a:off x="2915817" y="4221088"/>
            <a:ext cx="0" cy="7920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a:endCxn id="2" idx="1"/>
          </p:cNvCxnSpPr>
          <p:nvPr/>
        </p:nvCxnSpPr>
        <p:spPr>
          <a:xfrm rot="10800000">
            <a:off x="1403649" y="776198"/>
            <a:ext cx="12700" cy="4813042"/>
          </a:xfrm>
          <a:prstGeom prst="bentConnector3">
            <a:avLst>
              <a:gd name="adj1" fmla="val 531428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580112" y="404664"/>
            <a:ext cx="3105337" cy="461665"/>
          </a:xfrm>
          <a:prstGeom prst="rect">
            <a:avLst/>
          </a:prstGeom>
        </p:spPr>
        <p:txBody>
          <a:bodyPr wrap="none">
            <a:spAutoFit/>
          </a:bodyPr>
          <a:lstStyle/>
          <a:p>
            <a:r>
              <a:rPr lang="en-GB" sz="2400" b="1" dirty="0">
                <a:solidFill>
                  <a:srgbClr val="C00000"/>
                </a:solidFill>
              </a:rPr>
              <a:t>Hybrid Closed Loop</a:t>
            </a:r>
            <a:endParaRPr lang="en-GB" sz="2400" dirty="0"/>
          </a:p>
        </p:txBody>
      </p:sp>
    </p:spTree>
    <p:extLst>
      <p:ext uri="{BB962C8B-B14F-4D97-AF65-F5344CB8AC3E}">
        <p14:creationId xmlns:p14="http://schemas.microsoft.com/office/powerpoint/2010/main" val="1810908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3649" y="200134"/>
            <a:ext cx="302433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glucose sensing via CGMS</a:t>
            </a:r>
          </a:p>
        </p:txBody>
      </p:sp>
      <p:sp>
        <p:nvSpPr>
          <p:cNvPr id="3" name="Rectangle 2"/>
          <p:cNvSpPr/>
          <p:nvPr/>
        </p:nvSpPr>
        <p:spPr>
          <a:xfrm>
            <a:off x="5796136" y="2888940"/>
            <a:ext cx="3024336" cy="11521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manual entry:</a:t>
            </a:r>
          </a:p>
          <a:p>
            <a:pPr algn="ctr"/>
            <a:r>
              <a:rPr lang="en-GB" sz="2400" dirty="0">
                <a:latin typeface="Arial" panose="020B0604020202020204" pitchFamily="34" charset="0"/>
                <a:cs typeface="Arial" panose="020B0604020202020204" pitchFamily="34" charset="0"/>
              </a:rPr>
              <a:t>CHO intake</a:t>
            </a:r>
          </a:p>
        </p:txBody>
      </p:sp>
      <p:sp>
        <p:nvSpPr>
          <p:cNvPr id="5" name="Oval 4"/>
          <p:cNvSpPr/>
          <p:nvPr/>
        </p:nvSpPr>
        <p:spPr>
          <a:xfrm>
            <a:off x="1619673" y="2708920"/>
            <a:ext cx="259228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algorithm</a:t>
            </a:r>
          </a:p>
        </p:txBody>
      </p:sp>
      <p:sp>
        <p:nvSpPr>
          <p:cNvPr id="6" name="Rectangle 5"/>
          <p:cNvSpPr/>
          <p:nvPr/>
        </p:nvSpPr>
        <p:spPr>
          <a:xfrm>
            <a:off x="1403649" y="5013176"/>
            <a:ext cx="3024336"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Arial" panose="020B0604020202020204" pitchFamily="34" charset="0"/>
                <a:cs typeface="Arial" panose="020B0604020202020204" pitchFamily="34" charset="0"/>
              </a:rPr>
              <a:t>insulin dose adjustment</a:t>
            </a:r>
          </a:p>
        </p:txBody>
      </p:sp>
      <p:cxnSp>
        <p:nvCxnSpPr>
          <p:cNvPr id="8" name="Straight Arrow Connector 7"/>
          <p:cNvCxnSpPr>
            <a:cxnSpLocks/>
            <a:stCxn id="2" idx="2"/>
            <a:endCxn id="5" idx="0"/>
          </p:cNvCxnSpPr>
          <p:nvPr/>
        </p:nvCxnSpPr>
        <p:spPr>
          <a:xfrm>
            <a:off x="2915817" y="1352262"/>
            <a:ext cx="0" cy="1356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3" idx="1"/>
            <a:endCxn id="5" idx="6"/>
          </p:cNvCxnSpPr>
          <p:nvPr/>
        </p:nvCxnSpPr>
        <p:spPr>
          <a:xfrm flipH="1">
            <a:off x="4211961" y="3465004"/>
            <a:ext cx="15841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4"/>
          </p:cNvCxnSpPr>
          <p:nvPr/>
        </p:nvCxnSpPr>
        <p:spPr>
          <a:xfrm>
            <a:off x="2915817" y="4221088"/>
            <a:ext cx="0" cy="7920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a:endCxn id="2" idx="1"/>
          </p:cNvCxnSpPr>
          <p:nvPr/>
        </p:nvCxnSpPr>
        <p:spPr>
          <a:xfrm rot="10800000">
            <a:off x="1403649" y="776198"/>
            <a:ext cx="12700" cy="4813042"/>
          </a:xfrm>
          <a:prstGeom prst="bentConnector3">
            <a:avLst>
              <a:gd name="adj1" fmla="val 531428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580112" y="404664"/>
            <a:ext cx="3105337" cy="461665"/>
          </a:xfrm>
          <a:prstGeom prst="rect">
            <a:avLst/>
          </a:prstGeom>
        </p:spPr>
        <p:txBody>
          <a:bodyPr wrap="none">
            <a:spAutoFit/>
          </a:bodyPr>
          <a:lstStyle/>
          <a:p>
            <a:r>
              <a:rPr lang="en-GB" sz="2400" b="1" dirty="0">
                <a:solidFill>
                  <a:srgbClr val="C00000"/>
                </a:solidFill>
              </a:rPr>
              <a:t>Hybrid Closed Loop</a:t>
            </a:r>
            <a:endParaRPr lang="en-GB" sz="2400" dirty="0"/>
          </a:p>
        </p:txBody>
      </p:sp>
      <p:sp>
        <p:nvSpPr>
          <p:cNvPr id="4" name="Rectangle 3"/>
          <p:cNvSpPr/>
          <p:nvPr/>
        </p:nvSpPr>
        <p:spPr>
          <a:xfrm>
            <a:off x="5004048" y="4489608"/>
            <a:ext cx="3916713" cy="707886"/>
          </a:xfrm>
          <a:prstGeom prst="rect">
            <a:avLst/>
          </a:prstGeom>
        </p:spPr>
        <p:txBody>
          <a:bodyPr wrap="none">
            <a:spAutoFit/>
          </a:bodyPr>
          <a:lstStyle/>
          <a:p>
            <a:r>
              <a:rPr lang="en-GB" sz="2000" dirty="0"/>
              <a:t>model / fuzzy logic based</a:t>
            </a:r>
          </a:p>
          <a:p>
            <a:r>
              <a:rPr lang="en-GB" sz="2000" dirty="0"/>
              <a:t>no machine learning / AI element</a:t>
            </a:r>
            <a:endParaRPr lang="en-GB" sz="2000" dirty="0"/>
          </a:p>
        </p:txBody>
      </p:sp>
      <p:cxnSp>
        <p:nvCxnSpPr>
          <p:cNvPr id="15" name="Straight Connector 14"/>
          <p:cNvCxnSpPr>
            <a:stCxn id="5" idx="5"/>
            <a:endCxn id="4" idx="1"/>
          </p:cNvCxnSpPr>
          <p:nvPr/>
        </p:nvCxnSpPr>
        <p:spPr>
          <a:xfrm>
            <a:off x="3832329" y="3999636"/>
            <a:ext cx="1171719" cy="843915"/>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284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bwMode="auto">
          <a:xfrm>
            <a:off x="539552" y="1052736"/>
            <a:ext cx="8229600" cy="547260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GB" sz="2400" dirty="0">
                <a:latin typeface="Arial" charset="0"/>
                <a:cs typeface="Arial" charset="0"/>
              </a:rPr>
              <a:t>Medtronic / IBM Watson – sugar.IQ</a:t>
            </a: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a:p>
            <a:pPr>
              <a:lnSpc>
                <a:spcPct val="90000"/>
              </a:lnSpc>
            </a:pPr>
            <a:r>
              <a:rPr lang="en-GB" sz="2400" dirty="0">
                <a:latin typeface="Arial" charset="0"/>
                <a:cs typeface="Arial" charset="0"/>
              </a:rPr>
              <a:t>pattern recognition using multiple data sources:</a:t>
            </a:r>
          </a:p>
          <a:p>
            <a:pPr>
              <a:lnSpc>
                <a:spcPct val="90000"/>
              </a:lnSpc>
            </a:pPr>
            <a:r>
              <a:rPr lang="en-GB" sz="2400" dirty="0">
                <a:latin typeface="Arial" charset="0"/>
                <a:cs typeface="Arial" charset="0"/>
              </a:rPr>
              <a:t>CBG / CGMS, accelerometer data, CHO / nutritional data, location, weather </a:t>
            </a:r>
            <a:r>
              <a:rPr lang="en-GB" sz="2400" dirty="0" err="1">
                <a:latin typeface="Arial" charset="0"/>
                <a:cs typeface="Arial" charset="0"/>
              </a:rPr>
              <a:t>etc</a:t>
            </a:r>
            <a:endParaRPr lang="en-GB" sz="2400" dirty="0">
              <a:latin typeface="Arial" charset="0"/>
              <a:cs typeface="Arial" charset="0"/>
            </a:endParaRPr>
          </a:p>
        </p:txBody>
      </p:sp>
      <p:pic>
        <p:nvPicPr>
          <p:cNvPr id="2" name="Picture 1"/>
          <p:cNvPicPr>
            <a:picLocks noChangeAspect="1"/>
          </p:cNvPicPr>
          <p:nvPr/>
        </p:nvPicPr>
        <p:blipFill>
          <a:blip r:embed="rId2"/>
          <a:stretch>
            <a:fillRect/>
          </a:stretch>
        </p:blipFill>
        <p:spPr>
          <a:xfrm>
            <a:off x="395536" y="1700807"/>
            <a:ext cx="5256584" cy="2915263"/>
          </a:xfrm>
          <a:prstGeom prst="rect">
            <a:avLst/>
          </a:prstGeom>
        </p:spPr>
      </p:pic>
      <p:sp>
        <p:nvSpPr>
          <p:cNvPr id="3" name="Rectangle 2"/>
          <p:cNvSpPr/>
          <p:nvPr/>
        </p:nvSpPr>
        <p:spPr>
          <a:xfrm>
            <a:off x="466464" y="332656"/>
            <a:ext cx="6157840"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machine learning / AI</a:t>
            </a:r>
          </a:p>
          <a:p>
            <a:pPr marL="0" indent="0">
              <a:lnSpc>
                <a:spcPct val="90000"/>
              </a:lnSpc>
              <a:buFont typeface="Arial" charset="0"/>
              <a:buNone/>
            </a:pPr>
            <a:endParaRPr lang="en-GB" sz="2800" b="1" dirty="0">
              <a:solidFill>
                <a:srgbClr val="C00000"/>
              </a:solidFill>
            </a:endParaRPr>
          </a:p>
        </p:txBody>
      </p:sp>
    </p:spTree>
    <p:extLst>
      <p:ext uri="{BB962C8B-B14F-4D97-AF65-F5344CB8AC3E}">
        <p14:creationId xmlns:p14="http://schemas.microsoft.com/office/powerpoint/2010/main" val="332676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1628800"/>
            <a:ext cx="2897524" cy="480131"/>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2 Diabetes</a:t>
            </a:r>
          </a:p>
        </p:txBody>
      </p:sp>
    </p:spTree>
    <p:extLst>
      <p:ext uri="{BB962C8B-B14F-4D97-AF65-F5344CB8AC3E}">
        <p14:creationId xmlns:p14="http://schemas.microsoft.com/office/powerpoint/2010/main" val="391770492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nvGraphicFramePr>
        <p:xfrm>
          <a:off x="4343400" y="2247900"/>
          <a:ext cx="4902200" cy="3878263"/>
        </p:xfrm>
        <a:graphic>
          <a:graphicData uri="http://schemas.openxmlformats.org/drawingml/2006/chart">
            <c:chart xmlns:c="http://schemas.openxmlformats.org/drawingml/2006/chart" xmlns:r="http://schemas.openxmlformats.org/officeDocument/2006/relationships" r:id="rId3"/>
          </a:graphicData>
        </a:graphic>
      </p:graphicFrame>
      <p:sp>
        <p:nvSpPr>
          <p:cNvPr id="47106" name="Title 1"/>
          <p:cNvSpPr>
            <a:spLocks noGrp="1"/>
          </p:cNvSpPr>
          <p:nvPr>
            <p:ph type="title" idx="4294967295"/>
          </p:nvPr>
        </p:nvSpPr>
        <p:spPr/>
        <p:txBody>
          <a:bodyPr anchor="b"/>
          <a:lstStyle/>
          <a:p>
            <a:r>
              <a:rPr lang="en-GB" dirty="0">
                <a:latin typeface="Arial" charset="0"/>
                <a:cs typeface="Arial" charset="0"/>
              </a:rPr>
              <a:t>Type 2 diabetes is increasingly prevalent</a:t>
            </a:r>
            <a:endParaRPr lang="nb-NO" dirty="0">
              <a:latin typeface="Arial" charset="0"/>
              <a:cs typeface="Arial" charset="0"/>
            </a:endParaRPr>
          </a:p>
        </p:txBody>
      </p:sp>
      <p:sp>
        <p:nvSpPr>
          <p:cNvPr id="47107" name="Content Placeholder 6"/>
          <p:cNvSpPr>
            <a:spLocks noGrp="1"/>
          </p:cNvSpPr>
          <p:nvPr>
            <p:ph sz="half" idx="4294967295"/>
          </p:nvPr>
        </p:nvSpPr>
        <p:spPr>
          <a:xfrm>
            <a:off x="468313" y="1196975"/>
            <a:ext cx="3911600" cy="763588"/>
          </a:xfrm>
        </p:spPr>
        <p:txBody>
          <a:bodyPr/>
          <a:lstStyle/>
          <a:p>
            <a:pPr marL="228600" indent="-228600" algn="ctr">
              <a:spcAft>
                <a:spcPts val="600"/>
              </a:spcAft>
            </a:pPr>
            <a:r>
              <a:rPr lang="en-GB" sz="2400" dirty="0">
                <a:solidFill>
                  <a:srgbClr val="5A5A5A"/>
                </a:solidFill>
                <a:latin typeface="Arial" charset="0"/>
                <a:cs typeface="Arial" charset="0"/>
              </a:rPr>
              <a:t>Globally, 387 million people are living with diabetes</a:t>
            </a:r>
            <a:r>
              <a:rPr lang="en-GB" sz="2400" baseline="30000" dirty="0">
                <a:solidFill>
                  <a:srgbClr val="5A5A5A"/>
                </a:solidFill>
                <a:latin typeface="Arial" charset="0"/>
                <a:cs typeface="Arial" charset="0"/>
              </a:rPr>
              <a:t>1</a:t>
            </a:r>
          </a:p>
          <a:p>
            <a:pPr marL="228600" indent="-228600">
              <a:spcAft>
                <a:spcPts val="600"/>
              </a:spcAft>
            </a:pPr>
            <a:endParaRPr lang="en-GB" sz="2400" b="1" dirty="0">
              <a:solidFill>
                <a:srgbClr val="5A5A5A"/>
              </a:solidFill>
              <a:latin typeface="Arial" charset="0"/>
              <a:cs typeface="Arial" charset="0"/>
            </a:endParaRPr>
          </a:p>
          <a:p>
            <a:pPr marL="228600" indent="-228600">
              <a:spcAft>
                <a:spcPts val="600"/>
              </a:spcAft>
            </a:pPr>
            <a:endParaRPr lang="en-GB" b="1" dirty="0">
              <a:solidFill>
                <a:srgbClr val="5A5A5A"/>
              </a:solidFill>
              <a:latin typeface="Arial" charset="0"/>
              <a:cs typeface="Arial" charset="0"/>
            </a:endParaRPr>
          </a:p>
          <a:p>
            <a:pPr marL="228600" indent="-228600">
              <a:spcAft>
                <a:spcPts val="600"/>
              </a:spcAft>
            </a:pPr>
            <a:endParaRPr lang="en-GB" b="1" dirty="0">
              <a:solidFill>
                <a:srgbClr val="5A5A5A"/>
              </a:solidFill>
              <a:latin typeface="Arial" charset="0"/>
              <a:cs typeface="Arial" charset="0"/>
            </a:endParaRPr>
          </a:p>
          <a:p>
            <a:pPr marL="228600" indent="-228600">
              <a:spcAft>
                <a:spcPts val="600"/>
              </a:spcAft>
            </a:pPr>
            <a:endParaRPr lang="en-GB" b="1" dirty="0">
              <a:solidFill>
                <a:srgbClr val="5A5A5A"/>
              </a:solidFill>
              <a:latin typeface="Arial" charset="0"/>
              <a:cs typeface="Arial" charset="0"/>
            </a:endParaRPr>
          </a:p>
          <a:p>
            <a:pPr marL="228600" indent="-228600">
              <a:spcAft>
                <a:spcPts val="600"/>
              </a:spcAft>
              <a:buFont typeface="Arial" charset="0"/>
              <a:buNone/>
            </a:pPr>
            <a:endParaRPr lang="en-GB" baseline="30000" dirty="0">
              <a:solidFill>
                <a:srgbClr val="5A5A5A"/>
              </a:solidFill>
              <a:latin typeface="Arial" charset="0"/>
              <a:cs typeface="Arial" charset="0"/>
            </a:endParaRPr>
          </a:p>
          <a:p>
            <a:pPr marL="228600" indent="-228600">
              <a:spcAft>
                <a:spcPts val="600"/>
              </a:spcAft>
            </a:pPr>
            <a:endParaRPr lang="en-GB" baseline="30000" dirty="0">
              <a:solidFill>
                <a:srgbClr val="5A5A5A"/>
              </a:solidFill>
              <a:latin typeface="Arial" charset="0"/>
              <a:cs typeface="Arial" charset="0"/>
            </a:endParaRPr>
          </a:p>
        </p:txBody>
      </p:sp>
      <p:sp>
        <p:nvSpPr>
          <p:cNvPr id="9" name="Content Placeholder 6"/>
          <p:cNvSpPr txBox="1">
            <a:spLocks/>
          </p:cNvSpPr>
          <p:nvPr/>
        </p:nvSpPr>
        <p:spPr bwMode="auto">
          <a:xfrm>
            <a:off x="4319588" y="1295400"/>
            <a:ext cx="4724400" cy="762000"/>
          </a:xfrm>
          <a:prstGeom prst="rect">
            <a:avLst/>
          </a:prstGeom>
          <a:noFill/>
          <a:ln w="9525">
            <a:noFill/>
            <a:miter lim="800000"/>
            <a:headEnd/>
            <a:tailEnd/>
          </a:ln>
        </p:spPr>
        <p:txBody>
          <a:bodyPr/>
          <a:lstStyle/>
          <a:p>
            <a:pPr marL="285750" indent="-285750">
              <a:spcBef>
                <a:spcPts val="600"/>
              </a:spcBef>
              <a:spcAft>
                <a:spcPts val="600"/>
              </a:spcAft>
              <a:buClr>
                <a:srgbClr val="F0414B"/>
              </a:buClr>
              <a:buFont typeface="Arial" charset="0"/>
              <a:buChar char="•"/>
            </a:pPr>
            <a:r>
              <a:rPr lang="en-GB" sz="2000">
                <a:solidFill>
                  <a:srgbClr val="5A5A5A"/>
                </a:solidFill>
                <a:latin typeface="Century Gothic" pitchFamily="34" charset="0"/>
              </a:rPr>
              <a:t>At least 68% of people &gt;65 years with diabetes die of heart disease</a:t>
            </a:r>
            <a:r>
              <a:rPr lang="en-GB" sz="2000" baseline="30000">
                <a:solidFill>
                  <a:srgbClr val="5A5A5A"/>
                </a:solidFill>
                <a:latin typeface="Century Gothic" pitchFamily="34" charset="0"/>
              </a:rPr>
              <a:t>2</a:t>
            </a:r>
            <a:endParaRPr lang="en-GB" sz="2000">
              <a:solidFill>
                <a:srgbClr val="5A5A5A"/>
              </a:solidFill>
              <a:latin typeface="Century Gothic" pitchFamily="34" charset="0"/>
            </a:endParaRPr>
          </a:p>
          <a:p>
            <a:pPr marL="285750" indent="-285750">
              <a:spcBef>
                <a:spcPts val="600"/>
              </a:spcBef>
              <a:spcAft>
                <a:spcPts val="600"/>
              </a:spcAft>
              <a:buClr>
                <a:srgbClr val="F0414B"/>
              </a:buClr>
              <a:buFont typeface="Arial" charset="0"/>
              <a:buChar char="•"/>
            </a:pPr>
            <a:endParaRPr lang="en-GB" sz="2000" baseline="30000">
              <a:solidFill>
                <a:srgbClr val="5A5A5A"/>
              </a:solidFill>
              <a:latin typeface="Century Gothic" pitchFamily="34" charset="0"/>
            </a:endParaRPr>
          </a:p>
          <a:p>
            <a:pPr marL="285750" indent="-285750">
              <a:spcBef>
                <a:spcPts val="600"/>
              </a:spcBef>
              <a:spcAft>
                <a:spcPts val="600"/>
              </a:spcAft>
              <a:buClr>
                <a:srgbClr val="F0414B"/>
              </a:buClr>
              <a:buFont typeface="Arial" charset="0"/>
              <a:buChar char="•"/>
            </a:pPr>
            <a:endParaRPr lang="en-GB" sz="2000" baseline="30000">
              <a:solidFill>
                <a:srgbClr val="5A5A5A"/>
              </a:solidFill>
              <a:latin typeface="Century Gothic" pitchFamily="34" charset="0"/>
            </a:endParaRPr>
          </a:p>
        </p:txBody>
      </p:sp>
      <p:grpSp>
        <p:nvGrpSpPr>
          <p:cNvPr id="47109" name="Group 12"/>
          <p:cNvGrpSpPr>
            <a:grpSpLocks/>
          </p:cNvGrpSpPr>
          <p:nvPr/>
        </p:nvGrpSpPr>
        <p:grpSpPr bwMode="auto">
          <a:xfrm>
            <a:off x="958850" y="5297488"/>
            <a:ext cx="3025775" cy="646112"/>
            <a:chOff x="924652" y="5157192"/>
            <a:chExt cx="3025966" cy="646331"/>
          </a:xfrm>
        </p:grpSpPr>
        <p:pic>
          <p:nvPicPr>
            <p:cNvPr id="47113" name="Picture 15"/>
            <p:cNvPicPr>
              <a:picLocks noChangeAspect="1"/>
            </p:cNvPicPr>
            <p:nvPr/>
          </p:nvPicPr>
          <p:blipFill>
            <a:blip r:embed="rId4"/>
            <a:srcRect/>
            <a:stretch>
              <a:fillRect/>
            </a:stretch>
          </p:blipFill>
          <p:spPr bwMode="auto">
            <a:xfrm>
              <a:off x="924652" y="5271782"/>
              <a:ext cx="432048" cy="417150"/>
            </a:xfrm>
            <a:prstGeom prst="rect">
              <a:avLst/>
            </a:prstGeom>
            <a:noFill/>
            <a:ln w="9525">
              <a:noFill/>
              <a:miter lim="800000"/>
              <a:headEnd/>
              <a:tailEnd/>
            </a:ln>
          </p:spPr>
        </p:pic>
        <p:sp>
          <p:nvSpPr>
            <p:cNvPr id="47114" name="Rectangle 16"/>
            <p:cNvSpPr>
              <a:spLocks noChangeArrowheads="1"/>
            </p:cNvSpPr>
            <p:nvPr/>
          </p:nvSpPr>
          <p:spPr bwMode="auto">
            <a:xfrm>
              <a:off x="1153419" y="5157192"/>
              <a:ext cx="2568432" cy="646331"/>
            </a:xfrm>
            <a:prstGeom prst="rect">
              <a:avLst/>
            </a:prstGeom>
            <a:noFill/>
            <a:ln w="9525">
              <a:noFill/>
              <a:miter lim="800000"/>
              <a:headEnd/>
              <a:tailEnd/>
            </a:ln>
          </p:spPr>
          <p:txBody>
            <a:bodyPr>
              <a:spAutoFit/>
            </a:bodyPr>
            <a:lstStyle/>
            <a:p>
              <a:pPr algn="ctr">
                <a:spcAft>
                  <a:spcPts val="600"/>
                </a:spcAft>
              </a:pPr>
              <a:r>
                <a:rPr lang="en-GB">
                  <a:solidFill>
                    <a:srgbClr val="5A5A5A"/>
                  </a:solidFill>
                  <a:latin typeface="Century Gothic" pitchFamily="34" charset="0"/>
                </a:rPr>
                <a:t>This will rise to 592 million by 2035</a:t>
              </a:r>
              <a:r>
                <a:rPr lang="en-GB" baseline="30000">
                  <a:solidFill>
                    <a:srgbClr val="5A5A5A"/>
                  </a:solidFill>
                  <a:latin typeface="Century Gothic" pitchFamily="34" charset="0"/>
                </a:rPr>
                <a:t>1</a:t>
              </a:r>
            </a:p>
          </p:txBody>
        </p:sp>
        <p:pic>
          <p:nvPicPr>
            <p:cNvPr id="47115" name="Picture 17"/>
            <p:cNvPicPr>
              <a:picLocks noChangeAspect="1"/>
            </p:cNvPicPr>
            <p:nvPr/>
          </p:nvPicPr>
          <p:blipFill>
            <a:blip r:embed="rId4"/>
            <a:srcRect/>
            <a:stretch>
              <a:fillRect/>
            </a:stretch>
          </p:blipFill>
          <p:spPr bwMode="auto">
            <a:xfrm flipH="1">
              <a:off x="3518570" y="5271782"/>
              <a:ext cx="432048" cy="417150"/>
            </a:xfrm>
            <a:prstGeom prst="rect">
              <a:avLst/>
            </a:prstGeom>
            <a:noFill/>
            <a:ln w="9525">
              <a:noFill/>
              <a:miter lim="800000"/>
              <a:headEnd/>
              <a:tailEnd/>
            </a:ln>
          </p:spPr>
        </p:pic>
      </p:grpSp>
      <p:pic>
        <p:nvPicPr>
          <p:cNvPr id="47110" name="Picture 11"/>
          <p:cNvPicPr>
            <a:picLocks noChangeAspect="1"/>
          </p:cNvPicPr>
          <p:nvPr/>
        </p:nvPicPr>
        <p:blipFill>
          <a:blip r:embed="rId5"/>
          <a:srcRect/>
          <a:stretch>
            <a:fillRect/>
          </a:stretch>
        </p:blipFill>
        <p:spPr bwMode="auto">
          <a:xfrm>
            <a:off x="1403350" y="2349500"/>
            <a:ext cx="2325688" cy="2870200"/>
          </a:xfrm>
          <a:prstGeom prst="rect">
            <a:avLst/>
          </a:prstGeom>
          <a:noFill/>
          <a:ln w="9525">
            <a:noFill/>
            <a:miter lim="800000"/>
            <a:headEnd/>
            <a:tailEnd/>
          </a:ln>
        </p:spPr>
      </p:pic>
      <p:sp>
        <p:nvSpPr>
          <p:cNvPr id="47111" name="Footer Placeholder 2"/>
          <p:cNvSpPr txBox="1">
            <a:spLocks noGrp="1"/>
          </p:cNvSpPr>
          <p:nvPr/>
        </p:nvSpPr>
        <p:spPr bwMode="auto">
          <a:xfrm>
            <a:off x="0" y="5943600"/>
            <a:ext cx="7056438" cy="688975"/>
          </a:xfrm>
          <a:prstGeom prst="rect">
            <a:avLst/>
          </a:prstGeom>
          <a:noFill/>
          <a:ln w="9525">
            <a:noFill/>
            <a:miter lim="800000"/>
            <a:headEnd/>
            <a:tailEnd/>
          </a:ln>
        </p:spPr>
        <p:txBody>
          <a:bodyPr anchor="b"/>
          <a:lstStyle/>
          <a:p>
            <a:r>
              <a:rPr lang="en-GB" sz="1000">
                <a:solidFill>
                  <a:schemeClr val="tx2"/>
                </a:solidFill>
                <a:latin typeface="Century Gothic" pitchFamily="34" charset="0"/>
              </a:rPr>
              <a:t>1. IDF Diabetes Atlas 6th Edition 2014 </a:t>
            </a:r>
            <a:r>
              <a:rPr lang="en-GB" sz="1000">
                <a:solidFill>
                  <a:schemeClr val="tx2"/>
                </a:solidFill>
                <a:latin typeface="Century Gothic" pitchFamily="34" charset="0"/>
                <a:hlinkClick r:id="rId6"/>
              </a:rPr>
              <a:t>http://www.idf.org/diabetesatlas</a:t>
            </a:r>
            <a:r>
              <a:rPr lang="en-GB" sz="1000">
                <a:solidFill>
                  <a:schemeClr val="tx2"/>
                </a:solidFill>
                <a:latin typeface="Century Gothic" pitchFamily="34" charset="0"/>
              </a:rPr>
              <a:t>; 2. Centers for Disease Control and Prevention , National Diabetes Fact Sheet, 2011 Available at </a:t>
            </a:r>
            <a:r>
              <a:rPr lang="en-GB" sz="1000">
                <a:solidFill>
                  <a:schemeClr val="tx2"/>
                </a:solidFill>
                <a:latin typeface="Century Gothic" pitchFamily="34" charset="0"/>
                <a:hlinkClick r:id="rId7"/>
              </a:rPr>
              <a:t>http://www.cdc.gov/diabetes/pubs/pdf/ndfs_2011.pdf</a:t>
            </a:r>
            <a:r>
              <a:rPr lang="en-GB" sz="1000">
                <a:solidFill>
                  <a:schemeClr val="tx2"/>
                </a:solidFill>
                <a:latin typeface="Century Gothic" pitchFamily="34" charset="0"/>
              </a:rPr>
              <a:t>; 3. Seshasai SRK et al. N Engl J Med 2011;364:829-41 Supplementary Appendix</a:t>
            </a:r>
            <a:endParaRPr lang="nb-NO" sz="1000">
              <a:solidFill>
                <a:schemeClr val="tx2"/>
              </a:solidFill>
              <a:latin typeface="Century Gothic" pitchFamily="34" charset="0"/>
            </a:endParaRPr>
          </a:p>
        </p:txBody>
      </p:sp>
      <p:sp>
        <p:nvSpPr>
          <p:cNvPr id="14" name="Content Placeholder 7"/>
          <p:cNvSpPr txBox="1">
            <a:spLocks/>
          </p:cNvSpPr>
          <p:nvPr/>
        </p:nvSpPr>
        <p:spPr>
          <a:xfrm>
            <a:off x="5103813" y="2116138"/>
            <a:ext cx="3905250" cy="736600"/>
          </a:xfrm>
          <a:prstGeom prst="rect">
            <a:avLst/>
          </a:prstGeom>
        </p:spPr>
        <p:txBody>
          <a:bodyPr/>
          <a:lstStyle>
            <a:lvl1pPr marL="228600" indent="-228600" algn="l" defTabSz="914400" rtl="0" eaLnBrk="1" latinLnBrk="0" hangingPunct="1">
              <a:lnSpc>
                <a:spcPct val="100000"/>
              </a:lnSpc>
              <a:spcBef>
                <a:spcPts val="600"/>
              </a:spcBef>
              <a:buClr>
                <a:schemeClr val="accent1"/>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00000"/>
              </a:lnSpc>
              <a:spcBef>
                <a:spcPts val="600"/>
              </a:spcBef>
              <a:buFont typeface="Calibri" panose="020F050202020403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00000"/>
              </a:lnSpc>
              <a:spcBef>
                <a:spcPts val="600"/>
              </a:spcBef>
              <a:buClr>
                <a:schemeClr val="accent1"/>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00000"/>
              </a:lnSpc>
              <a:spcBef>
                <a:spcPts val="600"/>
              </a:spcBef>
              <a:buFont typeface="Calibri" panose="020F050202020403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00000"/>
              </a:lnSpc>
              <a:spcBef>
                <a:spcPts val="600"/>
              </a:spcBef>
              <a:buClr>
                <a:schemeClr val="accent1"/>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nb-NO" sz="1800" b="1" dirty="0">
                <a:solidFill>
                  <a:schemeClr val="accent2"/>
                </a:solidFill>
              </a:rPr>
              <a:t>Mortality risk associated with diabetes (n=820,900)</a:t>
            </a:r>
            <a:r>
              <a:rPr lang="nb-NO" sz="1800" b="1" baseline="30000" dirty="0">
                <a:solidFill>
                  <a:schemeClr val="accent2"/>
                </a:solidFill>
              </a:rPr>
              <a:t>3</a:t>
            </a:r>
            <a:endParaRPr lang="nb-NO" sz="1800" b="1" dirty="0">
              <a:solidFill>
                <a:schemeClr val="accent2"/>
              </a:solidFill>
            </a:endParaRPr>
          </a:p>
          <a:p>
            <a:pPr fontAlgn="auto">
              <a:spcAft>
                <a:spcPts val="0"/>
              </a:spcAft>
              <a:defRPr/>
            </a:pPr>
            <a:endParaRPr lang="en-GB" dirty="0">
              <a:solidFill>
                <a:schemeClr val="accent2"/>
              </a:solidFill>
            </a:endParaRPr>
          </a:p>
        </p:txBody>
      </p:sp>
    </p:spTree>
    <p:extLst>
      <p:ext uri="{BB962C8B-B14F-4D97-AF65-F5344CB8AC3E}">
        <p14:creationId xmlns:p14="http://schemas.microsoft.com/office/powerpoint/2010/main" val="311753591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p:cNvSpPr>
            <a:spLocks noGrp="1"/>
          </p:cNvSpPr>
          <p:nvPr>
            <p:ph type="title" idx="4294967295"/>
          </p:nvPr>
        </p:nvSpPr>
        <p:spPr>
          <a:xfrm>
            <a:off x="252413" y="295275"/>
            <a:ext cx="8639175" cy="1009650"/>
          </a:xfrm>
        </p:spPr>
        <p:txBody>
          <a:bodyPr anchor="b"/>
          <a:lstStyle/>
          <a:p>
            <a:r>
              <a:rPr lang="en-GB">
                <a:solidFill>
                  <a:srgbClr val="6482C3"/>
                </a:solidFill>
                <a:latin typeface="Arial" charset="0"/>
                <a:cs typeface="Arial" charset="0"/>
              </a:rPr>
              <a:t>Diabetes is associated with significant loss of </a:t>
            </a:r>
            <a:br>
              <a:rPr lang="en-GB">
                <a:solidFill>
                  <a:srgbClr val="6482C3"/>
                </a:solidFill>
                <a:latin typeface="Arial" charset="0"/>
                <a:cs typeface="Arial" charset="0"/>
              </a:rPr>
            </a:br>
            <a:r>
              <a:rPr lang="en-GB">
                <a:solidFill>
                  <a:srgbClr val="6482C3"/>
                </a:solidFill>
                <a:latin typeface="Arial" charset="0"/>
                <a:cs typeface="Arial" charset="0"/>
              </a:rPr>
              <a:t>life years</a:t>
            </a:r>
            <a:endParaRPr lang="en-GB">
              <a:latin typeface="Arial" charset="0"/>
              <a:cs typeface="Arial" charset="0"/>
            </a:endParaRPr>
          </a:p>
        </p:txBody>
      </p:sp>
      <p:sp>
        <p:nvSpPr>
          <p:cNvPr id="49154" name="Footer Placeholder 38"/>
          <p:cNvSpPr txBox="1">
            <a:spLocks noGrp="1"/>
          </p:cNvSpPr>
          <p:nvPr/>
        </p:nvSpPr>
        <p:spPr bwMode="auto">
          <a:xfrm>
            <a:off x="252413" y="6383338"/>
            <a:ext cx="6843712"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Seshasai SRK et al. N Engl J Med 2011;364:829-41</a:t>
            </a:r>
            <a:endParaRPr lang="nb-NO" sz="1000">
              <a:solidFill>
                <a:schemeClr val="tx2"/>
              </a:solidFill>
              <a:latin typeface="Century Gothic" pitchFamily="34" charset="0"/>
            </a:endParaRPr>
          </a:p>
        </p:txBody>
      </p:sp>
      <p:sp>
        <p:nvSpPr>
          <p:cNvPr id="49155" name="Title 1"/>
          <p:cNvSpPr txBox="1">
            <a:spLocks/>
          </p:cNvSpPr>
          <p:nvPr/>
        </p:nvSpPr>
        <p:spPr bwMode="auto">
          <a:xfrm>
            <a:off x="255588" y="300038"/>
            <a:ext cx="8599487" cy="914400"/>
          </a:xfrm>
          <a:prstGeom prst="rect">
            <a:avLst/>
          </a:prstGeom>
          <a:noFill/>
          <a:ln w="9525">
            <a:noFill/>
            <a:miter lim="800000"/>
            <a:headEnd/>
            <a:tailEnd/>
          </a:ln>
        </p:spPr>
        <p:txBody>
          <a:bodyPr anchor="b"/>
          <a:lstStyle/>
          <a:p>
            <a:endParaRPr lang="en-GB" sz="2800">
              <a:solidFill>
                <a:srgbClr val="6482C3"/>
              </a:solidFill>
              <a:latin typeface="Century Gothic" pitchFamily="34" charset="0"/>
            </a:endParaRPr>
          </a:p>
        </p:txBody>
      </p:sp>
      <p:sp>
        <p:nvSpPr>
          <p:cNvPr id="49156" name="Text Placeholder 6"/>
          <p:cNvSpPr txBox="1">
            <a:spLocks/>
          </p:cNvSpPr>
          <p:nvPr/>
        </p:nvSpPr>
        <p:spPr bwMode="auto">
          <a:xfrm>
            <a:off x="457200" y="5683250"/>
            <a:ext cx="7086600" cy="482600"/>
          </a:xfrm>
          <a:prstGeom prst="rect">
            <a:avLst/>
          </a:prstGeom>
          <a:noFill/>
          <a:ln w="9525">
            <a:noFill/>
            <a:miter lim="800000"/>
            <a:headEnd/>
            <a:tailEnd/>
          </a:ln>
        </p:spPr>
        <p:txBody>
          <a:bodyPr anchor="ctr"/>
          <a:lstStyle/>
          <a:p>
            <a:r>
              <a:rPr lang="en-GB" sz="1000">
                <a:solidFill>
                  <a:srgbClr val="898989"/>
                </a:solidFill>
                <a:latin typeface="Century Gothic" pitchFamily="34" charset="0"/>
              </a:rPr>
              <a:t>.</a:t>
            </a:r>
            <a:endParaRPr lang="en-GB" altLang="en-US" sz="1000">
              <a:solidFill>
                <a:srgbClr val="898989"/>
              </a:solidFill>
              <a:latin typeface="Century Gothic" pitchFamily="34" charset="0"/>
            </a:endParaRPr>
          </a:p>
        </p:txBody>
      </p:sp>
      <p:cxnSp>
        <p:nvCxnSpPr>
          <p:cNvPr id="7" name="Straight Connector 6"/>
          <p:cNvCxnSpPr/>
          <p:nvPr/>
        </p:nvCxnSpPr>
        <p:spPr>
          <a:xfrm>
            <a:off x="765175" y="4645025"/>
            <a:ext cx="179388"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flipH="1">
            <a:off x="885825" y="4594225"/>
            <a:ext cx="95250" cy="11430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sp>
        <p:nvSpPr>
          <p:cNvPr id="49159" name="TextBox 8"/>
          <p:cNvSpPr txBox="1">
            <a:spLocks noChangeArrowheads="1"/>
          </p:cNvSpPr>
          <p:nvPr/>
        </p:nvSpPr>
        <p:spPr bwMode="auto">
          <a:xfrm>
            <a:off x="681038" y="4679950"/>
            <a:ext cx="298450" cy="339725"/>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0</a:t>
            </a:r>
          </a:p>
        </p:txBody>
      </p:sp>
      <p:grpSp>
        <p:nvGrpSpPr>
          <p:cNvPr id="49160" name="Group 84"/>
          <p:cNvGrpSpPr>
            <a:grpSpLocks/>
          </p:cNvGrpSpPr>
          <p:nvPr/>
        </p:nvGrpSpPr>
        <p:grpSpPr bwMode="auto">
          <a:xfrm>
            <a:off x="176213" y="1446213"/>
            <a:ext cx="4079875" cy="3884612"/>
            <a:chOff x="176925" y="1339466"/>
            <a:chExt cx="4078419" cy="3883334"/>
          </a:xfrm>
        </p:grpSpPr>
        <p:cxnSp>
          <p:nvCxnSpPr>
            <p:cNvPr id="11" name="Straight Connector 10"/>
            <p:cNvCxnSpPr/>
            <p:nvPr/>
          </p:nvCxnSpPr>
          <p:spPr>
            <a:xfrm>
              <a:off x="833915" y="1531490"/>
              <a:ext cx="0" cy="3096194"/>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2" name="Straight Connector 11"/>
            <p:cNvCxnSpPr/>
            <p:nvPr/>
          </p:nvCxnSpPr>
          <p:spPr>
            <a:xfrm>
              <a:off x="1003717" y="4537226"/>
              <a:ext cx="3251627"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grpSp>
          <p:nvGrpSpPr>
            <p:cNvPr id="49202" name="Group 12"/>
            <p:cNvGrpSpPr>
              <a:grpSpLocks/>
            </p:cNvGrpSpPr>
            <p:nvPr/>
          </p:nvGrpSpPr>
          <p:grpSpPr bwMode="auto">
            <a:xfrm>
              <a:off x="757983" y="1525646"/>
              <a:ext cx="66491" cy="2581860"/>
              <a:chOff x="757983" y="2127800"/>
              <a:chExt cx="3497360" cy="2581860"/>
            </a:xfrm>
          </p:grpSpPr>
          <p:cxnSp>
            <p:nvCxnSpPr>
              <p:cNvPr id="30" name="Straight Connector 29"/>
              <p:cNvCxnSpPr/>
              <p:nvPr/>
            </p:nvCxnSpPr>
            <p:spPr>
              <a:xfrm>
                <a:off x="745364" y="4709309"/>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1" name="Straight Connector 30"/>
              <p:cNvCxnSpPr/>
              <p:nvPr/>
            </p:nvCxnSpPr>
            <p:spPr>
              <a:xfrm>
                <a:off x="745364" y="4279238"/>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2" name="Straight Connector 31"/>
              <p:cNvCxnSpPr/>
              <p:nvPr/>
            </p:nvCxnSpPr>
            <p:spPr>
              <a:xfrm>
                <a:off x="745364" y="3849167"/>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3" name="Straight Connector 32"/>
              <p:cNvCxnSpPr/>
              <p:nvPr/>
            </p:nvCxnSpPr>
            <p:spPr>
              <a:xfrm>
                <a:off x="745364" y="3419096"/>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4" name="Straight Connector 33"/>
              <p:cNvCxnSpPr/>
              <p:nvPr/>
            </p:nvCxnSpPr>
            <p:spPr>
              <a:xfrm>
                <a:off x="745364" y="2987438"/>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5" name="Straight Connector 34"/>
              <p:cNvCxnSpPr/>
              <p:nvPr/>
            </p:nvCxnSpPr>
            <p:spPr>
              <a:xfrm>
                <a:off x="745364" y="2557368"/>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36" name="Straight Connector 35"/>
              <p:cNvCxnSpPr/>
              <p:nvPr/>
            </p:nvCxnSpPr>
            <p:spPr>
              <a:xfrm>
                <a:off x="745364" y="2127296"/>
                <a:ext cx="3505773"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grpSp>
        <p:cxnSp>
          <p:nvCxnSpPr>
            <p:cNvPr id="14" name="Straight Connector 13"/>
            <p:cNvCxnSpPr/>
            <p:nvPr/>
          </p:nvCxnSpPr>
          <p:spPr>
            <a:xfrm>
              <a:off x="1073542"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5" name="Straight Connector 14"/>
            <p:cNvCxnSpPr/>
            <p:nvPr/>
          </p:nvCxnSpPr>
          <p:spPr>
            <a:xfrm>
              <a:off x="1652773"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6" name="Straight Connector 15"/>
            <p:cNvCxnSpPr/>
            <p:nvPr/>
          </p:nvCxnSpPr>
          <p:spPr>
            <a:xfrm>
              <a:off x="2230417"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7" name="Straight Connector 16"/>
            <p:cNvCxnSpPr/>
            <p:nvPr/>
          </p:nvCxnSpPr>
          <p:spPr>
            <a:xfrm>
              <a:off x="2809647"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8" name="Straight Connector 17"/>
            <p:cNvCxnSpPr/>
            <p:nvPr/>
          </p:nvCxnSpPr>
          <p:spPr>
            <a:xfrm>
              <a:off x="3387291"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19" name="Straight Connector 18"/>
            <p:cNvCxnSpPr/>
            <p:nvPr/>
          </p:nvCxnSpPr>
          <p:spPr>
            <a:xfrm>
              <a:off x="3966522"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sp>
          <p:nvSpPr>
            <p:cNvPr id="49209" name="TextBox 19"/>
            <p:cNvSpPr txBox="1">
              <a:spLocks noChangeArrowheads="1"/>
            </p:cNvSpPr>
            <p:nvPr/>
          </p:nvSpPr>
          <p:spPr bwMode="auto">
            <a:xfrm>
              <a:off x="412237" y="1339466"/>
              <a:ext cx="406131" cy="3408625"/>
            </a:xfrm>
            <a:prstGeom prst="rect">
              <a:avLst/>
            </a:prstGeom>
            <a:noFill/>
            <a:ln w="9525">
              <a:noFill/>
              <a:miter lim="800000"/>
              <a:headEnd/>
              <a:tailEnd/>
            </a:ln>
          </p:spPr>
          <p:txBody>
            <a:bodyPr>
              <a:spAutoFit/>
            </a:bodyPr>
            <a:lstStyle/>
            <a:p>
              <a:pPr algn="r">
                <a:spcAft>
                  <a:spcPts val="1463"/>
                </a:spcAft>
              </a:pPr>
              <a:r>
                <a:rPr lang="en-US" sz="1600">
                  <a:solidFill>
                    <a:schemeClr val="tx2"/>
                  </a:solidFill>
                  <a:latin typeface="Century Gothic" pitchFamily="34" charset="0"/>
                </a:rPr>
                <a:t>7</a:t>
              </a:r>
            </a:p>
            <a:p>
              <a:pPr algn="r">
                <a:spcAft>
                  <a:spcPts val="1463"/>
                </a:spcAft>
              </a:pPr>
              <a:r>
                <a:rPr lang="en-US" sz="1600">
                  <a:solidFill>
                    <a:schemeClr val="tx2"/>
                  </a:solidFill>
                  <a:latin typeface="Century Gothic" pitchFamily="34" charset="0"/>
                </a:rPr>
                <a:t>6</a:t>
              </a:r>
            </a:p>
            <a:p>
              <a:pPr algn="r">
                <a:spcAft>
                  <a:spcPts val="1463"/>
                </a:spcAft>
              </a:pPr>
              <a:r>
                <a:rPr lang="en-US" sz="1600">
                  <a:solidFill>
                    <a:schemeClr val="tx2"/>
                  </a:solidFill>
                  <a:latin typeface="Century Gothic" pitchFamily="34" charset="0"/>
                </a:rPr>
                <a:t>5</a:t>
              </a:r>
            </a:p>
            <a:p>
              <a:pPr algn="r">
                <a:spcAft>
                  <a:spcPts val="1463"/>
                </a:spcAft>
              </a:pPr>
              <a:r>
                <a:rPr lang="en-US" sz="1600">
                  <a:solidFill>
                    <a:schemeClr val="tx2"/>
                  </a:solidFill>
                  <a:latin typeface="Century Gothic" pitchFamily="34" charset="0"/>
                </a:rPr>
                <a:t>4</a:t>
              </a:r>
            </a:p>
            <a:p>
              <a:pPr algn="r">
                <a:spcAft>
                  <a:spcPts val="1463"/>
                </a:spcAft>
              </a:pPr>
              <a:r>
                <a:rPr lang="en-US" sz="1600">
                  <a:solidFill>
                    <a:schemeClr val="tx2"/>
                  </a:solidFill>
                  <a:latin typeface="Century Gothic" pitchFamily="34" charset="0"/>
                </a:rPr>
                <a:t>3</a:t>
              </a:r>
            </a:p>
            <a:p>
              <a:pPr algn="r">
                <a:spcAft>
                  <a:spcPts val="1463"/>
                </a:spcAft>
              </a:pPr>
              <a:r>
                <a:rPr lang="en-US" sz="1600">
                  <a:solidFill>
                    <a:schemeClr val="tx2"/>
                  </a:solidFill>
                  <a:latin typeface="Century Gothic" pitchFamily="34" charset="0"/>
                </a:rPr>
                <a:t>2</a:t>
              </a:r>
            </a:p>
            <a:p>
              <a:pPr algn="r">
                <a:spcAft>
                  <a:spcPts val="1463"/>
                </a:spcAft>
              </a:pPr>
              <a:r>
                <a:rPr lang="en-US" sz="1600">
                  <a:solidFill>
                    <a:schemeClr val="tx2"/>
                  </a:solidFill>
                  <a:latin typeface="Century Gothic" pitchFamily="34" charset="0"/>
                </a:rPr>
                <a:t>1</a:t>
              </a:r>
            </a:p>
            <a:p>
              <a:pPr algn="r">
                <a:spcAft>
                  <a:spcPts val="1463"/>
                </a:spcAft>
              </a:pPr>
              <a:r>
                <a:rPr lang="en-US" sz="1600">
                  <a:solidFill>
                    <a:schemeClr val="tx2"/>
                  </a:solidFill>
                  <a:latin typeface="Century Gothic" pitchFamily="34" charset="0"/>
                </a:rPr>
                <a:t>0</a:t>
              </a:r>
            </a:p>
          </p:txBody>
        </p:sp>
        <p:cxnSp>
          <p:nvCxnSpPr>
            <p:cNvPr id="21" name="Straight Connector 20"/>
            <p:cNvCxnSpPr/>
            <p:nvPr/>
          </p:nvCxnSpPr>
          <p:spPr>
            <a:xfrm flipH="1">
              <a:off x="943413" y="4486442"/>
              <a:ext cx="95216" cy="11585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sp>
          <p:nvSpPr>
            <p:cNvPr id="49211" name="TextBox 21"/>
            <p:cNvSpPr txBox="1">
              <a:spLocks noChangeArrowheads="1"/>
            </p:cNvSpPr>
            <p:nvPr/>
          </p:nvSpPr>
          <p:spPr bwMode="auto">
            <a:xfrm>
              <a:off x="865464"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40</a:t>
              </a:r>
            </a:p>
          </p:txBody>
        </p:sp>
        <p:sp>
          <p:nvSpPr>
            <p:cNvPr id="49212" name="TextBox 22"/>
            <p:cNvSpPr txBox="1">
              <a:spLocks noChangeArrowheads="1"/>
            </p:cNvSpPr>
            <p:nvPr/>
          </p:nvSpPr>
          <p:spPr bwMode="auto">
            <a:xfrm>
              <a:off x="1449664"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50</a:t>
              </a:r>
            </a:p>
          </p:txBody>
        </p:sp>
        <p:sp>
          <p:nvSpPr>
            <p:cNvPr id="49213" name="TextBox 23"/>
            <p:cNvSpPr txBox="1">
              <a:spLocks noChangeArrowheads="1"/>
            </p:cNvSpPr>
            <p:nvPr/>
          </p:nvSpPr>
          <p:spPr bwMode="auto">
            <a:xfrm>
              <a:off x="2021164"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60</a:t>
              </a:r>
            </a:p>
          </p:txBody>
        </p:sp>
        <p:sp>
          <p:nvSpPr>
            <p:cNvPr id="49214" name="TextBox 24"/>
            <p:cNvSpPr txBox="1">
              <a:spLocks noChangeArrowheads="1"/>
            </p:cNvSpPr>
            <p:nvPr/>
          </p:nvSpPr>
          <p:spPr bwMode="auto">
            <a:xfrm>
              <a:off x="2599015"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70</a:t>
              </a:r>
            </a:p>
          </p:txBody>
        </p:sp>
        <p:sp>
          <p:nvSpPr>
            <p:cNvPr id="49215" name="TextBox 25"/>
            <p:cNvSpPr txBox="1">
              <a:spLocks noChangeArrowheads="1"/>
            </p:cNvSpPr>
            <p:nvPr/>
          </p:nvSpPr>
          <p:spPr bwMode="auto">
            <a:xfrm>
              <a:off x="3183215"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80</a:t>
              </a:r>
            </a:p>
          </p:txBody>
        </p:sp>
        <p:sp>
          <p:nvSpPr>
            <p:cNvPr id="49216" name="TextBox 26"/>
            <p:cNvSpPr txBox="1">
              <a:spLocks noChangeArrowheads="1"/>
            </p:cNvSpPr>
            <p:nvPr/>
          </p:nvSpPr>
          <p:spPr bwMode="auto">
            <a:xfrm>
              <a:off x="3757890"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90</a:t>
              </a:r>
            </a:p>
          </p:txBody>
        </p:sp>
        <p:sp>
          <p:nvSpPr>
            <p:cNvPr id="49217" name="TextBox 27"/>
            <p:cNvSpPr txBox="1">
              <a:spLocks noChangeArrowheads="1"/>
            </p:cNvSpPr>
            <p:nvPr/>
          </p:nvSpPr>
          <p:spPr bwMode="auto">
            <a:xfrm>
              <a:off x="1871423" y="4884246"/>
              <a:ext cx="134043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Age (years)</a:t>
              </a:r>
            </a:p>
          </p:txBody>
        </p:sp>
        <p:sp>
          <p:nvSpPr>
            <p:cNvPr id="49218" name="TextBox 28"/>
            <p:cNvSpPr txBox="1">
              <a:spLocks noChangeArrowheads="1"/>
            </p:cNvSpPr>
            <p:nvPr/>
          </p:nvSpPr>
          <p:spPr bwMode="auto">
            <a:xfrm rot="-5400000">
              <a:off x="-512367" y="2891524"/>
              <a:ext cx="1717137"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Years of life lost</a:t>
              </a:r>
            </a:p>
          </p:txBody>
        </p:sp>
      </p:grpSp>
      <p:sp>
        <p:nvSpPr>
          <p:cNvPr id="49161" name="TextBox 36"/>
          <p:cNvSpPr txBox="1">
            <a:spLocks noChangeArrowheads="1"/>
          </p:cNvSpPr>
          <p:nvPr/>
        </p:nvSpPr>
        <p:spPr bwMode="auto">
          <a:xfrm>
            <a:off x="2201863" y="1203325"/>
            <a:ext cx="679450" cy="369888"/>
          </a:xfrm>
          <a:prstGeom prst="rect">
            <a:avLst/>
          </a:prstGeom>
          <a:noFill/>
          <a:ln w="9525">
            <a:noFill/>
            <a:miter lim="800000"/>
            <a:headEnd/>
            <a:tailEnd/>
          </a:ln>
        </p:spPr>
        <p:txBody>
          <a:bodyPr wrap="none">
            <a:spAutoFit/>
          </a:bodyPr>
          <a:lstStyle/>
          <a:p>
            <a:pPr algn="ctr"/>
            <a:r>
              <a:rPr lang="en-US" b="1">
                <a:solidFill>
                  <a:schemeClr val="tx2"/>
                </a:solidFill>
                <a:latin typeface="Century Gothic" pitchFamily="34" charset="0"/>
              </a:rPr>
              <a:t>Men</a:t>
            </a:r>
          </a:p>
        </p:txBody>
      </p:sp>
      <p:cxnSp>
        <p:nvCxnSpPr>
          <p:cNvPr id="38" name="Straight Connector 37"/>
          <p:cNvCxnSpPr/>
          <p:nvPr/>
        </p:nvCxnSpPr>
        <p:spPr>
          <a:xfrm>
            <a:off x="5665788" y="4645025"/>
            <a:ext cx="3251200"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grpSp>
        <p:nvGrpSpPr>
          <p:cNvPr id="49163" name="Group 86"/>
          <p:cNvGrpSpPr>
            <a:grpSpLocks/>
          </p:cNvGrpSpPr>
          <p:nvPr/>
        </p:nvGrpSpPr>
        <p:grpSpPr bwMode="auto">
          <a:xfrm>
            <a:off x="5073650" y="1446213"/>
            <a:ext cx="3757613" cy="3884612"/>
            <a:chOff x="5073321" y="1339466"/>
            <a:chExt cx="3757945" cy="3883334"/>
          </a:xfrm>
        </p:grpSpPr>
        <p:cxnSp>
          <p:nvCxnSpPr>
            <p:cNvPr id="40" name="Straight Connector 39"/>
            <p:cNvCxnSpPr/>
            <p:nvPr/>
          </p:nvCxnSpPr>
          <p:spPr>
            <a:xfrm>
              <a:off x="5495633" y="1531490"/>
              <a:ext cx="0" cy="3096194"/>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grpSp>
          <p:nvGrpSpPr>
            <p:cNvPr id="49174" name="Group 40"/>
            <p:cNvGrpSpPr>
              <a:grpSpLocks/>
            </p:cNvGrpSpPr>
            <p:nvPr/>
          </p:nvGrpSpPr>
          <p:grpSpPr bwMode="auto">
            <a:xfrm>
              <a:off x="5419067" y="1525646"/>
              <a:ext cx="66491" cy="2581860"/>
              <a:chOff x="757983" y="2127800"/>
              <a:chExt cx="3497360" cy="2581860"/>
            </a:xfrm>
          </p:grpSpPr>
          <p:cxnSp>
            <p:nvCxnSpPr>
              <p:cNvPr id="60" name="Straight Connector 59"/>
              <p:cNvCxnSpPr/>
              <p:nvPr/>
            </p:nvCxnSpPr>
            <p:spPr>
              <a:xfrm>
                <a:off x="776920" y="4709309"/>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1" name="Straight Connector 60"/>
              <p:cNvCxnSpPr/>
              <p:nvPr/>
            </p:nvCxnSpPr>
            <p:spPr>
              <a:xfrm>
                <a:off x="776920" y="4279238"/>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2" name="Straight Connector 61"/>
              <p:cNvCxnSpPr/>
              <p:nvPr/>
            </p:nvCxnSpPr>
            <p:spPr>
              <a:xfrm>
                <a:off x="776920" y="3849167"/>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3" name="Straight Connector 62"/>
              <p:cNvCxnSpPr/>
              <p:nvPr/>
            </p:nvCxnSpPr>
            <p:spPr>
              <a:xfrm>
                <a:off x="776920" y="3419096"/>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4" name="Straight Connector 63"/>
              <p:cNvCxnSpPr/>
              <p:nvPr/>
            </p:nvCxnSpPr>
            <p:spPr>
              <a:xfrm>
                <a:off x="776920" y="2987438"/>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5" name="Straight Connector 64"/>
              <p:cNvCxnSpPr/>
              <p:nvPr/>
            </p:nvCxnSpPr>
            <p:spPr>
              <a:xfrm>
                <a:off x="776920" y="2557368"/>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66" name="Straight Connector 65"/>
              <p:cNvCxnSpPr/>
              <p:nvPr/>
            </p:nvCxnSpPr>
            <p:spPr>
              <a:xfrm>
                <a:off x="776920" y="2127296"/>
                <a:ext cx="3507355"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grpSp>
        <p:cxnSp>
          <p:nvCxnSpPr>
            <p:cNvPr id="42" name="Straight Connector 41"/>
            <p:cNvCxnSpPr/>
            <p:nvPr/>
          </p:nvCxnSpPr>
          <p:spPr>
            <a:xfrm>
              <a:off x="5425777" y="4537226"/>
              <a:ext cx="179404" cy="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3" name="Straight Connector 42"/>
            <p:cNvCxnSpPr/>
            <p:nvPr/>
          </p:nvCxnSpPr>
          <p:spPr>
            <a:xfrm>
              <a:off x="5735367"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4" name="Straight Connector 43"/>
            <p:cNvCxnSpPr/>
            <p:nvPr/>
          </p:nvCxnSpPr>
          <p:spPr>
            <a:xfrm>
              <a:off x="6313269"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p:nvCxnSpPr>
          <p:spPr>
            <a:xfrm>
              <a:off x="6891170"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6" name="Straight Connector 45"/>
            <p:cNvCxnSpPr/>
            <p:nvPr/>
          </p:nvCxnSpPr>
          <p:spPr>
            <a:xfrm>
              <a:off x="7470658"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p:nvPr/>
          </p:nvCxnSpPr>
          <p:spPr>
            <a:xfrm>
              <a:off x="8048559"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p:nvPr/>
          </p:nvCxnSpPr>
          <p:spPr>
            <a:xfrm>
              <a:off x="8626460" y="4537226"/>
              <a:ext cx="0" cy="90458"/>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sp>
          <p:nvSpPr>
            <p:cNvPr id="49182" name="TextBox 48"/>
            <p:cNvSpPr txBox="1">
              <a:spLocks noChangeArrowheads="1"/>
            </p:cNvSpPr>
            <p:nvPr/>
          </p:nvSpPr>
          <p:spPr bwMode="auto">
            <a:xfrm>
              <a:off x="5073321" y="1339466"/>
              <a:ext cx="406131" cy="3408625"/>
            </a:xfrm>
            <a:prstGeom prst="rect">
              <a:avLst/>
            </a:prstGeom>
            <a:noFill/>
            <a:ln w="9525">
              <a:noFill/>
              <a:miter lim="800000"/>
              <a:headEnd/>
              <a:tailEnd/>
            </a:ln>
          </p:spPr>
          <p:txBody>
            <a:bodyPr>
              <a:spAutoFit/>
            </a:bodyPr>
            <a:lstStyle/>
            <a:p>
              <a:pPr algn="r">
                <a:spcAft>
                  <a:spcPts val="1463"/>
                </a:spcAft>
              </a:pPr>
              <a:r>
                <a:rPr lang="en-US" sz="1600">
                  <a:solidFill>
                    <a:schemeClr val="tx2"/>
                  </a:solidFill>
                  <a:latin typeface="Century Gothic" pitchFamily="34" charset="0"/>
                </a:rPr>
                <a:t>7</a:t>
              </a:r>
            </a:p>
            <a:p>
              <a:pPr algn="r">
                <a:spcAft>
                  <a:spcPts val="1463"/>
                </a:spcAft>
              </a:pPr>
              <a:r>
                <a:rPr lang="en-US" sz="1600">
                  <a:solidFill>
                    <a:schemeClr val="tx2"/>
                  </a:solidFill>
                  <a:latin typeface="Century Gothic" pitchFamily="34" charset="0"/>
                </a:rPr>
                <a:t>6</a:t>
              </a:r>
            </a:p>
            <a:p>
              <a:pPr algn="r">
                <a:spcAft>
                  <a:spcPts val="1463"/>
                </a:spcAft>
              </a:pPr>
              <a:r>
                <a:rPr lang="en-US" sz="1600">
                  <a:solidFill>
                    <a:schemeClr val="tx2"/>
                  </a:solidFill>
                  <a:latin typeface="Century Gothic" pitchFamily="34" charset="0"/>
                </a:rPr>
                <a:t>5</a:t>
              </a:r>
            </a:p>
            <a:p>
              <a:pPr algn="r">
                <a:spcAft>
                  <a:spcPts val="1463"/>
                </a:spcAft>
              </a:pPr>
              <a:r>
                <a:rPr lang="en-US" sz="1600">
                  <a:solidFill>
                    <a:schemeClr val="tx2"/>
                  </a:solidFill>
                  <a:latin typeface="Century Gothic" pitchFamily="34" charset="0"/>
                </a:rPr>
                <a:t>4</a:t>
              </a:r>
            </a:p>
            <a:p>
              <a:pPr algn="r">
                <a:spcAft>
                  <a:spcPts val="1463"/>
                </a:spcAft>
              </a:pPr>
              <a:r>
                <a:rPr lang="en-US" sz="1600">
                  <a:solidFill>
                    <a:schemeClr val="tx2"/>
                  </a:solidFill>
                  <a:latin typeface="Century Gothic" pitchFamily="34" charset="0"/>
                </a:rPr>
                <a:t>3</a:t>
              </a:r>
            </a:p>
            <a:p>
              <a:pPr algn="r">
                <a:spcAft>
                  <a:spcPts val="1463"/>
                </a:spcAft>
              </a:pPr>
              <a:r>
                <a:rPr lang="en-US" sz="1600">
                  <a:solidFill>
                    <a:schemeClr val="tx2"/>
                  </a:solidFill>
                  <a:latin typeface="Century Gothic" pitchFamily="34" charset="0"/>
                </a:rPr>
                <a:t>2</a:t>
              </a:r>
            </a:p>
            <a:p>
              <a:pPr algn="r">
                <a:spcAft>
                  <a:spcPts val="1463"/>
                </a:spcAft>
              </a:pPr>
              <a:r>
                <a:rPr lang="en-US" sz="1600">
                  <a:solidFill>
                    <a:schemeClr val="tx2"/>
                  </a:solidFill>
                  <a:latin typeface="Century Gothic" pitchFamily="34" charset="0"/>
                </a:rPr>
                <a:t>1</a:t>
              </a:r>
            </a:p>
            <a:p>
              <a:pPr algn="r">
                <a:spcAft>
                  <a:spcPts val="1463"/>
                </a:spcAft>
              </a:pPr>
              <a:r>
                <a:rPr lang="en-US" sz="1600">
                  <a:solidFill>
                    <a:schemeClr val="tx2"/>
                  </a:solidFill>
                  <a:latin typeface="Century Gothic" pitchFamily="34" charset="0"/>
                </a:rPr>
                <a:t>0</a:t>
              </a:r>
            </a:p>
          </p:txBody>
        </p:sp>
        <p:cxnSp>
          <p:nvCxnSpPr>
            <p:cNvPr id="50" name="Straight Connector 49"/>
            <p:cNvCxnSpPr/>
            <p:nvPr/>
          </p:nvCxnSpPr>
          <p:spPr>
            <a:xfrm flipH="1">
              <a:off x="5546438" y="4486442"/>
              <a:ext cx="96847" cy="11585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p:nvPr/>
          </p:nvCxnSpPr>
          <p:spPr>
            <a:xfrm flipH="1">
              <a:off x="5603593" y="4486442"/>
              <a:ext cx="96847" cy="115850"/>
            </a:xfrm>
            <a:prstGeom prst="line">
              <a:avLst/>
            </a:prstGeom>
            <a:ln w="19050" cmpd="sng">
              <a:solidFill>
                <a:schemeClr val="tx2"/>
              </a:solidFill>
            </a:ln>
          </p:spPr>
          <p:style>
            <a:lnRef idx="1">
              <a:schemeClr val="accent5"/>
            </a:lnRef>
            <a:fillRef idx="0">
              <a:schemeClr val="accent5"/>
            </a:fillRef>
            <a:effectRef idx="0">
              <a:schemeClr val="accent5"/>
            </a:effectRef>
            <a:fontRef idx="minor">
              <a:schemeClr val="tx1"/>
            </a:fontRef>
          </p:style>
        </p:cxnSp>
        <p:sp>
          <p:nvSpPr>
            <p:cNvPr id="49185" name="TextBox 51"/>
            <p:cNvSpPr txBox="1">
              <a:spLocks noChangeArrowheads="1"/>
            </p:cNvSpPr>
            <p:nvPr/>
          </p:nvSpPr>
          <p:spPr bwMode="auto">
            <a:xfrm>
              <a:off x="5526548"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40</a:t>
              </a:r>
            </a:p>
          </p:txBody>
        </p:sp>
        <p:sp>
          <p:nvSpPr>
            <p:cNvPr id="49186" name="TextBox 52"/>
            <p:cNvSpPr txBox="1">
              <a:spLocks noChangeArrowheads="1"/>
            </p:cNvSpPr>
            <p:nvPr/>
          </p:nvSpPr>
          <p:spPr bwMode="auto">
            <a:xfrm>
              <a:off x="6110748"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50</a:t>
              </a:r>
            </a:p>
          </p:txBody>
        </p:sp>
        <p:sp>
          <p:nvSpPr>
            <p:cNvPr id="49187" name="TextBox 53"/>
            <p:cNvSpPr txBox="1">
              <a:spLocks noChangeArrowheads="1"/>
            </p:cNvSpPr>
            <p:nvPr/>
          </p:nvSpPr>
          <p:spPr bwMode="auto">
            <a:xfrm>
              <a:off x="6682248"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60</a:t>
              </a:r>
            </a:p>
          </p:txBody>
        </p:sp>
        <p:sp>
          <p:nvSpPr>
            <p:cNvPr id="49188" name="TextBox 54"/>
            <p:cNvSpPr txBox="1">
              <a:spLocks noChangeArrowheads="1"/>
            </p:cNvSpPr>
            <p:nvPr/>
          </p:nvSpPr>
          <p:spPr bwMode="auto">
            <a:xfrm>
              <a:off x="7260099"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70</a:t>
              </a:r>
            </a:p>
          </p:txBody>
        </p:sp>
        <p:sp>
          <p:nvSpPr>
            <p:cNvPr id="49189" name="TextBox 55"/>
            <p:cNvSpPr txBox="1">
              <a:spLocks noChangeArrowheads="1"/>
            </p:cNvSpPr>
            <p:nvPr/>
          </p:nvSpPr>
          <p:spPr bwMode="auto">
            <a:xfrm>
              <a:off x="7844299"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80</a:t>
              </a:r>
            </a:p>
          </p:txBody>
        </p:sp>
        <p:sp>
          <p:nvSpPr>
            <p:cNvPr id="49190" name="TextBox 56"/>
            <p:cNvSpPr txBox="1">
              <a:spLocks noChangeArrowheads="1"/>
            </p:cNvSpPr>
            <p:nvPr/>
          </p:nvSpPr>
          <p:spPr bwMode="auto">
            <a:xfrm>
              <a:off x="8418974" y="4573096"/>
              <a:ext cx="41229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90</a:t>
              </a:r>
            </a:p>
          </p:txBody>
        </p:sp>
        <p:sp>
          <p:nvSpPr>
            <p:cNvPr id="49191" name="TextBox 57"/>
            <p:cNvSpPr txBox="1">
              <a:spLocks noChangeArrowheads="1"/>
            </p:cNvSpPr>
            <p:nvPr/>
          </p:nvSpPr>
          <p:spPr bwMode="auto">
            <a:xfrm>
              <a:off x="5342156" y="4573096"/>
              <a:ext cx="298480"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0</a:t>
              </a:r>
            </a:p>
          </p:txBody>
        </p:sp>
        <p:sp>
          <p:nvSpPr>
            <p:cNvPr id="49192" name="TextBox 58"/>
            <p:cNvSpPr txBox="1">
              <a:spLocks noChangeArrowheads="1"/>
            </p:cNvSpPr>
            <p:nvPr/>
          </p:nvSpPr>
          <p:spPr bwMode="auto">
            <a:xfrm>
              <a:off x="6532507" y="4884246"/>
              <a:ext cx="1340432" cy="338554"/>
            </a:xfrm>
            <a:prstGeom prst="rect">
              <a:avLst/>
            </a:prstGeom>
            <a:noFill/>
            <a:ln w="9525">
              <a:noFill/>
              <a:miter lim="800000"/>
              <a:headEnd/>
              <a:tailEnd/>
            </a:ln>
          </p:spPr>
          <p:txBody>
            <a:bodyPr wrap="none">
              <a:spAutoFit/>
            </a:bodyPr>
            <a:lstStyle/>
            <a:p>
              <a:pPr algn="ctr"/>
              <a:r>
                <a:rPr lang="en-US" sz="1600">
                  <a:solidFill>
                    <a:schemeClr val="tx2"/>
                  </a:solidFill>
                  <a:latin typeface="Century Gothic" pitchFamily="34" charset="0"/>
                </a:rPr>
                <a:t>Age (years)</a:t>
              </a:r>
            </a:p>
          </p:txBody>
        </p:sp>
      </p:grpSp>
      <p:sp>
        <p:nvSpPr>
          <p:cNvPr id="49164" name="TextBox 66"/>
          <p:cNvSpPr txBox="1">
            <a:spLocks noChangeArrowheads="1"/>
          </p:cNvSpPr>
          <p:nvPr/>
        </p:nvSpPr>
        <p:spPr bwMode="auto">
          <a:xfrm>
            <a:off x="6681788" y="1203325"/>
            <a:ext cx="1041400" cy="369888"/>
          </a:xfrm>
          <a:prstGeom prst="rect">
            <a:avLst/>
          </a:prstGeom>
          <a:noFill/>
          <a:ln w="9525">
            <a:noFill/>
            <a:miter lim="800000"/>
            <a:headEnd/>
            <a:tailEnd/>
          </a:ln>
        </p:spPr>
        <p:txBody>
          <a:bodyPr wrap="none">
            <a:spAutoFit/>
          </a:bodyPr>
          <a:lstStyle/>
          <a:p>
            <a:pPr algn="ctr"/>
            <a:r>
              <a:rPr lang="en-US" b="1">
                <a:solidFill>
                  <a:schemeClr val="tx2"/>
                </a:solidFill>
                <a:latin typeface="Century Gothic" pitchFamily="34" charset="0"/>
              </a:rPr>
              <a:t>Women</a:t>
            </a:r>
          </a:p>
        </p:txBody>
      </p:sp>
      <p:sp>
        <p:nvSpPr>
          <p:cNvPr id="49165" name="TextBox 67"/>
          <p:cNvSpPr txBox="1">
            <a:spLocks noChangeArrowheads="1"/>
          </p:cNvSpPr>
          <p:nvPr/>
        </p:nvSpPr>
        <p:spPr bwMode="auto">
          <a:xfrm>
            <a:off x="2952750" y="1581150"/>
            <a:ext cx="2246313" cy="661988"/>
          </a:xfrm>
          <a:prstGeom prst="rect">
            <a:avLst/>
          </a:prstGeom>
          <a:noFill/>
          <a:ln w="9525">
            <a:noFill/>
            <a:miter lim="800000"/>
            <a:headEnd/>
            <a:tailEnd/>
          </a:ln>
        </p:spPr>
        <p:txBody>
          <a:bodyPr>
            <a:spAutoFit/>
          </a:bodyPr>
          <a:lstStyle/>
          <a:p>
            <a:pPr>
              <a:spcAft>
                <a:spcPts val="600"/>
              </a:spcAft>
            </a:pPr>
            <a:r>
              <a:rPr lang="en-US" sz="1600">
                <a:solidFill>
                  <a:schemeClr val="tx2"/>
                </a:solidFill>
                <a:latin typeface="Century Gothic" pitchFamily="34" charset="0"/>
              </a:rPr>
              <a:t>Non-vascular deaths</a:t>
            </a:r>
          </a:p>
          <a:p>
            <a:pPr>
              <a:spcAft>
                <a:spcPts val="600"/>
              </a:spcAft>
            </a:pPr>
            <a:r>
              <a:rPr lang="en-US" sz="1600">
                <a:solidFill>
                  <a:schemeClr val="tx2"/>
                </a:solidFill>
                <a:latin typeface="Century Gothic" pitchFamily="34" charset="0"/>
              </a:rPr>
              <a:t>Vascular deaths</a:t>
            </a:r>
          </a:p>
        </p:txBody>
      </p:sp>
      <p:sp>
        <p:nvSpPr>
          <p:cNvPr id="69" name="Rectangle 68"/>
          <p:cNvSpPr/>
          <p:nvPr/>
        </p:nvSpPr>
        <p:spPr>
          <a:xfrm>
            <a:off x="2819400" y="1692275"/>
            <a:ext cx="127000" cy="127000"/>
          </a:xfrm>
          <a:prstGeom prst="rect">
            <a:avLst/>
          </a:prstGeom>
          <a:solidFill>
            <a:srgbClr val="8282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0" name="Rectangle 69"/>
          <p:cNvSpPr/>
          <p:nvPr/>
        </p:nvSpPr>
        <p:spPr>
          <a:xfrm>
            <a:off x="2819400" y="2019300"/>
            <a:ext cx="127000" cy="127000"/>
          </a:xfrm>
          <a:prstGeom prst="rect">
            <a:avLst/>
          </a:prstGeom>
          <a:solidFill>
            <a:srgbClr val="F041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1" name="Freeform 70"/>
          <p:cNvSpPr/>
          <p:nvPr/>
        </p:nvSpPr>
        <p:spPr>
          <a:xfrm>
            <a:off x="5732463" y="1706563"/>
            <a:ext cx="3211512" cy="2928937"/>
          </a:xfrm>
          <a:custGeom>
            <a:avLst/>
            <a:gdLst>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567257 h 1571067"/>
              <a:gd name="connsiteX1" fmla="*/ 7620 w 3063240"/>
              <a:gd name="connsiteY1" fmla="*/ 104217 h 1571067"/>
              <a:gd name="connsiteX2" fmla="*/ 308610 w 3063240"/>
              <a:gd name="connsiteY2" fmla="*/ 127077 h 1571067"/>
              <a:gd name="connsiteX3" fmla="*/ 594360 w 3063240"/>
              <a:gd name="connsiteY3" fmla="*/ 195657 h 1571067"/>
              <a:gd name="connsiteX4" fmla="*/ 937260 w 3063240"/>
              <a:gd name="connsiteY4" fmla="*/ 344247 h 1571067"/>
              <a:gd name="connsiteX5" fmla="*/ 1337310 w 3063240"/>
              <a:gd name="connsiteY5" fmla="*/ 553797 h 1571067"/>
              <a:gd name="connsiteX6" fmla="*/ 1760220 w 3063240"/>
              <a:gd name="connsiteY6" fmla="*/ 877647 h 1571067"/>
              <a:gd name="connsiteX7" fmla="*/ 2110740 w 3063240"/>
              <a:gd name="connsiteY7" fmla="*/ 1174827 h 1571067"/>
              <a:gd name="connsiteX8" fmla="*/ 2247900 w 3063240"/>
              <a:gd name="connsiteY8" fmla="*/ 1296747 h 1571067"/>
              <a:gd name="connsiteX9" fmla="*/ 2468880 w 3063240"/>
              <a:gd name="connsiteY9" fmla="*/ 1430097 h 1571067"/>
              <a:gd name="connsiteX10" fmla="*/ 2750820 w 3063240"/>
              <a:gd name="connsiteY10" fmla="*/ 1529157 h 1571067"/>
              <a:gd name="connsiteX11" fmla="*/ 3063240 w 3063240"/>
              <a:gd name="connsiteY11" fmla="*/ 1571067 h 1571067"/>
              <a:gd name="connsiteX12" fmla="*/ 0 w 3063240"/>
              <a:gd name="connsiteY12" fmla="*/ 1567257 h 1571067"/>
              <a:gd name="connsiteX0" fmla="*/ 0 w 3063240"/>
              <a:gd name="connsiteY0" fmla="*/ 1568070 h 1571880"/>
              <a:gd name="connsiteX1" fmla="*/ 7620 w 3063240"/>
              <a:gd name="connsiteY1" fmla="*/ 105030 h 1571880"/>
              <a:gd name="connsiteX2" fmla="*/ 308610 w 3063240"/>
              <a:gd name="connsiteY2" fmla="*/ 127890 h 1571880"/>
              <a:gd name="connsiteX3" fmla="*/ 594360 w 3063240"/>
              <a:gd name="connsiteY3" fmla="*/ 196470 h 1571880"/>
              <a:gd name="connsiteX4" fmla="*/ 937260 w 3063240"/>
              <a:gd name="connsiteY4" fmla="*/ 345060 h 1571880"/>
              <a:gd name="connsiteX5" fmla="*/ 1337310 w 3063240"/>
              <a:gd name="connsiteY5" fmla="*/ 554610 h 1571880"/>
              <a:gd name="connsiteX6" fmla="*/ 1760220 w 3063240"/>
              <a:gd name="connsiteY6" fmla="*/ 878460 h 1571880"/>
              <a:gd name="connsiteX7" fmla="*/ 2110740 w 3063240"/>
              <a:gd name="connsiteY7" fmla="*/ 1175640 h 1571880"/>
              <a:gd name="connsiteX8" fmla="*/ 2247900 w 3063240"/>
              <a:gd name="connsiteY8" fmla="*/ 1297560 h 1571880"/>
              <a:gd name="connsiteX9" fmla="*/ 2468880 w 3063240"/>
              <a:gd name="connsiteY9" fmla="*/ 1430910 h 1571880"/>
              <a:gd name="connsiteX10" fmla="*/ 2750820 w 3063240"/>
              <a:gd name="connsiteY10" fmla="*/ 1529970 h 1571880"/>
              <a:gd name="connsiteX11" fmla="*/ 3063240 w 3063240"/>
              <a:gd name="connsiteY11" fmla="*/ 1571880 h 1571880"/>
              <a:gd name="connsiteX12" fmla="*/ 0 w 3063240"/>
              <a:gd name="connsiteY12" fmla="*/ 1568070 h 157188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4003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570 h 1467380"/>
              <a:gd name="connsiteX1" fmla="*/ 7620 w 3221060"/>
              <a:gd name="connsiteY1" fmla="*/ 530 h 1467380"/>
              <a:gd name="connsiteX2" fmla="*/ 312420 w 3221060"/>
              <a:gd name="connsiteY2" fmla="*/ 19580 h 1467380"/>
              <a:gd name="connsiteX3" fmla="*/ 594360 w 3221060"/>
              <a:gd name="connsiteY3" fmla="*/ 91970 h 1467380"/>
              <a:gd name="connsiteX4" fmla="*/ 937260 w 3221060"/>
              <a:gd name="connsiteY4" fmla="*/ 232940 h 1467380"/>
              <a:gd name="connsiteX5" fmla="*/ 1337310 w 3221060"/>
              <a:gd name="connsiteY5" fmla="*/ 450110 h 1467380"/>
              <a:gd name="connsiteX6" fmla="*/ 1760220 w 3221060"/>
              <a:gd name="connsiteY6" fmla="*/ 773960 h 1467380"/>
              <a:gd name="connsiteX7" fmla="*/ 2042160 w 3221060"/>
              <a:gd name="connsiteY7" fmla="*/ 1017800 h 1467380"/>
              <a:gd name="connsiteX8" fmla="*/ 2247900 w 3221060"/>
              <a:gd name="connsiteY8" fmla="*/ 1193060 h 1467380"/>
              <a:gd name="connsiteX9" fmla="*/ 2468880 w 3221060"/>
              <a:gd name="connsiteY9" fmla="*/ 1326410 h 1467380"/>
              <a:gd name="connsiteX10" fmla="*/ 2750820 w 3221060"/>
              <a:gd name="connsiteY10" fmla="*/ 1425470 h 1467380"/>
              <a:gd name="connsiteX11" fmla="*/ 3063240 w 3221060"/>
              <a:gd name="connsiteY11" fmla="*/ 1467380 h 1467380"/>
              <a:gd name="connsiteX12" fmla="*/ 0 w 3221060"/>
              <a:gd name="connsiteY12" fmla="*/ 1463570 h 146738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52816 h 1456626"/>
              <a:gd name="connsiteX1" fmla="*/ 7620 w 3221682"/>
              <a:gd name="connsiteY1" fmla="*/ 0 h 1456626"/>
              <a:gd name="connsiteX2" fmla="*/ 354330 w 3221682"/>
              <a:gd name="connsiteY2" fmla="*/ 16446 h 1456626"/>
              <a:gd name="connsiteX3" fmla="*/ 594360 w 3221682"/>
              <a:gd name="connsiteY3" fmla="*/ 81216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94360 w 3221682"/>
              <a:gd name="connsiteY3" fmla="*/ 81216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11680 w 3221682"/>
              <a:gd name="connsiteY7" fmla="*/ 1027495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11680 w 3221682"/>
              <a:gd name="connsiteY7" fmla="*/ 1027495 h 1456626"/>
              <a:gd name="connsiteX8" fmla="*/ 2251710 w 3221682"/>
              <a:gd name="connsiteY8" fmla="*/ 1188441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0707"/>
              <a:gd name="connsiteY0" fmla="*/ 1452816 h 1456626"/>
              <a:gd name="connsiteX1" fmla="*/ 7620 w 3220707"/>
              <a:gd name="connsiteY1" fmla="*/ 0 h 1456626"/>
              <a:gd name="connsiteX2" fmla="*/ 361950 w 3220707"/>
              <a:gd name="connsiteY2" fmla="*/ 63478 h 1456626"/>
              <a:gd name="connsiteX3" fmla="*/ 579120 w 3220707"/>
              <a:gd name="connsiteY3" fmla="*/ 130293 h 1456626"/>
              <a:gd name="connsiteX4" fmla="*/ 914400 w 3220707"/>
              <a:gd name="connsiteY4" fmla="*/ 277397 h 1456626"/>
              <a:gd name="connsiteX5" fmla="*/ 1299210 w 3220707"/>
              <a:gd name="connsiteY5" fmla="*/ 504792 h 1456626"/>
              <a:gd name="connsiteX6" fmla="*/ 1695450 w 3220707"/>
              <a:gd name="connsiteY6" fmla="*/ 800013 h 1456626"/>
              <a:gd name="connsiteX7" fmla="*/ 2011680 w 3220707"/>
              <a:gd name="connsiteY7" fmla="*/ 1027495 h 1456626"/>
              <a:gd name="connsiteX8" fmla="*/ 2251710 w 3220707"/>
              <a:gd name="connsiteY8" fmla="*/ 1188441 h 1456626"/>
              <a:gd name="connsiteX9" fmla="*/ 2514600 w 3220707"/>
              <a:gd name="connsiteY9" fmla="*/ 1321231 h 1456626"/>
              <a:gd name="connsiteX10" fmla="*/ 2750820 w 3220707"/>
              <a:gd name="connsiteY10" fmla="*/ 1414716 h 1456626"/>
              <a:gd name="connsiteX11" fmla="*/ 3063240 w 3220707"/>
              <a:gd name="connsiteY11" fmla="*/ 1456626 h 1456626"/>
              <a:gd name="connsiteX12" fmla="*/ 0 w 3220707"/>
              <a:gd name="connsiteY12" fmla="*/ 1452816 h 1456626"/>
              <a:gd name="connsiteX0" fmla="*/ 0 w 3225547"/>
              <a:gd name="connsiteY0" fmla="*/ 1452816 h 1456626"/>
              <a:gd name="connsiteX1" fmla="*/ 7620 w 3225547"/>
              <a:gd name="connsiteY1" fmla="*/ 0 h 1456626"/>
              <a:gd name="connsiteX2" fmla="*/ 361950 w 3225547"/>
              <a:gd name="connsiteY2" fmla="*/ 63478 h 1456626"/>
              <a:gd name="connsiteX3" fmla="*/ 579120 w 3225547"/>
              <a:gd name="connsiteY3" fmla="*/ 130293 h 1456626"/>
              <a:gd name="connsiteX4" fmla="*/ 914400 w 3225547"/>
              <a:gd name="connsiteY4" fmla="*/ 277397 h 1456626"/>
              <a:gd name="connsiteX5" fmla="*/ 1299210 w 3225547"/>
              <a:gd name="connsiteY5" fmla="*/ 504792 h 1456626"/>
              <a:gd name="connsiteX6" fmla="*/ 1695450 w 3225547"/>
              <a:gd name="connsiteY6" fmla="*/ 800013 h 1456626"/>
              <a:gd name="connsiteX7" fmla="*/ 2011680 w 3225547"/>
              <a:gd name="connsiteY7" fmla="*/ 1027495 h 1456626"/>
              <a:gd name="connsiteX8" fmla="*/ 2251710 w 3225547"/>
              <a:gd name="connsiteY8" fmla="*/ 1188441 h 1456626"/>
              <a:gd name="connsiteX9" fmla="*/ 2514600 w 3225547"/>
              <a:gd name="connsiteY9" fmla="*/ 1321231 h 1456626"/>
              <a:gd name="connsiteX10" fmla="*/ 2781300 w 3225547"/>
              <a:gd name="connsiteY10" fmla="*/ 1402447 h 1456626"/>
              <a:gd name="connsiteX11" fmla="*/ 3063240 w 3225547"/>
              <a:gd name="connsiteY11" fmla="*/ 1456626 h 1456626"/>
              <a:gd name="connsiteX12" fmla="*/ 0 w 3225547"/>
              <a:gd name="connsiteY12" fmla="*/ 1452816 h 1456626"/>
              <a:gd name="connsiteX0" fmla="*/ 0 w 3321997"/>
              <a:gd name="connsiteY0" fmla="*/ 1452816 h 1458671"/>
              <a:gd name="connsiteX1" fmla="*/ 7620 w 3321997"/>
              <a:gd name="connsiteY1" fmla="*/ 0 h 1458671"/>
              <a:gd name="connsiteX2" fmla="*/ 361950 w 3321997"/>
              <a:gd name="connsiteY2" fmla="*/ 63478 h 1458671"/>
              <a:gd name="connsiteX3" fmla="*/ 579120 w 3321997"/>
              <a:gd name="connsiteY3" fmla="*/ 130293 h 1458671"/>
              <a:gd name="connsiteX4" fmla="*/ 914400 w 3321997"/>
              <a:gd name="connsiteY4" fmla="*/ 277397 h 1458671"/>
              <a:gd name="connsiteX5" fmla="*/ 1299210 w 3321997"/>
              <a:gd name="connsiteY5" fmla="*/ 504792 h 1458671"/>
              <a:gd name="connsiteX6" fmla="*/ 1695450 w 3321997"/>
              <a:gd name="connsiteY6" fmla="*/ 800013 h 1458671"/>
              <a:gd name="connsiteX7" fmla="*/ 2011680 w 3321997"/>
              <a:gd name="connsiteY7" fmla="*/ 1027495 h 1458671"/>
              <a:gd name="connsiteX8" fmla="*/ 2251710 w 3321997"/>
              <a:gd name="connsiteY8" fmla="*/ 1188441 h 1458671"/>
              <a:gd name="connsiteX9" fmla="*/ 2514600 w 3321997"/>
              <a:gd name="connsiteY9" fmla="*/ 1321231 h 1458671"/>
              <a:gd name="connsiteX10" fmla="*/ 2781300 w 3321997"/>
              <a:gd name="connsiteY10" fmla="*/ 1402447 h 1458671"/>
              <a:gd name="connsiteX11" fmla="*/ 3173730 w 3321997"/>
              <a:gd name="connsiteY11" fmla="*/ 1458671 h 1458671"/>
              <a:gd name="connsiteX12" fmla="*/ 0 w 3321997"/>
              <a:gd name="connsiteY12" fmla="*/ 1452816 h 1458671"/>
              <a:gd name="connsiteX0" fmla="*/ 0 w 3189309"/>
              <a:gd name="connsiteY0" fmla="*/ 1452816 h 1458671"/>
              <a:gd name="connsiteX1" fmla="*/ 7620 w 3189309"/>
              <a:gd name="connsiteY1" fmla="*/ 0 h 1458671"/>
              <a:gd name="connsiteX2" fmla="*/ 361950 w 3189309"/>
              <a:gd name="connsiteY2" fmla="*/ 63478 h 1458671"/>
              <a:gd name="connsiteX3" fmla="*/ 579120 w 3189309"/>
              <a:gd name="connsiteY3" fmla="*/ 130293 h 1458671"/>
              <a:gd name="connsiteX4" fmla="*/ 914400 w 3189309"/>
              <a:gd name="connsiteY4" fmla="*/ 277397 h 1458671"/>
              <a:gd name="connsiteX5" fmla="*/ 1299210 w 3189309"/>
              <a:gd name="connsiteY5" fmla="*/ 504792 h 1458671"/>
              <a:gd name="connsiteX6" fmla="*/ 1695450 w 3189309"/>
              <a:gd name="connsiteY6" fmla="*/ 800013 h 1458671"/>
              <a:gd name="connsiteX7" fmla="*/ 2011680 w 3189309"/>
              <a:gd name="connsiteY7" fmla="*/ 1027495 h 1458671"/>
              <a:gd name="connsiteX8" fmla="*/ 2251710 w 3189309"/>
              <a:gd name="connsiteY8" fmla="*/ 1188441 h 1458671"/>
              <a:gd name="connsiteX9" fmla="*/ 2514600 w 3189309"/>
              <a:gd name="connsiteY9" fmla="*/ 1321231 h 1458671"/>
              <a:gd name="connsiteX10" fmla="*/ 2781300 w 3189309"/>
              <a:gd name="connsiteY10" fmla="*/ 1402447 h 1458671"/>
              <a:gd name="connsiteX11" fmla="*/ 3173730 w 3189309"/>
              <a:gd name="connsiteY11" fmla="*/ 1458671 h 1458671"/>
              <a:gd name="connsiteX12" fmla="*/ 0 w 3189309"/>
              <a:gd name="connsiteY12" fmla="*/ 1452816 h 1458671"/>
              <a:gd name="connsiteX0" fmla="*/ 0 w 3189309"/>
              <a:gd name="connsiteY0" fmla="*/ 1452816 h 1458671"/>
              <a:gd name="connsiteX1" fmla="*/ 7620 w 3189309"/>
              <a:gd name="connsiteY1" fmla="*/ 0 h 1458671"/>
              <a:gd name="connsiteX2" fmla="*/ 361950 w 3189309"/>
              <a:gd name="connsiteY2" fmla="*/ 63478 h 1458671"/>
              <a:gd name="connsiteX3" fmla="*/ 579120 w 3189309"/>
              <a:gd name="connsiteY3" fmla="*/ 130293 h 1458671"/>
              <a:gd name="connsiteX4" fmla="*/ 914400 w 3189309"/>
              <a:gd name="connsiteY4" fmla="*/ 277397 h 1458671"/>
              <a:gd name="connsiteX5" fmla="*/ 1299210 w 3189309"/>
              <a:gd name="connsiteY5" fmla="*/ 504792 h 1458671"/>
              <a:gd name="connsiteX6" fmla="*/ 1695450 w 3189309"/>
              <a:gd name="connsiteY6" fmla="*/ 800013 h 1458671"/>
              <a:gd name="connsiteX7" fmla="*/ 2011680 w 3189309"/>
              <a:gd name="connsiteY7" fmla="*/ 1027495 h 1458671"/>
              <a:gd name="connsiteX8" fmla="*/ 2251710 w 3189309"/>
              <a:gd name="connsiteY8" fmla="*/ 1188441 h 1458671"/>
              <a:gd name="connsiteX9" fmla="*/ 2514600 w 3189309"/>
              <a:gd name="connsiteY9" fmla="*/ 1321231 h 1458671"/>
              <a:gd name="connsiteX10" fmla="*/ 2781300 w 3189309"/>
              <a:gd name="connsiteY10" fmla="*/ 1402447 h 1458671"/>
              <a:gd name="connsiteX11" fmla="*/ 3173730 w 3189309"/>
              <a:gd name="connsiteY11" fmla="*/ 1458671 h 1458671"/>
              <a:gd name="connsiteX12" fmla="*/ 0 w 3189309"/>
              <a:gd name="connsiteY12" fmla="*/ 1452816 h 1458671"/>
              <a:gd name="connsiteX0" fmla="*/ 0 w 3191213"/>
              <a:gd name="connsiteY0" fmla="*/ 1452816 h 1458671"/>
              <a:gd name="connsiteX1" fmla="*/ 7620 w 3191213"/>
              <a:gd name="connsiteY1" fmla="*/ 0 h 1458671"/>
              <a:gd name="connsiteX2" fmla="*/ 361950 w 3191213"/>
              <a:gd name="connsiteY2" fmla="*/ 63478 h 1458671"/>
              <a:gd name="connsiteX3" fmla="*/ 579120 w 3191213"/>
              <a:gd name="connsiteY3" fmla="*/ 130293 h 1458671"/>
              <a:gd name="connsiteX4" fmla="*/ 914400 w 3191213"/>
              <a:gd name="connsiteY4" fmla="*/ 277397 h 1458671"/>
              <a:gd name="connsiteX5" fmla="*/ 1299210 w 3191213"/>
              <a:gd name="connsiteY5" fmla="*/ 504792 h 1458671"/>
              <a:gd name="connsiteX6" fmla="*/ 1695450 w 3191213"/>
              <a:gd name="connsiteY6" fmla="*/ 800013 h 1458671"/>
              <a:gd name="connsiteX7" fmla="*/ 2011680 w 3191213"/>
              <a:gd name="connsiteY7" fmla="*/ 1027495 h 1458671"/>
              <a:gd name="connsiteX8" fmla="*/ 2251710 w 3191213"/>
              <a:gd name="connsiteY8" fmla="*/ 1188441 h 1458671"/>
              <a:gd name="connsiteX9" fmla="*/ 2514600 w 3191213"/>
              <a:gd name="connsiteY9" fmla="*/ 1321231 h 1458671"/>
              <a:gd name="connsiteX10" fmla="*/ 2830830 w 3191213"/>
              <a:gd name="connsiteY10" fmla="*/ 1408581 h 1458671"/>
              <a:gd name="connsiteX11" fmla="*/ 3173730 w 3191213"/>
              <a:gd name="connsiteY11" fmla="*/ 1458671 h 1458671"/>
              <a:gd name="connsiteX12" fmla="*/ 0 w 3191213"/>
              <a:gd name="connsiteY12" fmla="*/ 1452816 h 1458671"/>
              <a:gd name="connsiteX0" fmla="*/ 0 w 3190755"/>
              <a:gd name="connsiteY0" fmla="*/ 1452816 h 1458671"/>
              <a:gd name="connsiteX1" fmla="*/ 7620 w 3190755"/>
              <a:gd name="connsiteY1" fmla="*/ 0 h 1458671"/>
              <a:gd name="connsiteX2" fmla="*/ 361950 w 3190755"/>
              <a:gd name="connsiteY2" fmla="*/ 63478 h 1458671"/>
              <a:gd name="connsiteX3" fmla="*/ 579120 w 3190755"/>
              <a:gd name="connsiteY3" fmla="*/ 130293 h 1458671"/>
              <a:gd name="connsiteX4" fmla="*/ 914400 w 3190755"/>
              <a:gd name="connsiteY4" fmla="*/ 277397 h 1458671"/>
              <a:gd name="connsiteX5" fmla="*/ 1299210 w 3190755"/>
              <a:gd name="connsiteY5" fmla="*/ 504792 h 1458671"/>
              <a:gd name="connsiteX6" fmla="*/ 1695450 w 3190755"/>
              <a:gd name="connsiteY6" fmla="*/ 800013 h 1458671"/>
              <a:gd name="connsiteX7" fmla="*/ 2011680 w 3190755"/>
              <a:gd name="connsiteY7" fmla="*/ 1027495 h 1458671"/>
              <a:gd name="connsiteX8" fmla="*/ 2251710 w 3190755"/>
              <a:gd name="connsiteY8" fmla="*/ 1188441 h 1458671"/>
              <a:gd name="connsiteX9" fmla="*/ 2514600 w 3190755"/>
              <a:gd name="connsiteY9" fmla="*/ 1321231 h 1458671"/>
              <a:gd name="connsiteX10" fmla="*/ 2830830 w 3190755"/>
              <a:gd name="connsiteY10" fmla="*/ 1408581 h 1458671"/>
              <a:gd name="connsiteX11" fmla="*/ 3173730 w 3190755"/>
              <a:gd name="connsiteY11" fmla="*/ 1458671 h 1458671"/>
              <a:gd name="connsiteX12" fmla="*/ 0 w 3190755"/>
              <a:gd name="connsiteY12" fmla="*/ 1452816 h 1458671"/>
              <a:gd name="connsiteX0" fmla="*/ 0 w 3173730"/>
              <a:gd name="connsiteY0" fmla="*/ 1452816 h 1458671"/>
              <a:gd name="connsiteX1" fmla="*/ 7620 w 3173730"/>
              <a:gd name="connsiteY1" fmla="*/ 0 h 1458671"/>
              <a:gd name="connsiteX2" fmla="*/ 361950 w 3173730"/>
              <a:gd name="connsiteY2" fmla="*/ 63478 h 1458671"/>
              <a:gd name="connsiteX3" fmla="*/ 579120 w 3173730"/>
              <a:gd name="connsiteY3" fmla="*/ 130293 h 1458671"/>
              <a:gd name="connsiteX4" fmla="*/ 914400 w 3173730"/>
              <a:gd name="connsiteY4" fmla="*/ 277397 h 1458671"/>
              <a:gd name="connsiteX5" fmla="*/ 1299210 w 3173730"/>
              <a:gd name="connsiteY5" fmla="*/ 504792 h 1458671"/>
              <a:gd name="connsiteX6" fmla="*/ 1695450 w 3173730"/>
              <a:gd name="connsiteY6" fmla="*/ 800013 h 1458671"/>
              <a:gd name="connsiteX7" fmla="*/ 2011680 w 3173730"/>
              <a:gd name="connsiteY7" fmla="*/ 1027495 h 1458671"/>
              <a:gd name="connsiteX8" fmla="*/ 2251710 w 3173730"/>
              <a:gd name="connsiteY8" fmla="*/ 1188441 h 1458671"/>
              <a:gd name="connsiteX9" fmla="*/ 2514600 w 3173730"/>
              <a:gd name="connsiteY9" fmla="*/ 1321231 h 1458671"/>
              <a:gd name="connsiteX10" fmla="*/ 2830830 w 3173730"/>
              <a:gd name="connsiteY10" fmla="*/ 1408581 h 1458671"/>
              <a:gd name="connsiteX11" fmla="*/ 3173730 w 3173730"/>
              <a:gd name="connsiteY11" fmla="*/ 1458671 h 1458671"/>
              <a:gd name="connsiteX12" fmla="*/ 0 w 3173730"/>
              <a:gd name="connsiteY12" fmla="*/ 1452816 h 1458671"/>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388870 w 3211830"/>
              <a:gd name="connsiteY8" fmla="*/ 1160319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388870 w 3211830"/>
              <a:gd name="connsiteY8" fmla="*/ 1160319 h 1462761"/>
              <a:gd name="connsiteX9" fmla="*/ 2625090 w 3211830"/>
              <a:gd name="connsiteY9" fmla="*/ 1319753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388870 w 3211830"/>
              <a:gd name="connsiteY8" fmla="*/ 1160319 h 1462761"/>
              <a:gd name="connsiteX9" fmla="*/ 2625090 w 3211830"/>
              <a:gd name="connsiteY9" fmla="*/ 1319753 h 1462761"/>
              <a:gd name="connsiteX10" fmla="*/ 2865120 w 3211830"/>
              <a:gd name="connsiteY10" fmla="*/ 1410910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388870 w 3211830"/>
              <a:gd name="connsiteY8" fmla="*/ 1160319 h 1462761"/>
              <a:gd name="connsiteX9" fmla="*/ 2625090 w 3211830"/>
              <a:gd name="connsiteY9" fmla="*/ 1319753 h 1462761"/>
              <a:gd name="connsiteX10" fmla="*/ 2865120 w 3211830"/>
              <a:gd name="connsiteY10" fmla="*/ 1410910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411480 w 3211830"/>
              <a:gd name="connsiteY2" fmla="*/ 52485 h 1462761"/>
              <a:gd name="connsiteX3" fmla="*/ 735330 w 3211830"/>
              <a:gd name="connsiteY3" fmla="*/ 134525 h 1462761"/>
              <a:gd name="connsiteX4" fmla="*/ 1089660 w 3211830"/>
              <a:gd name="connsiteY4" fmla="*/ 274016 h 1462761"/>
              <a:gd name="connsiteX5" fmla="*/ 1512570 w 3211830"/>
              <a:gd name="connsiteY5" fmla="*/ 501411 h 1462761"/>
              <a:gd name="connsiteX6" fmla="*/ 1889760 w 3211830"/>
              <a:gd name="connsiteY6" fmla="*/ 773795 h 1462761"/>
              <a:gd name="connsiteX7" fmla="*/ 2190750 w 3211830"/>
              <a:gd name="connsiteY7" fmla="*/ 1018405 h 1462761"/>
              <a:gd name="connsiteX8" fmla="*/ 2388870 w 3211830"/>
              <a:gd name="connsiteY8" fmla="*/ 1160319 h 1462761"/>
              <a:gd name="connsiteX9" fmla="*/ 2625090 w 3211830"/>
              <a:gd name="connsiteY9" fmla="*/ 1319753 h 1462761"/>
              <a:gd name="connsiteX10" fmla="*/ 2865120 w 3211830"/>
              <a:gd name="connsiteY10" fmla="*/ 1410910 h 1462761"/>
              <a:gd name="connsiteX11" fmla="*/ 3211830 w 3211830"/>
              <a:gd name="connsiteY11" fmla="*/ 1462761 h 1462761"/>
              <a:gd name="connsiteX12" fmla="*/ 0 w 3211830"/>
              <a:gd name="connsiteY12" fmla="*/ 1458951 h 146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1830" h="1462761">
                <a:moveTo>
                  <a:pt x="0" y="1458951"/>
                </a:moveTo>
                <a:cubicBezTo>
                  <a:pt x="1270" y="972634"/>
                  <a:pt x="-1270" y="1453538"/>
                  <a:pt x="3810" y="0"/>
                </a:cubicBezTo>
                <a:cubicBezTo>
                  <a:pt x="222885" y="17071"/>
                  <a:pt x="274320" y="22452"/>
                  <a:pt x="411480" y="52485"/>
                </a:cubicBezTo>
                <a:cubicBezTo>
                  <a:pt x="548640" y="82518"/>
                  <a:pt x="622300" y="97603"/>
                  <a:pt x="735330" y="134525"/>
                </a:cubicBezTo>
                <a:cubicBezTo>
                  <a:pt x="848360" y="171447"/>
                  <a:pt x="960120" y="212868"/>
                  <a:pt x="1089660" y="274016"/>
                </a:cubicBezTo>
                <a:cubicBezTo>
                  <a:pt x="1219200" y="335164"/>
                  <a:pt x="1379220" y="418115"/>
                  <a:pt x="1512570" y="501411"/>
                </a:cubicBezTo>
                <a:cubicBezTo>
                  <a:pt x="1645920" y="584708"/>
                  <a:pt x="1776730" y="687629"/>
                  <a:pt x="1889760" y="773795"/>
                </a:cubicBezTo>
                <a:cubicBezTo>
                  <a:pt x="2002790" y="859961"/>
                  <a:pt x="2107565" y="953984"/>
                  <a:pt x="2190750" y="1018405"/>
                </a:cubicBezTo>
                <a:cubicBezTo>
                  <a:pt x="2273935" y="1082826"/>
                  <a:pt x="2316480" y="1110094"/>
                  <a:pt x="2388870" y="1160319"/>
                </a:cubicBezTo>
                <a:cubicBezTo>
                  <a:pt x="2461260" y="1210544"/>
                  <a:pt x="2545715" y="1277988"/>
                  <a:pt x="2625090" y="1319753"/>
                </a:cubicBezTo>
                <a:cubicBezTo>
                  <a:pt x="2704465" y="1361518"/>
                  <a:pt x="2767330" y="1387075"/>
                  <a:pt x="2865120" y="1410910"/>
                </a:cubicBezTo>
                <a:cubicBezTo>
                  <a:pt x="2962910" y="1434745"/>
                  <a:pt x="3018790" y="1446187"/>
                  <a:pt x="3211830" y="1462761"/>
                </a:cubicBezTo>
                <a:lnTo>
                  <a:pt x="0" y="1458951"/>
                </a:lnTo>
                <a:close/>
              </a:path>
            </a:pathLst>
          </a:cu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srgbClr val="5A5A5A"/>
              </a:solidFill>
            </a:endParaRPr>
          </a:p>
        </p:txBody>
      </p:sp>
      <p:sp>
        <p:nvSpPr>
          <p:cNvPr id="72" name="Freeform 71"/>
          <p:cNvSpPr/>
          <p:nvPr/>
        </p:nvSpPr>
        <p:spPr>
          <a:xfrm>
            <a:off x="5727700" y="2874963"/>
            <a:ext cx="3184525" cy="1760537"/>
          </a:xfrm>
          <a:custGeom>
            <a:avLst/>
            <a:gdLst>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567257 h 1571067"/>
              <a:gd name="connsiteX1" fmla="*/ 7620 w 3063240"/>
              <a:gd name="connsiteY1" fmla="*/ 104217 h 1571067"/>
              <a:gd name="connsiteX2" fmla="*/ 308610 w 3063240"/>
              <a:gd name="connsiteY2" fmla="*/ 127077 h 1571067"/>
              <a:gd name="connsiteX3" fmla="*/ 594360 w 3063240"/>
              <a:gd name="connsiteY3" fmla="*/ 195657 h 1571067"/>
              <a:gd name="connsiteX4" fmla="*/ 937260 w 3063240"/>
              <a:gd name="connsiteY4" fmla="*/ 344247 h 1571067"/>
              <a:gd name="connsiteX5" fmla="*/ 1337310 w 3063240"/>
              <a:gd name="connsiteY5" fmla="*/ 553797 h 1571067"/>
              <a:gd name="connsiteX6" fmla="*/ 1760220 w 3063240"/>
              <a:gd name="connsiteY6" fmla="*/ 877647 h 1571067"/>
              <a:gd name="connsiteX7" fmla="*/ 2110740 w 3063240"/>
              <a:gd name="connsiteY7" fmla="*/ 1174827 h 1571067"/>
              <a:gd name="connsiteX8" fmla="*/ 2247900 w 3063240"/>
              <a:gd name="connsiteY8" fmla="*/ 1296747 h 1571067"/>
              <a:gd name="connsiteX9" fmla="*/ 2468880 w 3063240"/>
              <a:gd name="connsiteY9" fmla="*/ 1430097 h 1571067"/>
              <a:gd name="connsiteX10" fmla="*/ 2750820 w 3063240"/>
              <a:gd name="connsiteY10" fmla="*/ 1529157 h 1571067"/>
              <a:gd name="connsiteX11" fmla="*/ 3063240 w 3063240"/>
              <a:gd name="connsiteY11" fmla="*/ 1571067 h 1571067"/>
              <a:gd name="connsiteX12" fmla="*/ 0 w 3063240"/>
              <a:gd name="connsiteY12" fmla="*/ 1567257 h 1571067"/>
              <a:gd name="connsiteX0" fmla="*/ 0 w 3063240"/>
              <a:gd name="connsiteY0" fmla="*/ 1568070 h 1571880"/>
              <a:gd name="connsiteX1" fmla="*/ 7620 w 3063240"/>
              <a:gd name="connsiteY1" fmla="*/ 105030 h 1571880"/>
              <a:gd name="connsiteX2" fmla="*/ 308610 w 3063240"/>
              <a:gd name="connsiteY2" fmla="*/ 127890 h 1571880"/>
              <a:gd name="connsiteX3" fmla="*/ 594360 w 3063240"/>
              <a:gd name="connsiteY3" fmla="*/ 196470 h 1571880"/>
              <a:gd name="connsiteX4" fmla="*/ 937260 w 3063240"/>
              <a:gd name="connsiteY4" fmla="*/ 345060 h 1571880"/>
              <a:gd name="connsiteX5" fmla="*/ 1337310 w 3063240"/>
              <a:gd name="connsiteY5" fmla="*/ 554610 h 1571880"/>
              <a:gd name="connsiteX6" fmla="*/ 1760220 w 3063240"/>
              <a:gd name="connsiteY6" fmla="*/ 878460 h 1571880"/>
              <a:gd name="connsiteX7" fmla="*/ 2110740 w 3063240"/>
              <a:gd name="connsiteY7" fmla="*/ 1175640 h 1571880"/>
              <a:gd name="connsiteX8" fmla="*/ 2247900 w 3063240"/>
              <a:gd name="connsiteY8" fmla="*/ 1297560 h 1571880"/>
              <a:gd name="connsiteX9" fmla="*/ 2468880 w 3063240"/>
              <a:gd name="connsiteY9" fmla="*/ 1430910 h 1571880"/>
              <a:gd name="connsiteX10" fmla="*/ 2750820 w 3063240"/>
              <a:gd name="connsiteY10" fmla="*/ 1529970 h 1571880"/>
              <a:gd name="connsiteX11" fmla="*/ 3063240 w 3063240"/>
              <a:gd name="connsiteY11" fmla="*/ 1571880 h 1571880"/>
              <a:gd name="connsiteX12" fmla="*/ 0 w 3063240"/>
              <a:gd name="connsiteY12" fmla="*/ 1568070 h 157188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4003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570 h 1467380"/>
              <a:gd name="connsiteX1" fmla="*/ 7620 w 3221060"/>
              <a:gd name="connsiteY1" fmla="*/ 530 h 1467380"/>
              <a:gd name="connsiteX2" fmla="*/ 312420 w 3221060"/>
              <a:gd name="connsiteY2" fmla="*/ 19580 h 1467380"/>
              <a:gd name="connsiteX3" fmla="*/ 594360 w 3221060"/>
              <a:gd name="connsiteY3" fmla="*/ 91970 h 1467380"/>
              <a:gd name="connsiteX4" fmla="*/ 937260 w 3221060"/>
              <a:gd name="connsiteY4" fmla="*/ 232940 h 1467380"/>
              <a:gd name="connsiteX5" fmla="*/ 1337310 w 3221060"/>
              <a:gd name="connsiteY5" fmla="*/ 450110 h 1467380"/>
              <a:gd name="connsiteX6" fmla="*/ 1760220 w 3221060"/>
              <a:gd name="connsiteY6" fmla="*/ 773960 h 1467380"/>
              <a:gd name="connsiteX7" fmla="*/ 2042160 w 3221060"/>
              <a:gd name="connsiteY7" fmla="*/ 1017800 h 1467380"/>
              <a:gd name="connsiteX8" fmla="*/ 2247900 w 3221060"/>
              <a:gd name="connsiteY8" fmla="*/ 1193060 h 1467380"/>
              <a:gd name="connsiteX9" fmla="*/ 2468880 w 3221060"/>
              <a:gd name="connsiteY9" fmla="*/ 1326410 h 1467380"/>
              <a:gd name="connsiteX10" fmla="*/ 2750820 w 3221060"/>
              <a:gd name="connsiteY10" fmla="*/ 1425470 h 1467380"/>
              <a:gd name="connsiteX11" fmla="*/ 3063240 w 3221060"/>
              <a:gd name="connsiteY11" fmla="*/ 1467380 h 1467380"/>
              <a:gd name="connsiteX12" fmla="*/ 0 w 3221060"/>
              <a:gd name="connsiteY12" fmla="*/ 1463570 h 146738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417320 w 3221682"/>
              <a:gd name="connsiteY5" fmla="*/ 389255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417320 w 3221682"/>
              <a:gd name="connsiteY5" fmla="*/ 389255 h 1466850"/>
              <a:gd name="connsiteX6" fmla="*/ 1855470 w 3221682"/>
              <a:gd name="connsiteY6" fmla="*/ 706755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417320 w 3221682"/>
              <a:gd name="connsiteY5" fmla="*/ 389255 h 1466850"/>
              <a:gd name="connsiteX6" fmla="*/ 1855470 w 3221682"/>
              <a:gd name="connsiteY6" fmla="*/ 706755 h 1466850"/>
              <a:gd name="connsiteX7" fmla="*/ 2129790 w 3221682"/>
              <a:gd name="connsiteY7" fmla="*/ 93472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417320 w 3221682"/>
              <a:gd name="connsiteY5" fmla="*/ 389255 h 1466850"/>
              <a:gd name="connsiteX6" fmla="*/ 1855470 w 3221682"/>
              <a:gd name="connsiteY6" fmla="*/ 706755 h 1466850"/>
              <a:gd name="connsiteX7" fmla="*/ 2129790 w 3221682"/>
              <a:gd name="connsiteY7" fmla="*/ 934720 h 1466850"/>
              <a:gd name="connsiteX8" fmla="*/ 2407920 w 3221682"/>
              <a:gd name="connsiteY8" fmla="*/ 116078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3495 h 1466850"/>
              <a:gd name="connsiteX3" fmla="*/ 632460 w 3221682"/>
              <a:gd name="connsiteY3" fmla="*/ 78740 h 1466850"/>
              <a:gd name="connsiteX4" fmla="*/ 986790 w 3221682"/>
              <a:gd name="connsiteY4" fmla="*/ 187960 h 1466850"/>
              <a:gd name="connsiteX5" fmla="*/ 1417320 w 3221682"/>
              <a:gd name="connsiteY5" fmla="*/ 389255 h 1466850"/>
              <a:gd name="connsiteX6" fmla="*/ 1855470 w 3221682"/>
              <a:gd name="connsiteY6" fmla="*/ 706755 h 1466850"/>
              <a:gd name="connsiteX7" fmla="*/ 2129790 w 3221682"/>
              <a:gd name="connsiteY7" fmla="*/ 934720 h 1466850"/>
              <a:gd name="connsiteX8" fmla="*/ 2407920 w 3221682"/>
              <a:gd name="connsiteY8" fmla="*/ 1160780 h 1466850"/>
              <a:gd name="connsiteX9" fmla="*/ 2750820 w 3221682"/>
              <a:gd name="connsiteY9" fmla="*/ 1424940 h 1466850"/>
              <a:gd name="connsiteX10" fmla="*/ 3063240 w 3221682"/>
              <a:gd name="connsiteY10" fmla="*/ 1466850 h 1466850"/>
              <a:gd name="connsiteX11" fmla="*/ 0 w 3221682"/>
              <a:gd name="connsiteY11" fmla="*/ 1463040 h 1466850"/>
              <a:gd name="connsiteX0" fmla="*/ 0 w 3221090"/>
              <a:gd name="connsiteY0" fmla="*/ 1463040 h 1466850"/>
              <a:gd name="connsiteX1" fmla="*/ 7620 w 3221090"/>
              <a:gd name="connsiteY1" fmla="*/ 0 h 1466850"/>
              <a:gd name="connsiteX2" fmla="*/ 354330 w 3221090"/>
              <a:gd name="connsiteY2" fmla="*/ 23495 h 1466850"/>
              <a:gd name="connsiteX3" fmla="*/ 632460 w 3221090"/>
              <a:gd name="connsiteY3" fmla="*/ 78740 h 1466850"/>
              <a:gd name="connsiteX4" fmla="*/ 986790 w 3221090"/>
              <a:gd name="connsiteY4" fmla="*/ 187960 h 1466850"/>
              <a:gd name="connsiteX5" fmla="*/ 1417320 w 3221090"/>
              <a:gd name="connsiteY5" fmla="*/ 389255 h 1466850"/>
              <a:gd name="connsiteX6" fmla="*/ 1855470 w 3221090"/>
              <a:gd name="connsiteY6" fmla="*/ 706755 h 1466850"/>
              <a:gd name="connsiteX7" fmla="*/ 2129790 w 3221090"/>
              <a:gd name="connsiteY7" fmla="*/ 934720 h 1466850"/>
              <a:gd name="connsiteX8" fmla="*/ 2407920 w 3221090"/>
              <a:gd name="connsiteY8" fmla="*/ 1160780 h 1466850"/>
              <a:gd name="connsiteX9" fmla="*/ 2747010 w 3221090"/>
              <a:gd name="connsiteY9" fmla="*/ 1374140 h 1466850"/>
              <a:gd name="connsiteX10" fmla="*/ 3063240 w 3221090"/>
              <a:gd name="connsiteY10" fmla="*/ 1466850 h 1466850"/>
              <a:gd name="connsiteX11" fmla="*/ 0 w 3221090"/>
              <a:gd name="connsiteY11" fmla="*/ 1463040 h 1466850"/>
              <a:gd name="connsiteX0" fmla="*/ 0 w 3329720"/>
              <a:gd name="connsiteY0" fmla="*/ 1463040 h 1466850"/>
              <a:gd name="connsiteX1" fmla="*/ 7620 w 3329720"/>
              <a:gd name="connsiteY1" fmla="*/ 0 h 1466850"/>
              <a:gd name="connsiteX2" fmla="*/ 354330 w 3329720"/>
              <a:gd name="connsiteY2" fmla="*/ 23495 h 1466850"/>
              <a:gd name="connsiteX3" fmla="*/ 632460 w 3329720"/>
              <a:gd name="connsiteY3" fmla="*/ 78740 h 1466850"/>
              <a:gd name="connsiteX4" fmla="*/ 986790 w 3329720"/>
              <a:gd name="connsiteY4" fmla="*/ 187960 h 1466850"/>
              <a:gd name="connsiteX5" fmla="*/ 1417320 w 3329720"/>
              <a:gd name="connsiteY5" fmla="*/ 389255 h 1466850"/>
              <a:gd name="connsiteX6" fmla="*/ 1855470 w 3329720"/>
              <a:gd name="connsiteY6" fmla="*/ 706755 h 1466850"/>
              <a:gd name="connsiteX7" fmla="*/ 2129790 w 3329720"/>
              <a:gd name="connsiteY7" fmla="*/ 934720 h 1466850"/>
              <a:gd name="connsiteX8" fmla="*/ 2407920 w 3329720"/>
              <a:gd name="connsiteY8" fmla="*/ 1160780 h 1466850"/>
              <a:gd name="connsiteX9" fmla="*/ 2747010 w 3329720"/>
              <a:gd name="connsiteY9" fmla="*/ 1374140 h 1466850"/>
              <a:gd name="connsiteX10" fmla="*/ 3185160 w 3329720"/>
              <a:gd name="connsiteY10" fmla="*/ 1466850 h 1466850"/>
              <a:gd name="connsiteX11" fmla="*/ 0 w 332972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632460 w 3185160"/>
              <a:gd name="connsiteY3" fmla="*/ 78740 h 1466850"/>
              <a:gd name="connsiteX4" fmla="*/ 986790 w 3185160"/>
              <a:gd name="connsiteY4" fmla="*/ 187960 h 1466850"/>
              <a:gd name="connsiteX5" fmla="*/ 1417320 w 3185160"/>
              <a:gd name="connsiteY5" fmla="*/ 389255 h 1466850"/>
              <a:gd name="connsiteX6" fmla="*/ 1855470 w 3185160"/>
              <a:gd name="connsiteY6" fmla="*/ 706755 h 1466850"/>
              <a:gd name="connsiteX7" fmla="*/ 2129790 w 3185160"/>
              <a:gd name="connsiteY7" fmla="*/ 934720 h 1466850"/>
              <a:gd name="connsiteX8" fmla="*/ 2407920 w 3185160"/>
              <a:gd name="connsiteY8" fmla="*/ 1160780 h 1466850"/>
              <a:gd name="connsiteX9" fmla="*/ 2747010 w 3185160"/>
              <a:gd name="connsiteY9" fmla="*/ 1374140 h 1466850"/>
              <a:gd name="connsiteX10" fmla="*/ 3185160 w 3185160"/>
              <a:gd name="connsiteY10" fmla="*/ 1466850 h 1466850"/>
              <a:gd name="connsiteX11" fmla="*/ 0 w 318516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632460 w 3185160"/>
              <a:gd name="connsiteY3" fmla="*/ 78740 h 1466850"/>
              <a:gd name="connsiteX4" fmla="*/ 986790 w 3185160"/>
              <a:gd name="connsiteY4" fmla="*/ 187960 h 1466850"/>
              <a:gd name="connsiteX5" fmla="*/ 1417320 w 3185160"/>
              <a:gd name="connsiteY5" fmla="*/ 389255 h 1466850"/>
              <a:gd name="connsiteX6" fmla="*/ 1855470 w 3185160"/>
              <a:gd name="connsiteY6" fmla="*/ 706755 h 1466850"/>
              <a:gd name="connsiteX7" fmla="*/ 2129790 w 3185160"/>
              <a:gd name="connsiteY7" fmla="*/ 934720 h 1466850"/>
              <a:gd name="connsiteX8" fmla="*/ 2407920 w 3185160"/>
              <a:gd name="connsiteY8" fmla="*/ 1160780 h 1466850"/>
              <a:gd name="connsiteX9" fmla="*/ 2747010 w 3185160"/>
              <a:gd name="connsiteY9" fmla="*/ 1374140 h 1466850"/>
              <a:gd name="connsiteX10" fmla="*/ 3185160 w 3185160"/>
              <a:gd name="connsiteY10" fmla="*/ 1466850 h 1466850"/>
              <a:gd name="connsiteX11" fmla="*/ 0 w 318516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632460 w 3185160"/>
              <a:gd name="connsiteY3" fmla="*/ 78740 h 1466850"/>
              <a:gd name="connsiteX4" fmla="*/ 986790 w 3185160"/>
              <a:gd name="connsiteY4" fmla="*/ 187960 h 1466850"/>
              <a:gd name="connsiteX5" fmla="*/ 1417320 w 3185160"/>
              <a:gd name="connsiteY5" fmla="*/ 389255 h 1466850"/>
              <a:gd name="connsiteX6" fmla="*/ 1855470 w 3185160"/>
              <a:gd name="connsiteY6" fmla="*/ 706755 h 1466850"/>
              <a:gd name="connsiteX7" fmla="*/ 2129790 w 3185160"/>
              <a:gd name="connsiteY7" fmla="*/ 934720 h 1466850"/>
              <a:gd name="connsiteX8" fmla="*/ 2407920 w 3185160"/>
              <a:gd name="connsiteY8" fmla="*/ 1160780 h 1466850"/>
              <a:gd name="connsiteX9" fmla="*/ 2747010 w 3185160"/>
              <a:gd name="connsiteY9" fmla="*/ 1374140 h 1466850"/>
              <a:gd name="connsiteX10" fmla="*/ 3185160 w 3185160"/>
              <a:gd name="connsiteY10" fmla="*/ 1466850 h 1466850"/>
              <a:gd name="connsiteX11" fmla="*/ 0 w 318516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632460 w 3185160"/>
              <a:gd name="connsiteY3" fmla="*/ 78740 h 1466850"/>
              <a:gd name="connsiteX4" fmla="*/ 986790 w 3185160"/>
              <a:gd name="connsiteY4" fmla="*/ 187960 h 1466850"/>
              <a:gd name="connsiteX5" fmla="*/ 1417320 w 3185160"/>
              <a:gd name="connsiteY5" fmla="*/ 389255 h 1466850"/>
              <a:gd name="connsiteX6" fmla="*/ 1855470 w 3185160"/>
              <a:gd name="connsiteY6" fmla="*/ 706755 h 1466850"/>
              <a:gd name="connsiteX7" fmla="*/ 2129790 w 3185160"/>
              <a:gd name="connsiteY7" fmla="*/ 925195 h 1466850"/>
              <a:gd name="connsiteX8" fmla="*/ 2407920 w 3185160"/>
              <a:gd name="connsiteY8" fmla="*/ 1160780 h 1466850"/>
              <a:gd name="connsiteX9" fmla="*/ 2747010 w 3185160"/>
              <a:gd name="connsiteY9" fmla="*/ 1374140 h 1466850"/>
              <a:gd name="connsiteX10" fmla="*/ 3185160 w 3185160"/>
              <a:gd name="connsiteY10" fmla="*/ 1466850 h 1466850"/>
              <a:gd name="connsiteX11" fmla="*/ 0 w 318516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632460 w 3185160"/>
              <a:gd name="connsiteY3" fmla="*/ 78740 h 1466850"/>
              <a:gd name="connsiteX4" fmla="*/ 986790 w 3185160"/>
              <a:gd name="connsiteY4" fmla="*/ 187960 h 1466850"/>
              <a:gd name="connsiteX5" fmla="*/ 1417320 w 3185160"/>
              <a:gd name="connsiteY5" fmla="*/ 389255 h 1466850"/>
              <a:gd name="connsiteX6" fmla="*/ 1855470 w 3185160"/>
              <a:gd name="connsiteY6" fmla="*/ 706755 h 1466850"/>
              <a:gd name="connsiteX7" fmla="*/ 2129790 w 3185160"/>
              <a:gd name="connsiteY7" fmla="*/ 925195 h 1466850"/>
              <a:gd name="connsiteX8" fmla="*/ 2407920 w 3185160"/>
              <a:gd name="connsiteY8" fmla="*/ 1160780 h 1466850"/>
              <a:gd name="connsiteX9" fmla="*/ 2747010 w 3185160"/>
              <a:gd name="connsiteY9" fmla="*/ 1374140 h 1466850"/>
              <a:gd name="connsiteX10" fmla="*/ 3185160 w 3185160"/>
              <a:gd name="connsiteY10" fmla="*/ 1466850 h 1466850"/>
              <a:gd name="connsiteX11" fmla="*/ 0 w 3185160"/>
              <a:gd name="connsiteY11"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86790 w 3185160"/>
              <a:gd name="connsiteY3" fmla="*/ 187960 h 1466850"/>
              <a:gd name="connsiteX4" fmla="*/ 1417320 w 3185160"/>
              <a:gd name="connsiteY4" fmla="*/ 389255 h 1466850"/>
              <a:gd name="connsiteX5" fmla="*/ 1855470 w 3185160"/>
              <a:gd name="connsiteY5" fmla="*/ 706755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55470 w 3185160"/>
              <a:gd name="connsiteY5" fmla="*/ 706755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55470 w 3185160"/>
              <a:gd name="connsiteY5" fmla="*/ 706755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55470 w 3185160"/>
              <a:gd name="connsiteY5" fmla="*/ 706755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63090 w 3185160"/>
              <a:gd name="connsiteY5" fmla="*/ 697230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63090 w 3185160"/>
              <a:gd name="connsiteY5" fmla="*/ 697230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63090 w 3185160"/>
              <a:gd name="connsiteY5" fmla="*/ 697230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 name="connsiteX0" fmla="*/ 0 w 3185160"/>
              <a:gd name="connsiteY0" fmla="*/ 1463040 h 1466850"/>
              <a:gd name="connsiteX1" fmla="*/ 7620 w 3185160"/>
              <a:gd name="connsiteY1" fmla="*/ 0 h 1466850"/>
              <a:gd name="connsiteX2" fmla="*/ 354330 w 3185160"/>
              <a:gd name="connsiteY2" fmla="*/ 23495 h 1466850"/>
              <a:gd name="connsiteX3" fmla="*/ 922020 w 3185160"/>
              <a:gd name="connsiteY3" fmla="*/ 159385 h 1466850"/>
              <a:gd name="connsiteX4" fmla="*/ 1417320 w 3185160"/>
              <a:gd name="connsiteY4" fmla="*/ 389255 h 1466850"/>
              <a:gd name="connsiteX5" fmla="*/ 1863090 w 3185160"/>
              <a:gd name="connsiteY5" fmla="*/ 697230 h 1466850"/>
              <a:gd name="connsiteX6" fmla="*/ 2129790 w 3185160"/>
              <a:gd name="connsiteY6" fmla="*/ 925195 h 1466850"/>
              <a:gd name="connsiteX7" fmla="*/ 2407920 w 3185160"/>
              <a:gd name="connsiteY7" fmla="*/ 1160780 h 1466850"/>
              <a:gd name="connsiteX8" fmla="*/ 2747010 w 3185160"/>
              <a:gd name="connsiteY8" fmla="*/ 1374140 h 1466850"/>
              <a:gd name="connsiteX9" fmla="*/ 3185160 w 3185160"/>
              <a:gd name="connsiteY9" fmla="*/ 1466850 h 1466850"/>
              <a:gd name="connsiteX10" fmla="*/ 0 w 3185160"/>
              <a:gd name="connsiteY10" fmla="*/ 146304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5160" h="1466850">
                <a:moveTo>
                  <a:pt x="0" y="1463040"/>
                </a:moveTo>
                <a:lnTo>
                  <a:pt x="7620" y="0"/>
                </a:lnTo>
                <a:cubicBezTo>
                  <a:pt x="127635" y="635"/>
                  <a:pt x="190500" y="-3069"/>
                  <a:pt x="354330" y="23495"/>
                </a:cubicBezTo>
                <a:cubicBezTo>
                  <a:pt x="518160" y="50059"/>
                  <a:pt x="699135" y="85725"/>
                  <a:pt x="922020" y="159385"/>
                </a:cubicBezTo>
                <a:cubicBezTo>
                  <a:pt x="1144905" y="233045"/>
                  <a:pt x="1260475" y="299614"/>
                  <a:pt x="1417320" y="389255"/>
                </a:cubicBezTo>
                <a:cubicBezTo>
                  <a:pt x="1574165" y="478896"/>
                  <a:pt x="1748155" y="607907"/>
                  <a:pt x="1863090" y="697230"/>
                </a:cubicBezTo>
                <a:cubicBezTo>
                  <a:pt x="1978025" y="786553"/>
                  <a:pt x="2038985" y="847937"/>
                  <a:pt x="2129790" y="925195"/>
                </a:cubicBezTo>
                <a:cubicBezTo>
                  <a:pt x="2220595" y="1002453"/>
                  <a:pt x="2305050" y="1085956"/>
                  <a:pt x="2407920" y="1160780"/>
                </a:cubicBezTo>
                <a:cubicBezTo>
                  <a:pt x="2510790" y="1235604"/>
                  <a:pt x="2613660" y="1316778"/>
                  <a:pt x="2747010" y="1374140"/>
                </a:cubicBezTo>
                <a:cubicBezTo>
                  <a:pt x="2880360" y="1431502"/>
                  <a:pt x="2927350" y="1431925"/>
                  <a:pt x="3185160" y="1466850"/>
                </a:cubicBezTo>
                <a:lnTo>
                  <a:pt x="0" y="1463040"/>
                </a:lnTo>
                <a:close/>
              </a:path>
            </a:pathLst>
          </a:custGeom>
          <a:solidFill>
            <a:srgbClr val="F0414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srgbClr val="5A5A5A"/>
              </a:solidFill>
            </a:endParaRPr>
          </a:p>
        </p:txBody>
      </p:sp>
      <p:sp>
        <p:nvSpPr>
          <p:cNvPr id="73" name="Freeform 72"/>
          <p:cNvSpPr/>
          <p:nvPr/>
        </p:nvSpPr>
        <p:spPr>
          <a:xfrm>
            <a:off x="1084263" y="1909763"/>
            <a:ext cx="3211512" cy="2725737"/>
          </a:xfrm>
          <a:custGeom>
            <a:avLst/>
            <a:gdLst>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567257 h 1571067"/>
              <a:gd name="connsiteX1" fmla="*/ 7620 w 3063240"/>
              <a:gd name="connsiteY1" fmla="*/ 104217 h 1571067"/>
              <a:gd name="connsiteX2" fmla="*/ 308610 w 3063240"/>
              <a:gd name="connsiteY2" fmla="*/ 127077 h 1571067"/>
              <a:gd name="connsiteX3" fmla="*/ 594360 w 3063240"/>
              <a:gd name="connsiteY3" fmla="*/ 195657 h 1571067"/>
              <a:gd name="connsiteX4" fmla="*/ 937260 w 3063240"/>
              <a:gd name="connsiteY4" fmla="*/ 344247 h 1571067"/>
              <a:gd name="connsiteX5" fmla="*/ 1337310 w 3063240"/>
              <a:gd name="connsiteY5" fmla="*/ 553797 h 1571067"/>
              <a:gd name="connsiteX6" fmla="*/ 1760220 w 3063240"/>
              <a:gd name="connsiteY6" fmla="*/ 877647 h 1571067"/>
              <a:gd name="connsiteX7" fmla="*/ 2110740 w 3063240"/>
              <a:gd name="connsiteY7" fmla="*/ 1174827 h 1571067"/>
              <a:gd name="connsiteX8" fmla="*/ 2247900 w 3063240"/>
              <a:gd name="connsiteY8" fmla="*/ 1296747 h 1571067"/>
              <a:gd name="connsiteX9" fmla="*/ 2468880 w 3063240"/>
              <a:gd name="connsiteY9" fmla="*/ 1430097 h 1571067"/>
              <a:gd name="connsiteX10" fmla="*/ 2750820 w 3063240"/>
              <a:gd name="connsiteY10" fmla="*/ 1529157 h 1571067"/>
              <a:gd name="connsiteX11" fmla="*/ 3063240 w 3063240"/>
              <a:gd name="connsiteY11" fmla="*/ 1571067 h 1571067"/>
              <a:gd name="connsiteX12" fmla="*/ 0 w 3063240"/>
              <a:gd name="connsiteY12" fmla="*/ 1567257 h 1571067"/>
              <a:gd name="connsiteX0" fmla="*/ 0 w 3063240"/>
              <a:gd name="connsiteY0" fmla="*/ 1568070 h 1571880"/>
              <a:gd name="connsiteX1" fmla="*/ 7620 w 3063240"/>
              <a:gd name="connsiteY1" fmla="*/ 105030 h 1571880"/>
              <a:gd name="connsiteX2" fmla="*/ 308610 w 3063240"/>
              <a:gd name="connsiteY2" fmla="*/ 127890 h 1571880"/>
              <a:gd name="connsiteX3" fmla="*/ 594360 w 3063240"/>
              <a:gd name="connsiteY3" fmla="*/ 196470 h 1571880"/>
              <a:gd name="connsiteX4" fmla="*/ 937260 w 3063240"/>
              <a:gd name="connsiteY4" fmla="*/ 345060 h 1571880"/>
              <a:gd name="connsiteX5" fmla="*/ 1337310 w 3063240"/>
              <a:gd name="connsiteY5" fmla="*/ 554610 h 1571880"/>
              <a:gd name="connsiteX6" fmla="*/ 1760220 w 3063240"/>
              <a:gd name="connsiteY6" fmla="*/ 878460 h 1571880"/>
              <a:gd name="connsiteX7" fmla="*/ 2110740 w 3063240"/>
              <a:gd name="connsiteY7" fmla="*/ 1175640 h 1571880"/>
              <a:gd name="connsiteX8" fmla="*/ 2247900 w 3063240"/>
              <a:gd name="connsiteY8" fmla="*/ 1297560 h 1571880"/>
              <a:gd name="connsiteX9" fmla="*/ 2468880 w 3063240"/>
              <a:gd name="connsiteY9" fmla="*/ 1430910 h 1571880"/>
              <a:gd name="connsiteX10" fmla="*/ 2750820 w 3063240"/>
              <a:gd name="connsiteY10" fmla="*/ 1529970 h 1571880"/>
              <a:gd name="connsiteX11" fmla="*/ 3063240 w 3063240"/>
              <a:gd name="connsiteY11" fmla="*/ 1571880 h 1571880"/>
              <a:gd name="connsiteX12" fmla="*/ 0 w 3063240"/>
              <a:gd name="connsiteY12" fmla="*/ 1568070 h 157188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4003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570 h 1467380"/>
              <a:gd name="connsiteX1" fmla="*/ 7620 w 3221060"/>
              <a:gd name="connsiteY1" fmla="*/ 530 h 1467380"/>
              <a:gd name="connsiteX2" fmla="*/ 312420 w 3221060"/>
              <a:gd name="connsiteY2" fmla="*/ 19580 h 1467380"/>
              <a:gd name="connsiteX3" fmla="*/ 594360 w 3221060"/>
              <a:gd name="connsiteY3" fmla="*/ 91970 h 1467380"/>
              <a:gd name="connsiteX4" fmla="*/ 937260 w 3221060"/>
              <a:gd name="connsiteY4" fmla="*/ 232940 h 1467380"/>
              <a:gd name="connsiteX5" fmla="*/ 1337310 w 3221060"/>
              <a:gd name="connsiteY5" fmla="*/ 450110 h 1467380"/>
              <a:gd name="connsiteX6" fmla="*/ 1760220 w 3221060"/>
              <a:gd name="connsiteY6" fmla="*/ 773960 h 1467380"/>
              <a:gd name="connsiteX7" fmla="*/ 2042160 w 3221060"/>
              <a:gd name="connsiteY7" fmla="*/ 1017800 h 1467380"/>
              <a:gd name="connsiteX8" fmla="*/ 2247900 w 3221060"/>
              <a:gd name="connsiteY8" fmla="*/ 1193060 h 1467380"/>
              <a:gd name="connsiteX9" fmla="*/ 2468880 w 3221060"/>
              <a:gd name="connsiteY9" fmla="*/ 1326410 h 1467380"/>
              <a:gd name="connsiteX10" fmla="*/ 2750820 w 3221060"/>
              <a:gd name="connsiteY10" fmla="*/ 1425470 h 1467380"/>
              <a:gd name="connsiteX11" fmla="*/ 3063240 w 3221060"/>
              <a:gd name="connsiteY11" fmla="*/ 1467380 h 1467380"/>
              <a:gd name="connsiteX12" fmla="*/ 0 w 3221060"/>
              <a:gd name="connsiteY12" fmla="*/ 1463570 h 146738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52816 h 1456626"/>
              <a:gd name="connsiteX1" fmla="*/ 7620 w 3221682"/>
              <a:gd name="connsiteY1" fmla="*/ 0 h 1456626"/>
              <a:gd name="connsiteX2" fmla="*/ 354330 w 3221682"/>
              <a:gd name="connsiteY2" fmla="*/ 16446 h 1456626"/>
              <a:gd name="connsiteX3" fmla="*/ 594360 w 3221682"/>
              <a:gd name="connsiteY3" fmla="*/ 81216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94360 w 3221682"/>
              <a:gd name="connsiteY3" fmla="*/ 81216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37260 w 3221682"/>
              <a:gd name="connsiteY4" fmla="*/ 222186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337310 w 3221682"/>
              <a:gd name="connsiteY5" fmla="*/ 439356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760220 w 3221682"/>
              <a:gd name="connsiteY6" fmla="*/ 763206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42160 w 3221682"/>
              <a:gd name="connsiteY7" fmla="*/ 1007046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11680 w 3221682"/>
              <a:gd name="connsiteY7" fmla="*/ 1027495 h 1456626"/>
              <a:gd name="connsiteX8" fmla="*/ 2247900 w 3221682"/>
              <a:gd name="connsiteY8" fmla="*/ 1182306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1682"/>
              <a:gd name="connsiteY0" fmla="*/ 1452816 h 1456626"/>
              <a:gd name="connsiteX1" fmla="*/ 7620 w 3221682"/>
              <a:gd name="connsiteY1" fmla="*/ 0 h 1456626"/>
              <a:gd name="connsiteX2" fmla="*/ 361950 w 3221682"/>
              <a:gd name="connsiteY2" fmla="*/ 63478 h 1456626"/>
              <a:gd name="connsiteX3" fmla="*/ 579120 w 3221682"/>
              <a:gd name="connsiteY3" fmla="*/ 130293 h 1456626"/>
              <a:gd name="connsiteX4" fmla="*/ 914400 w 3221682"/>
              <a:gd name="connsiteY4" fmla="*/ 277397 h 1456626"/>
              <a:gd name="connsiteX5" fmla="*/ 1299210 w 3221682"/>
              <a:gd name="connsiteY5" fmla="*/ 504792 h 1456626"/>
              <a:gd name="connsiteX6" fmla="*/ 1695450 w 3221682"/>
              <a:gd name="connsiteY6" fmla="*/ 800013 h 1456626"/>
              <a:gd name="connsiteX7" fmla="*/ 2011680 w 3221682"/>
              <a:gd name="connsiteY7" fmla="*/ 1027495 h 1456626"/>
              <a:gd name="connsiteX8" fmla="*/ 2251710 w 3221682"/>
              <a:gd name="connsiteY8" fmla="*/ 1188441 h 1456626"/>
              <a:gd name="connsiteX9" fmla="*/ 2472690 w 3221682"/>
              <a:gd name="connsiteY9" fmla="*/ 1323276 h 1456626"/>
              <a:gd name="connsiteX10" fmla="*/ 2750820 w 3221682"/>
              <a:gd name="connsiteY10" fmla="*/ 1414716 h 1456626"/>
              <a:gd name="connsiteX11" fmla="*/ 3063240 w 3221682"/>
              <a:gd name="connsiteY11" fmla="*/ 1456626 h 1456626"/>
              <a:gd name="connsiteX12" fmla="*/ 0 w 3221682"/>
              <a:gd name="connsiteY12" fmla="*/ 1452816 h 1456626"/>
              <a:gd name="connsiteX0" fmla="*/ 0 w 3220707"/>
              <a:gd name="connsiteY0" fmla="*/ 1452816 h 1456626"/>
              <a:gd name="connsiteX1" fmla="*/ 7620 w 3220707"/>
              <a:gd name="connsiteY1" fmla="*/ 0 h 1456626"/>
              <a:gd name="connsiteX2" fmla="*/ 361950 w 3220707"/>
              <a:gd name="connsiteY2" fmla="*/ 63478 h 1456626"/>
              <a:gd name="connsiteX3" fmla="*/ 579120 w 3220707"/>
              <a:gd name="connsiteY3" fmla="*/ 130293 h 1456626"/>
              <a:gd name="connsiteX4" fmla="*/ 914400 w 3220707"/>
              <a:gd name="connsiteY4" fmla="*/ 277397 h 1456626"/>
              <a:gd name="connsiteX5" fmla="*/ 1299210 w 3220707"/>
              <a:gd name="connsiteY5" fmla="*/ 504792 h 1456626"/>
              <a:gd name="connsiteX6" fmla="*/ 1695450 w 3220707"/>
              <a:gd name="connsiteY6" fmla="*/ 800013 h 1456626"/>
              <a:gd name="connsiteX7" fmla="*/ 2011680 w 3220707"/>
              <a:gd name="connsiteY7" fmla="*/ 1027495 h 1456626"/>
              <a:gd name="connsiteX8" fmla="*/ 2251710 w 3220707"/>
              <a:gd name="connsiteY8" fmla="*/ 1188441 h 1456626"/>
              <a:gd name="connsiteX9" fmla="*/ 2514600 w 3220707"/>
              <a:gd name="connsiteY9" fmla="*/ 1321231 h 1456626"/>
              <a:gd name="connsiteX10" fmla="*/ 2750820 w 3220707"/>
              <a:gd name="connsiteY10" fmla="*/ 1414716 h 1456626"/>
              <a:gd name="connsiteX11" fmla="*/ 3063240 w 3220707"/>
              <a:gd name="connsiteY11" fmla="*/ 1456626 h 1456626"/>
              <a:gd name="connsiteX12" fmla="*/ 0 w 3220707"/>
              <a:gd name="connsiteY12" fmla="*/ 1452816 h 1456626"/>
              <a:gd name="connsiteX0" fmla="*/ 0 w 3225547"/>
              <a:gd name="connsiteY0" fmla="*/ 1452816 h 1456626"/>
              <a:gd name="connsiteX1" fmla="*/ 7620 w 3225547"/>
              <a:gd name="connsiteY1" fmla="*/ 0 h 1456626"/>
              <a:gd name="connsiteX2" fmla="*/ 361950 w 3225547"/>
              <a:gd name="connsiteY2" fmla="*/ 63478 h 1456626"/>
              <a:gd name="connsiteX3" fmla="*/ 579120 w 3225547"/>
              <a:gd name="connsiteY3" fmla="*/ 130293 h 1456626"/>
              <a:gd name="connsiteX4" fmla="*/ 914400 w 3225547"/>
              <a:gd name="connsiteY4" fmla="*/ 277397 h 1456626"/>
              <a:gd name="connsiteX5" fmla="*/ 1299210 w 3225547"/>
              <a:gd name="connsiteY5" fmla="*/ 504792 h 1456626"/>
              <a:gd name="connsiteX6" fmla="*/ 1695450 w 3225547"/>
              <a:gd name="connsiteY6" fmla="*/ 800013 h 1456626"/>
              <a:gd name="connsiteX7" fmla="*/ 2011680 w 3225547"/>
              <a:gd name="connsiteY7" fmla="*/ 1027495 h 1456626"/>
              <a:gd name="connsiteX8" fmla="*/ 2251710 w 3225547"/>
              <a:gd name="connsiteY8" fmla="*/ 1188441 h 1456626"/>
              <a:gd name="connsiteX9" fmla="*/ 2514600 w 3225547"/>
              <a:gd name="connsiteY9" fmla="*/ 1321231 h 1456626"/>
              <a:gd name="connsiteX10" fmla="*/ 2781300 w 3225547"/>
              <a:gd name="connsiteY10" fmla="*/ 1402447 h 1456626"/>
              <a:gd name="connsiteX11" fmla="*/ 3063240 w 3225547"/>
              <a:gd name="connsiteY11" fmla="*/ 1456626 h 1456626"/>
              <a:gd name="connsiteX12" fmla="*/ 0 w 3225547"/>
              <a:gd name="connsiteY12" fmla="*/ 1452816 h 1456626"/>
              <a:gd name="connsiteX0" fmla="*/ 0 w 3321997"/>
              <a:gd name="connsiteY0" fmla="*/ 1452816 h 1458671"/>
              <a:gd name="connsiteX1" fmla="*/ 7620 w 3321997"/>
              <a:gd name="connsiteY1" fmla="*/ 0 h 1458671"/>
              <a:gd name="connsiteX2" fmla="*/ 361950 w 3321997"/>
              <a:gd name="connsiteY2" fmla="*/ 63478 h 1458671"/>
              <a:gd name="connsiteX3" fmla="*/ 579120 w 3321997"/>
              <a:gd name="connsiteY3" fmla="*/ 130293 h 1458671"/>
              <a:gd name="connsiteX4" fmla="*/ 914400 w 3321997"/>
              <a:gd name="connsiteY4" fmla="*/ 277397 h 1458671"/>
              <a:gd name="connsiteX5" fmla="*/ 1299210 w 3321997"/>
              <a:gd name="connsiteY5" fmla="*/ 504792 h 1458671"/>
              <a:gd name="connsiteX6" fmla="*/ 1695450 w 3321997"/>
              <a:gd name="connsiteY6" fmla="*/ 800013 h 1458671"/>
              <a:gd name="connsiteX7" fmla="*/ 2011680 w 3321997"/>
              <a:gd name="connsiteY7" fmla="*/ 1027495 h 1458671"/>
              <a:gd name="connsiteX8" fmla="*/ 2251710 w 3321997"/>
              <a:gd name="connsiteY8" fmla="*/ 1188441 h 1458671"/>
              <a:gd name="connsiteX9" fmla="*/ 2514600 w 3321997"/>
              <a:gd name="connsiteY9" fmla="*/ 1321231 h 1458671"/>
              <a:gd name="connsiteX10" fmla="*/ 2781300 w 3321997"/>
              <a:gd name="connsiteY10" fmla="*/ 1402447 h 1458671"/>
              <a:gd name="connsiteX11" fmla="*/ 3173730 w 3321997"/>
              <a:gd name="connsiteY11" fmla="*/ 1458671 h 1458671"/>
              <a:gd name="connsiteX12" fmla="*/ 0 w 3321997"/>
              <a:gd name="connsiteY12" fmla="*/ 1452816 h 1458671"/>
              <a:gd name="connsiteX0" fmla="*/ 0 w 3189309"/>
              <a:gd name="connsiteY0" fmla="*/ 1452816 h 1458671"/>
              <a:gd name="connsiteX1" fmla="*/ 7620 w 3189309"/>
              <a:gd name="connsiteY1" fmla="*/ 0 h 1458671"/>
              <a:gd name="connsiteX2" fmla="*/ 361950 w 3189309"/>
              <a:gd name="connsiteY2" fmla="*/ 63478 h 1458671"/>
              <a:gd name="connsiteX3" fmla="*/ 579120 w 3189309"/>
              <a:gd name="connsiteY3" fmla="*/ 130293 h 1458671"/>
              <a:gd name="connsiteX4" fmla="*/ 914400 w 3189309"/>
              <a:gd name="connsiteY4" fmla="*/ 277397 h 1458671"/>
              <a:gd name="connsiteX5" fmla="*/ 1299210 w 3189309"/>
              <a:gd name="connsiteY5" fmla="*/ 504792 h 1458671"/>
              <a:gd name="connsiteX6" fmla="*/ 1695450 w 3189309"/>
              <a:gd name="connsiteY6" fmla="*/ 800013 h 1458671"/>
              <a:gd name="connsiteX7" fmla="*/ 2011680 w 3189309"/>
              <a:gd name="connsiteY7" fmla="*/ 1027495 h 1458671"/>
              <a:gd name="connsiteX8" fmla="*/ 2251710 w 3189309"/>
              <a:gd name="connsiteY8" fmla="*/ 1188441 h 1458671"/>
              <a:gd name="connsiteX9" fmla="*/ 2514600 w 3189309"/>
              <a:gd name="connsiteY9" fmla="*/ 1321231 h 1458671"/>
              <a:gd name="connsiteX10" fmla="*/ 2781300 w 3189309"/>
              <a:gd name="connsiteY10" fmla="*/ 1402447 h 1458671"/>
              <a:gd name="connsiteX11" fmla="*/ 3173730 w 3189309"/>
              <a:gd name="connsiteY11" fmla="*/ 1458671 h 1458671"/>
              <a:gd name="connsiteX12" fmla="*/ 0 w 3189309"/>
              <a:gd name="connsiteY12" fmla="*/ 1452816 h 1458671"/>
              <a:gd name="connsiteX0" fmla="*/ 0 w 3189309"/>
              <a:gd name="connsiteY0" fmla="*/ 1452816 h 1458671"/>
              <a:gd name="connsiteX1" fmla="*/ 7620 w 3189309"/>
              <a:gd name="connsiteY1" fmla="*/ 0 h 1458671"/>
              <a:gd name="connsiteX2" fmla="*/ 361950 w 3189309"/>
              <a:gd name="connsiteY2" fmla="*/ 63478 h 1458671"/>
              <a:gd name="connsiteX3" fmla="*/ 579120 w 3189309"/>
              <a:gd name="connsiteY3" fmla="*/ 130293 h 1458671"/>
              <a:gd name="connsiteX4" fmla="*/ 914400 w 3189309"/>
              <a:gd name="connsiteY4" fmla="*/ 277397 h 1458671"/>
              <a:gd name="connsiteX5" fmla="*/ 1299210 w 3189309"/>
              <a:gd name="connsiteY5" fmla="*/ 504792 h 1458671"/>
              <a:gd name="connsiteX6" fmla="*/ 1695450 w 3189309"/>
              <a:gd name="connsiteY6" fmla="*/ 800013 h 1458671"/>
              <a:gd name="connsiteX7" fmla="*/ 2011680 w 3189309"/>
              <a:gd name="connsiteY7" fmla="*/ 1027495 h 1458671"/>
              <a:gd name="connsiteX8" fmla="*/ 2251710 w 3189309"/>
              <a:gd name="connsiteY8" fmla="*/ 1188441 h 1458671"/>
              <a:gd name="connsiteX9" fmla="*/ 2514600 w 3189309"/>
              <a:gd name="connsiteY9" fmla="*/ 1321231 h 1458671"/>
              <a:gd name="connsiteX10" fmla="*/ 2781300 w 3189309"/>
              <a:gd name="connsiteY10" fmla="*/ 1402447 h 1458671"/>
              <a:gd name="connsiteX11" fmla="*/ 3173730 w 3189309"/>
              <a:gd name="connsiteY11" fmla="*/ 1458671 h 1458671"/>
              <a:gd name="connsiteX12" fmla="*/ 0 w 3189309"/>
              <a:gd name="connsiteY12" fmla="*/ 1452816 h 1458671"/>
              <a:gd name="connsiteX0" fmla="*/ 0 w 3191213"/>
              <a:gd name="connsiteY0" fmla="*/ 1452816 h 1458671"/>
              <a:gd name="connsiteX1" fmla="*/ 7620 w 3191213"/>
              <a:gd name="connsiteY1" fmla="*/ 0 h 1458671"/>
              <a:gd name="connsiteX2" fmla="*/ 361950 w 3191213"/>
              <a:gd name="connsiteY2" fmla="*/ 63478 h 1458671"/>
              <a:gd name="connsiteX3" fmla="*/ 579120 w 3191213"/>
              <a:gd name="connsiteY3" fmla="*/ 130293 h 1458671"/>
              <a:gd name="connsiteX4" fmla="*/ 914400 w 3191213"/>
              <a:gd name="connsiteY4" fmla="*/ 277397 h 1458671"/>
              <a:gd name="connsiteX5" fmla="*/ 1299210 w 3191213"/>
              <a:gd name="connsiteY5" fmla="*/ 504792 h 1458671"/>
              <a:gd name="connsiteX6" fmla="*/ 1695450 w 3191213"/>
              <a:gd name="connsiteY6" fmla="*/ 800013 h 1458671"/>
              <a:gd name="connsiteX7" fmla="*/ 2011680 w 3191213"/>
              <a:gd name="connsiteY7" fmla="*/ 1027495 h 1458671"/>
              <a:gd name="connsiteX8" fmla="*/ 2251710 w 3191213"/>
              <a:gd name="connsiteY8" fmla="*/ 1188441 h 1458671"/>
              <a:gd name="connsiteX9" fmla="*/ 2514600 w 3191213"/>
              <a:gd name="connsiteY9" fmla="*/ 1321231 h 1458671"/>
              <a:gd name="connsiteX10" fmla="*/ 2830830 w 3191213"/>
              <a:gd name="connsiteY10" fmla="*/ 1408581 h 1458671"/>
              <a:gd name="connsiteX11" fmla="*/ 3173730 w 3191213"/>
              <a:gd name="connsiteY11" fmla="*/ 1458671 h 1458671"/>
              <a:gd name="connsiteX12" fmla="*/ 0 w 3191213"/>
              <a:gd name="connsiteY12" fmla="*/ 1452816 h 1458671"/>
              <a:gd name="connsiteX0" fmla="*/ 0 w 3190755"/>
              <a:gd name="connsiteY0" fmla="*/ 1452816 h 1458671"/>
              <a:gd name="connsiteX1" fmla="*/ 7620 w 3190755"/>
              <a:gd name="connsiteY1" fmla="*/ 0 h 1458671"/>
              <a:gd name="connsiteX2" fmla="*/ 361950 w 3190755"/>
              <a:gd name="connsiteY2" fmla="*/ 63478 h 1458671"/>
              <a:gd name="connsiteX3" fmla="*/ 579120 w 3190755"/>
              <a:gd name="connsiteY3" fmla="*/ 130293 h 1458671"/>
              <a:gd name="connsiteX4" fmla="*/ 914400 w 3190755"/>
              <a:gd name="connsiteY4" fmla="*/ 277397 h 1458671"/>
              <a:gd name="connsiteX5" fmla="*/ 1299210 w 3190755"/>
              <a:gd name="connsiteY5" fmla="*/ 504792 h 1458671"/>
              <a:gd name="connsiteX6" fmla="*/ 1695450 w 3190755"/>
              <a:gd name="connsiteY6" fmla="*/ 800013 h 1458671"/>
              <a:gd name="connsiteX7" fmla="*/ 2011680 w 3190755"/>
              <a:gd name="connsiteY7" fmla="*/ 1027495 h 1458671"/>
              <a:gd name="connsiteX8" fmla="*/ 2251710 w 3190755"/>
              <a:gd name="connsiteY8" fmla="*/ 1188441 h 1458671"/>
              <a:gd name="connsiteX9" fmla="*/ 2514600 w 3190755"/>
              <a:gd name="connsiteY9" fmla="*/ 1321231 h 1458671"/>
              <a:gd name="connsiteX10" fmla="*/ 2830830 w 3190755"/>
              <a:gd name="connsiteY10" fmla="*/ 1408581 h 1458671"/>
              <a:gd name="connsiteX11" fmla="*/ 3173730 w 3190755"/>
              <a:gd name="connsiteY11" fmla="*/ 1458671 h 1458671"/>
              <a:gd name="connsiteX12" fmla="*/ 0 w 3190755"/>
              <a:gd name="connsiteY12" fmla="*/ 1452816 h 1458671"/>
              <a:gd name="connsiteX0" fmla="*/ 0 w 3173730"/>
              <a:gd name="connsiteY0" fmla="*/ 1452816 h 1458671"/>
              <a:gd name="connsiteX1" fmla="*/ 7620 w 3173730"/>
              <a:gd name="connsiteY1" fmla="*/ 0 h 1458671"/>
              <a:gd name="connsiteX2" fmla="*/ 361950 w 3173730"/>
              <a:gd name="connsiteY2" fmla="*/ 63478 h 1458671"/>
              <a:gd name="connsiteX3" fmla="*/ 579120 w 3173730"/>
              <a:gd name="connsiteY3" fmla="*/ 130293 h 1458671"/>
              <a:gd name="connsiteX4" fmla="*/ 914400 w 3173730"/>
              <a:gd name="connsiteY4" fmla="*/ 277397 h 1458671"/>
              <a:gd name="connsiteX5" fmla="*/ 1299210 w 3173730"/>
              <a:gd name="connsiteY5" fmla="*/ 504792 h 1458671"/>
              <a:gd name="connsiteX6" fmla="*/ 1695450 w 3173730"/>
              <a:gd name="connsiteY6" fmla="*/ 800013 h 1458671"/>
              <a:gd name="connsiteX7" fmla="*/ 2011680 w 3173730"/>
              <a:gd name="connsiteY7" fmla="*/ 1027495 h 1458671"/>
              <a:gd name="connsiteX8" fmla="*/ 2251710 w 3173730"/>
              <a:gd name="connsiteY8" fmla="*/ 1188441 h 1458671"/>
              <a:gd name="connsiteX9" fmla="*/ 2514600 w 3173730"/>
              <a:gd name="connsiteY9" fmla="*/ 1321231 h 1458671"/>
              <a:gd name="connsiteX10" fmla="*/ 2830830 w 3173730"/>
              <a:gd name="connsiteY10" fmla="*/ 1408581 h 1458671"/>
              <a:gd name="connsiteX11" fmla="*/ 3173730 w 3173730"/>
              <a:gd name="connsiteY11" fmla="*/ 1458671 h 1458671"/>
              <a:gd name="connsiteX12" fmla="*/ 0 w 3173730"/>
              <a:gd name="connsiteY12" fmla="*/ 1452816 h 1458671"/>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2816 h 1456626"/>
              <a:gd name="connsiteX1" fmla="*/ 7620 w 3211830"/>
              <a:gd name="connsiteY1" fmla="*/ 0 h 1456626"/>
              <a:gd name="connsiteX2" fmla="*/ 361950 w 3211830"/>
              <a:gd name="connsiteY2" fmla="*/ 63478 h 1456626"/>
              <a:gd name="connsiteX3" fmla="*/ 579120 w 3211830"/>
              <a:gd name="connsiteY3" fmla="*/ 130293 h 1456626"/>
              <a:gd name="connsiteX4" fmla="*/ 914400 w 3211830"/>
              <a:gd name="connsiteY4" fmla="*/ 277397 h 1456626"/>
              <a:gd name="connsiteX5" fmla="*/ 1299210 w 3211830"/>
              <a:gd name="connsiteY5" fmla="*/ 504792 h 1456626"/>
              <a:gd name="connsiteX6" fmla="*/ 1695450 w 3211830"/>
              <a:gd name="connsiteY6" fmla="*/ 800013 h 1456626"/>
              <a:gd name="connsiteX7" fmla="*/ 2011680 w 3211830"/>
              <a:gd name="connsiteY7" fmla="*/ 1027495 h 1456626"/>
              <a:gd name="connsiteX8" fmla="*/ 2251710 w 3211830"/>
              <a:gd name="connsiteY8" fmla="*/ 1188441 h 1456626"/>
              <a:gd name="connsiteX9" fmla="*/ 2514600 w 3211830"/>
              <a:gd name="connsiteY9" fmla="*/ 1321231 h 1456626"/>
              <a:gd name="connsiteX10" fmla="*/ 2830830 w 3211830"/>
              <a:gd name="connsiteY10" fmla="*/ 1408581 h 1456626"/>
              <a:gd name="connsiteX11" fmla="*/ 3211830 w 3211830"/>
              <a:gd name="connsiteY11" fmla="*/ 1456626 h 1456626"/>
              <a:gd name="connsiteX12" fmla="*/ 0 w 3211830"/>
              <a:gd name="connsiteY12" fmla="*/ 1452816 h 1456626"/>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 name="connsiteX0" fmla="*/ 0 w 3211830"/>
              <a:gd name="connsiteY0" fmla="*/ 1458951 h 1462761"/>
              <a:gd name="connsiteX1" fmla="*/ 3810 w 3211830"/>
              <a:gd name="connsiteY1" fmla="*/ 0 h 1462761"/>
              <a:gd name="connsiteX2" fmla="*/ 361950 w 3211830"/>
              <a:gd name="connsiteY2" fmla="*/ 69613 h 1462761"/>
              <a:gd name="connsiteX3" fmla="*/ 579120 w 3211830"/>
              <a:gd name="connsiteY3" fmla="*/ 136428 h 1462761"/>
              <a:gd name="connsiteX4" fmla="*/ 914400 w 3211830"/>
              <a:gd name="connsiteY4" fmla="*/ 283532 h 1462761"/>
              <a:gd name="connsiteX5" fmla="*/ 1299210 w 3211830"/>
              <a:gd name="connsiteY5" fmla="*/ 510927 h 1462761"/>
              <a:gd name="connsiteX6" fmla="*/ 1695450 w 3211830"/>
              <a:gd name="connsiteY6" fmla="*/ 806148 h 1462761"/>
              <a:gd name="connsiteX7" fmla="*/ 2011680 w 3211830"/>
              <a:gd name="connsiteY7" fmla="*/ 1033630 h 1462761"/>
              <a:gd name="connsiteX8" fmla="*/ 2251710 w 3211830"/>
              <a:gd name="connsiteY8" fmla="*/ 1194576 h 1462761"/>
              <a:gd name="connsiteX9" fmla="*/ 2514600 w 3211830"/>
              <a:gd name="connsiteY9" fmla="*/ 1327366 h 1462761"/>
              <a:gd name="connsiteX10" fmla="*/ 2830830 w 3211830"/>
              <a:gd name="connsiteY10" fmla="*/ 1414716 h 1462761"/>
              <a:gd name="connsiteX11" fmla="*/ 3211830 w 3211830"/>
              <a:gd name="connsiteY11" fmla="*/ 1462761 h 1462761"/>
              <a:gd name="connsiteX12" fmla="*/ 0 w 3211830"/>
              <a:gd name="connsiteY12" fmla="*/ 1458951 h 146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1830" h="1462761">
                <a:moveTo>
                  <a:pt x="0" y="1458951"/>
                </a:moveTo>
                <a:cubicBezTo>
                  <a:pt x="1270" y="972634"/>
                  <a:pt x="-1270" y="1453538"/>
                  <a:pt x="3810" y="0"/>
                </a:cubicBezTo>
                <a:cubicBezTo>
                  <a:pt x="196215" y="30393"/>
                  <a:pt x="266065" y="46875"/>
                  <a:pt x="361950" y="69613"/>
                </a:cubicBezTo>
                <a:cubicBezTo>
                  <a:pt x="457835" y="92351"/>
                  <a:pt x="487045" y="100775"/>
                  <a:pt x="579120" y="136428"/>
                </a:cubicBezTo>
                <a:cubicBezTo>
                  <a:pt x="671195" y="172081"/>
                  <a:pt x="794385" y="221116"/>
                  <a:pt x="914400" y="283532"/>
                </a:cubicBezTo>
                <a:cubicBezTo>
                  <a:pt x="1034415" y="345948"/>
                  <a:pt x="1169035" y="423824"/>
                  <a:pt x="1299210" y="510927"/>
                </a:cubicBezTo>
                <a:cubicBezTo>
                  <a:pt x="1429385" y="598030"/>
                  <a:pt x="1576705" y="719031"/>
                  <a:pt x="1695450" y="806148"/>
                </a:cubicBezTo>
                <a:cubicBezTo>
                  <a:pt x="1814195" y="893265"/>
                  <a:pt x="1918970" y="968892"/>
                  <a:pt x="2011680" y="1033630"/>
                </a:cubicBezTo>
                <a:cubicBezTo>
                  <a:pt x="2104390" y="1098368"/>
                  <a:pt x="2167890" y="1145620"/>
                  <a:pt x="2251710" y="1194576"/>
                </a:cubicBezTo>
                <a:cubicBezTo>
                  <a:pt x="2335530" y="1243532"/>
                  <a:pt x="2418080" y="1290676"/>
                  <a:pt x="2514600" y="1327366"/>
                </a:cubicBezTo>
                <a:cubicBezTo>
                  <a:pt x="2611120" y="1364056"/>
                  <a:pt x="2714625" y="1392150"/>
                  <a:pt x="2830830" y="1414716"/>
                </a:cubicBezTo>
                <a:cubicBezTo>
                  <a:pt x="2947035" y="1437282"/>
                  <a:pt x="3018790" y="1446187"/>
                  <a:pt x="3211830" y="1462761"/>
                </a:cubicBezTo>
                <a:lnTo>
                  <a:pt x="0" y="1458951"/>
                </a:lnTo>
                <a:close/>
              </a:path>
            </a:pathLst>
          </a:custGeom>
          <a:solidFill>
            <a:srgbClr val="82828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srgbClr val="5A5A5A"/>
              </a:solidFill>
            </a:endParaRPr>
          </a:p>
        </p:txBody>
      </p:sp>
      <p:sp>
        <p:nvSpPr>
          <p:cNvPr id="74" name="Freeform 73"/>
          <p:cNvSpPr/>
          <p:nvPr/>
        </p:nvSpPr>
        <p:spPr>
          <a:xfrm>
            <a:off x="1077913" y="3168650"/>
            <a:ext cx="3221037" cy="1466850"/>
          </a:xfrm>
          <a:custGeom>
            <a:avLst/>
            <a:gdLst>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567257 h 1571067"/>
              <a:gd name="connsiteX1" fmla="*/ 7620 w 3063240"/>
              <a:gd name="connsiteY1" fmla="*/ 104217 h 1571067"/>
              <a:gd name="connsiteX2" fmla="*/ 308610 w 3063240"/>
              <a:gd name="connsiteY2" fmla="*/ 127077 h 1571067"/>
              <a:gd name="connsiteX3" fmla="*/ 594360 w 3063240"/>
              <a:gd name="connsiteY3" fmla="*/ 195657 h 1571067"/>
              <a:gd name="connsiteX4" fmla="*/ 937260 w 3063240"/>
              <a:gd name="connsiteY4" fmla="*/ 344247 h 1571067"/>
              <a:gd name="connsiteX5" fmla="*/ 1337310 w 3063240"/>
              <a:gd name="connsiteY5" fmla="*/ 553797 h 1571067"/>
              <a:gd name="connsiteX6" fmla="*/ 1760220 w 3063240"/>
              <a:gd name="connsiteY6" fmla="*/ 877647 h 1571067"/>
              <a:gd name="connsiteX7" fmla="*/ 2110740 w 3063240"/>
              <a:gd name="connsiteY7" fmla="*/ 1174827 h 1571067"/>
              <a:gd name="connsiteX8" fmla="*/ 2247900 w 3063240"/>
              <a:gd name="connsiteY8" fmla="*/ 1296747 h 1571067"/>
              <a:gd name="connsiteX9" fmla="*/ 2468880 w 3063240"/>
              <a:gd name="connsiteY9" fmla="*/ 1430097 h 1571067"/>
              <a:gd name="connsiteX10" fmla="*/ 2750820 w 3063240"/>
              <a:gd name="connsiteY10" fmla="*/ 1529157 h 1571067"/>
              <a:gd name="connsiteX11" fmla="*/ 3063240 w 3063240"/>
              <a:gd name="connsiteY11" fmla="*/ 1571067 h 1571067"/>
              <a:gd name="connsiteX12" fmla="*/ 0 w 3063240"/>
              <a:gd name="connsiteY12" fmla="*/ 1567257 h 1571067"/>
              <a:gd name="connsiteX0" fmla="*/ 0 w 3063240"/>
              <a:gd name="connsiteY0" fmla="*/ 1568070 h 1571880"/>
              <a:gd name="connsiteX1" fmla="*/ 7620 w 3063240"/>
              <a:gd name="connsiteY1" fmla="*/ 105030 h 1571880"/>
              <a:gd name="connsiteX2" fmla="*/ 308610 w 3063240"/>
              <a:gd name="connsiteY2" fmla="*/ 127890 h 1571880"/>
              <a:gd name="connsiteX3" fmla="*/ 594360 w 3063240"/>
              <a:gd name="connsiteY3" fmla="*/ 196470 h 1571880"/>
              <a:gd name="connsiteX4" fmla="*/ 937260 w 3063240"/>
              <a:gd name="connsiteY4" fmla="*/ 345060 h 1571880"/>
              <a:gd name="connsiteX5" fmla="*/ 1337310 w 3063240"/>
              <a:gd name="connsiteY5" fmla="*/ 554610 h 1571880"/>
              <a:gd name="connsiteX6" fmla="*/ 1760220 w 3063240"/>
              <a:gd name="connsiteY6" fmla="*/ 878460 h 1571880"/>
              <a:gd name="connsiteX7" fmla="*/ 2110740 w 3063240"/>
              <a:gd name="connsiteY7" fmla="*/ 1175640 h 1571880"/>
              <a:gd name="connsiteX8" fmla="*/ 2247900 w 3063240"/>
              <a:gd name="connsiteY8" fmla="*/ 1297560 h 1571880"/>
              <a:gd name="connsiteX9" fmla="*/ 2468880 w 3063240"/>
              <a:gd name="connsiteY9" fmla="*/ 1430910 h 1571880"/>
              <a:gd name="connsiteX10" fmla="*/ 2750820 w 3063240"/>
              <a:gd name="connsiteY10" fmla="*/ 1529970 h 1571880"/>
              <a:gd name="connsiteX11" fmla="*/ 3063240 w 3063240"/>
              <a:gd name="connsiteY11" fmla="*/ 1571880 h 1571880"/>
              <a:gd name="connsiteX12" fmla="*/ 0 w 3063240"/>
              <a:gd name="connsiteY12" fmla="*/ 1568070 h 157188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063240"/>
              <a:gd name="connsiteY0" fmla="*/ 1463040 h 1466850"/>
              <a:gd name="connsiteX1" fmla="*/ 7620 w 3063240"/>
              <a:gd name="connsiteY1" fmla="*/ 0 h 1466850"/>
              <a:gd name="connsiteX2" fmla="*/ 308610 w 3063240"/>
              <a:gd name="connsiteY2" fmla="*/ 22860 h 1466850"/>
              <a:gd name="connsiteX3" fmla="*/ 594360 w 3063240"/>
              <a:gd name="connsiteY3" fmla="*/ 91440 h 1466850"/>
              <a:gd name="connsiteX4" fmla="*/ 937260 w 3063240"/>
              <a:gd name="connsiteY4" fmla="*/ 240030 h 1466850"/>
              <a:gd name="connsiteX5" fmla="*/ 1337310 w 3063240"/>
              <a:gd name="connsiteY5" fmla="*/ 449580 h 1466850"/>
              <a:gd name="connsiteX6" fmla="*/ 1760220 w 3063240"/>
              <a:gd name="connsiteY6" fmla="*/ 773430 h 1466850"/>
              <a:gd name="connsiteX7" fmla="*/ 2110740 w 3063240"/>
              <a:gd name="connsiteY7" fmla="*/ 1070610 h 1466850"/>
              <a:gd name="connsiteX8" fmla="*/ 2247900 w 3063240"/>
              <a:gd name="connsiteY8" fmla="*/ 1192530 h 1466850"/>
              <a:gd name="connsiteX9" fmla="*/ 2468880 w 3063240"/>
              <a:gd name="connsiteY9" fmla="*/ 1325880 h 1466850"/>
              <a:gd name="connsiteX10" fmla="*/ 2750820 w 3063240"/>
              <a:gd name="connsiteY10" fmla="*/ 1424940 h 1466850"/>
              <a:gd name="connsiteX11" fmla="*/ 3063240 w 3063240"/>
              <a:gd name="connsiteY11" fmla="*/ 1466850 h 1466850"/>
              <a:gd name="connsiteX12" fmla="*/ 0 w 306324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4003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110740 w 3221060"/>
              <a:gd name="connsiteY7" fmla="*/ 107061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08610 w 3221060"/>
              <a:gd name="connsiteY2" fmla="*/ 2286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12420 w 3221060"/>
              <a:gd name="connsiteY2" fmla="*/ 1905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570 h 1467380"/>
              <a:gd name="connsiteX1" fmla="*/ 7620 w 3221060"/>
              <a:gd name="connsiteY1" fmla="*/ 530 h 1467380"/>
              <a:gd name="connsiteX2" fmla="*/ 312420 w 3221060"/>
              <a:gd name="connsiteY2" fmla="*/ 19580 h 1467380"/>
              <a:gd name="connsiteX3" fmla="*/ 594360 w 3221060"/>
              <a:gd name="connsiteY3" fmla="*/ 91970 h 1467380"/>
              <a:gd name="connsiteX4" fmla="*/ 937260 w 3221060"/>
              <a:gd name="connsiteY4" fmla="*/ 232940 h 1467380"/>
              <a:gd name="connsiteX5" fmla="*/ 1337310 w 3221060"/>
              <a:gd name="connsiteY5" fmla="*/ 450110 h 1467380"/>
              <a:gd name="connsiteX6" fmla="*/ 1760220 w 3221060"/>
              <a:gd name="connsiteY6" fmla="*/ 773960 h 1467380"/>
              <a:gd name="connsiteX7" fmla="*/ 2042160 w 3221060"/>
              <a:gd name="connsiteY7" fmla="*/ 1017800 h 1467380"/>
              <a:gd name="connsiteX8" fmla="*/ 2247900 w 3221060"/>
              <a:gd name="connsiteY8" fmla="*/ 1193060 h 1467380"/>
              <a:gd name="connsiteX9" fmla="*/ 2468880 w 3221060"/>
              <a:gd name="connsiteY9" fmla="*/ 1326410 h 1467380"/>
              <a:gd name="connsiteX10" fmla="*/ 2750820 w 3221060"/>
              <a:gd name="connsiteY10" fmla="*/ 1425470 h 1467380"/>
              <a:gd name="connsiteX11" fmla="*/ 3063240 w 3221060"/>
              <a:gd name="connsiteY11" fmla="*/ 1467380 h 1467380"/>
              <a:gd name="connsiteX12" fmla="*/ 0 w 3221060"/>
              <a:gd name="connsiteY12" fmla="*/ 1463570 h 146738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060"/>
              <a:gd name="connsiteY0" fmla="*/ 1463040 h 1466850"/>
              <a:gd name="connsiteX1" fmla="*/ 7620 w 3221060"/>
              <a:gd name="connsiteY1" fmla="*/ 0 h 1466850"/>
              <a:gd name="connsiteX2" fmla="*/ 354330 w 3221060"/>
              <a:gd name="connsiteY2" fmla="*/ 26670 h 1466850"/>
              <a:gd name="connsiteX3" fmla="*/ 594360 w 3221060"/>
              <a:gd name="connsiteY3" fmla="*/ 91440 h 1466850"/>
              <a:gd name="connsiteX4" fmla="*/ 937260 w 3221060"/>
              <a:gd name="connsiteY4" fmla="*/ 232410 h 1466850"/>
              <a:gd name="connsiteX5" fmla="*/ 1337310 w 3221060"/>
              <a:gd name="connsiteY5" fmla="*/ 449580 h 1466850"/>
              <a:gd name="connsiteX6" fmla="*/ 1760220 w 3221060"/>
              <a:gd name="connsiteY6" fmla="*/ 773430 h 1466850"/>
              <a:gd name="connsiteX7" fmla="*/ 2042160 w 3221060"/>
              <a:gd name="connsiteY7" fmla="*/ 1017270 h 1466850"/>
              <a:gd name="connsiteX8" fmla="*/ 2247900 w 3221060"/>
              <a:gd name="connsiteY8" fmla="*/ 1192530 h 1466850"/>
              <a:gd name="connsiteX9" fmla="*/ 2468880 w 3221060"/>
              <a:gd name="connsiteY9" fmla="*/ 1325880 h 1466850"/>
              <a:gd name="connsiteX10" fmla="*/ 2750820 w 3221060"/>
              <a:gd name="connsiteY10" fmla="*/ 1424940 h 1466850"/>
              <a:gd name="connsiteX11" fmla="*/ 3063240 w 3221060"/>
              <a:gd name="connsiteY11" fmla="*/ 1466850 h 1466850"/>
              <a:gd name="connsiteX12" fmla="*/ 0 w 3221060"/>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 name="connsiteX0" fmla="*/ 0 w 3221682"/>
              <a:gd name="connsiteY0" fmla="*/ 1463040 h 1466850"/>
              <a:gd name="connsiteX1" fmla="*/ 7620 w 3221682"/>
              <a:gd name="connsiteY1" fmla="*/ 0 h 1466850"/>
              <a:gd name="connsiteX2" fmla="*/ 354330 w 3221682"/>
              <a:gd name="connsiteY2" fmla="*/ 26670 h 1466850"/>
              <a:gd name="connsiteX3" fmla="*/ 594360 w 3221682"/>
              <a:gd name="connsiteY3" fmla="*/ 91440 h 1466850"/>
              <a:gd name="connsiteX4" fmla="*/ 937260 w 3221682"/>
              <a:gd name="connsiteY4" fmla="*/ 232410 h 1466850"/>
              <a:gd name="connsiteX5" fmla="*/ 1337310 w 3221682"/>
              <a:gd name="connsiteY5" fmla="*/ 449580 h 1466850"/>
              <a:gd name="connsiteX6" fmla="*/ 1760220 w 3221682"/>
              <a:gd name="connsiteY6" fmla="*/ 773430 h 1466850"/>
              <a:gd name="connsiteX7" fmla="*/ 2042160 w 3221682"/>
              <a:gd name="connsiteY7" fmla="*/ 1017270 h 1466850"/>
              <a:gd name="connsiteX8" fmla="*/ 2247900 w 3221682"/>
              <a:gd name="connsiteY8" fmla="*/ 1192530 h 1466850"/>
              <a:gd name="connsiteX9" fmla="*/ 2472690 w 3221682"/>
              <a:gd name="connsiteY9" fmla="*/ 1333500 h 1466850"/>
              <a:gd name="connsiteX10" fmla="*/ 2750820 w 3221682"/>
              <a:gd name="connsiteY10" fmla="*/ 1424940 h 1466850"/>
              <a:gd name="connsiteX11" fmla="*/ 3063240 w 3221682"/>
              <a:gd name="connsiteY11" fmla="*/ 1466850 h 1466850"/>
              <a:gd name="connsiteX12" fmla="*/ 0 w 3221682"/>
              <a:gd name="connsiteY12" fmla="*/ 146304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1682" h="1466850">
                <a:moveTo>
                  <a:pt x="0" y="1463040"/>
                </a:moveTo>
                <a:lnTo>
                  <a:pt x="7620" y="0"/>
                </a:lnTo>
                <a:cubicBezTo>
                  <a:pt x="188595" y="3810"/>
                  <a:pt x="256540" y="11430"/>
                  <a:pt x="354330" y="26670"/>
                </a:cubicBezTo>
                <a:cubicBezTo>
                  <a:pt x="452120" y="41910"/>
                  <a:pt x="497205" y="57150"/>
                  <a:pt x="594360" y="91440"/>
                </a:cubicBezTo>
                <a:cubicBezTo>
                  <a:pt x="691515" y="125730"/>
                  <a:pt x="822960" y="185420"/>
                  <a:pt x="937260" y="232410"/>
                </a:cubicBezTo>
                <a:cubicBezTo>
                  <a:pt x="1061085" y="292100"/>
                  <a:pt x="1200150" y="359410"/>
                  <a:pt x="1337310" y="449580"/>
                </a:cubicBezTo>
                <a:cubicBezTo>
                  <a:pt x="1474470" y="539750"/>
                  <a:pt x="1642745" y="678815"/>
                  <a:pt x="1760220" y="773430"/>
                </a:cubicBezTo>
                <a:cubicBezTo>
                  <a:pt x="1877695" y="868045"/>
                  <a:pt x="1948180" y="935990"/>
                  <a:pt x="2042160" y="1017270"/>
                </a:cubicBezTo>
                <a:cubicBezTo>
                  <a:pt x="2123440" y="1087120"/>
                  <a:pt x="2176145" y="1139825"/>
                  <a:pt x="2247900" y="1192530"/>
                </a:cubicBezTo>
                <a:cubicBezTo>
                  <a:pt x="2319655" y="1245235"/>
                  <a:pt x="2401570" y="1300480"/>
                  <a:pt x="2472690" y="1333500"/>
                </a:cubicBezTo>
                <a:cubicBezTo>
                  <a:pt x="2543810" y="1366520"/>
                  <a:pt x="2652395" y="1402715"/>
                  <a:pt x="2750820" y="1424940"/>
                </a:cubicBezTo>
                <a:cubicBezTo>
                  <a:pt x="2849245" y="1447165"/>
                  <a:pt x="3521710" y="1460500"/>
                  <a:pt x="3063240" y="1466850"/>
                </a:cubicBezTo>
                <a:lnTo>
                  <a:pt x="0" y="1463040"/>
                </a:lnTo>
                <a:close/>
              </a:path>
            </a:pathLst>
          </a:custGeom>
          <a:solidFill>
            <a:srgbClr val="F0414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srgbClr val="5A5A5A"/>
              </a:solidFill>
            </a:endParaRPr>
          </a:p>
        </p:txBody>
      </p:sp>
      <p:sp>
        <p:nvSpPr>
          <p:cNvPr id="75" name="Content Placeholder 3"/>
          <p:cNvSpPr>
            <a:spLocks/>
          </p:cNvSpPr>
          <p:nvPr/>
        </p:nvSpPr>
        <p:spPr bwMode="auto">
          <a:xfrm>
            <a:off x="457200" y="5499100"/>
            <a:ext cx="8312150" cy="666750"/>
          </a:xfrm>
          <a:prstGeom prst="roundRect">
            <a:avLst>
              <a:gd name="adj" fmla="val 16667"/>
            </a:avLst>
          </a:prstGeom>
          <a:solidFill>
            <a:srgbClr val="7030A0"/>
          </a:solidFill>
          <a:ln w="9525">
            <a:noFill/>
            <a:round/>
            <a:headEnd/>
            <a:tailEnd/>
          </a:ln>
        </p:spPr>
        <p:txBody>
          <a:bodyPr lIns="0" tIns="0" rIns="0" bIns="0" anchor="ctr"/>
          <a:lstStyle/>
          <a:p>
            <a:pPr algn="ctr" defTabSz="457200">
              <a:spcBef>
                <a:spcPct val="20000"/>
              </a:spcBef>
              <a:buFont typeface="Arial" charset="0"/>
              <a:buNone/>
            </a:pPr>
            <a:r>
              <a:rPr lang="en-GB">
                <a:solidFill>
                  <a:srgbClr val="FFFFFF"/>
                </a:solidFill>
              </a:rPr>
              <a:t>On average, a 50-year-old individual with diabetes and no history of vascular disease will die 6 years earlier compared to someone without diabetes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5"/>
          <p:cNvSpPr txBox="1">
            <a:spLocks noChangeArrowheads="1"/>
          </p:cNvSpPr>
          <p:nvPr/>
        </p:nvSpPr>
        <p:spPr bwMode="auto">
          <a:xfrm>
            <a:off x="519113" y="188913"/>
            <a:ext cx="8013327" cy="1261884"/>
          </a:xfrm>
          <a:prstGeom prst="rect">
            <a:avLst/>
          </a:prstGeom>
          <a:noFill/>
          <a:ln w="9525">
            <a:noFill/>
            <a:miter lim="800000"/>
            <a:headEnd/>
            <a:tailEnd/>
          </a:ln>
        </p:spPr>
        <p:txBody>
          <a:bodyPr wrap="square">
            <a:spAutoFit/>
          </a:bodyPr>
          <a:lstStyle/>
          <a:p>
            <a:r>
              <a:rPr lang="en-GB" sz="2800" b="1" dirty="0">
                <a:solidFill>
                  <a:srgbClr val="C00000"/>
                </a:solidFill>
              </a:rPr>
              <a:t>How well do we manage glycaemia in T2DM?</a:t>
            </a:r>
            <a:endParaRPr lang="en-GB" sz="2400" dirty="0"/>
          </a:p>
          <a:p>
            <a:r>
              <a:rPr lang="en-GB" sz="2400" dirty="0"/>
              <a:t>Scottish Diabetes Survey 2015</a:t>
            </a:r>
          </a:p>
          <a:p>
            <a:r>
              <a:rPr lang="en-GB" sz="2400" dirty="0"/>
              <a:t>Number of Patients with Type 2 with HbA1c Controlled</a:t>
            </a:r>
            <a:r>
              <a:rPr lang="en-GB" dirty="0"/>
              <a:t>  </a:t>
            </a:r>
          </a:p>
        </p:txBody>
      </p:sp>
      <p:pic>
        <p:nvPicPr>
          <p:cNvPr id="51202" name="Picture 4"/>
          <p:cNvPicPr>
            <a:picLocks noChangeAspect="1" noChangeArrowheads="1"/>
          </p:cNvPicPr>
          <p:nvPr/>
        </p:nvPicPr>
        <p:blipFill>
          <a:blip r:embed="rId2"/>
          <a:srcRect/>
          <a:stretch>
            <a:fillRect/>
          </a:stretch>
        </p:blipFill>
        <p:spPr bwMode="auto">
          <a:xfrm>
            <a:off x="539750" y="1484313"/>
            <a:ext cx="8353425" cy="5032375"/>
          </a:xfrm>
          <a:prstGeom prst="rect">
            <a:avLst/>
          </a:prstGeom>
          <a:noFill/>
          <a:ln w="9525">
            <a:noFill/>
            <a:miter lim="800000"/>
            <a:headEnd/>
            <a:tailEnd/>
          </a:ln>
        </p:spPr>
      </p:pic>
      <p:sp>
        <p:nvSpPr>
          <p:cNvPr id="2" name="Rectangle 1"/>
          <p:cNvSpPr/>
          <p:nvPr/>
        </p:nvSpPr>
        <p:spPr>
          <a:xfrm>
            <a:off x="2293363" y="3244334"/>
            <a:ext cx="184731" cy="341632"/>
          </a:xfrm>
          <a:prstGeom prst="rect">
            <a:avLst/>
          </a:prstGeom>
        </p:spPr>
        <p:txBody>
          <a:bodyPr wrap="none">
            <a:spAutoFit/>
          </a:bodyPr>
          <a:lstStyle/>
          <a:p>
            <a:pPr marL="0" indent="0">
              <a:lnSpc>
                <a:spcPct val="90000"/>
              </a:lnSpc>
              <a:buFont typeface="Arial" charset="0"/>
              <a:buNone/>
            </a:pPr>
            <a:endParaRPr lang="en-GB" b="1" dirty="0">
              <a:solidFill>
                <a:srgbClr val="545A5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3" name="Text Box 2"/>
          <p:cNvSpPr txBox="1">
            <a:spLocks noChangeArrowheads="1"/>
          </p:cNvSpPr>
          <p:nvPr/>
        </p:nvSpPr>
        <p:spPr bwMode="auto">
          <a:xfrm>
            <a:off x="325438" y="381000"/>
            <a:ext cx="8493125" cy="415925"/>
          </a:xfrm>
          <a:prstGeom prst="rect">
            <a:avLst/>
          </a:prstGeom>
          <a:noFill/>
          <a:ln w="9525">
            <a:noFill/>
            <a:round/>
            <a:headEnd/>
            <a:tailEnd/>
          </a:ln>
        </p:spPr>
        <p:txBody>
          <a:bodyPr lIns="0" tIns="0" rIns="0" bIns="0"/>
          <a:lstStyle/>
          <a:p>
            <a:pPr algn="ctr" defTabSz="414338" hangingPunct="0">
              <a:lnSpc>
                <a:spcPct val="93000"/>
              </a:lnSpc>
              <a:buClr>
                <a:srgbClr val="000000"/>
              </a:buClr>
              <a:buSzPct val="45000"/>
              <a:buFont typeface="Wingdings" pitchFamily="2" charset="2"/>
              <a:buNone/>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pPr>
            <a:r>
              <a:rPr lang="en-GB" sz="1500" b="1">
                <a:solidFill>
                  <a:srgbClr val="000000"/>
                </a:solidFill>
              </a:rPr>
              <a:t>Antihyperglycemic therapy in type 2 diabetes: general recommendations (15). </a:t>
            </a:r>
          </a:p>
        </p:txBody>
      </p:sp>
      <p:pic>
        <p:nvPicPr>
          <p:cNvPr id="453634" name="Picture 3"/>
          <p:cNvPicPr>
            <a:picLocks noChangeAspect="1" noChangeArrowheads="1"/>
          </p:cNvPicPr>
          <p:nvPr/>
        </p:nvPicPr>
        <p:blipFill>
          <a:blip r:embed="rId3"/>
          <a:srcRect/>
          <a:stretch>
            <a:fillRect/>
          </a:stretch>
        </p:blipFill>
        <p:spPr bwMode="auto">
          <a:xfrm>
            <a:off x="7315200" y="6262688"/>
            <a:ext cx="1554163" cy="431800"/>
          </a:xfrm>
          <a:prstGeom prst="rect">
            <a:avLst/>
          </a:prstGeom>
          <a:noFill/>
          <a:ln w="9525">
            <a:noFill/>
            <a:round/>
            <a:headEnd/>
            <a:tailEnd/>
          </a:ln>
        </p:spPr>
      </p:pic>
      <p:pic>
        <p:nvPicPr>
          <p:cNvPr id="453635" name="Picture 4"/>
          <p:cNvPicPr>
            <a:picLocks noChangeAspect="1" noChangeArrowheads="1"/>
          </p:cNvPicPr>
          <p:nvPr/>
        </p:nvPicPr>
        <p:blipFill>
          <a:blip r:embed="rId4"/>
          <a:srcRect/>
          <a:stretch>
            <a:fillRect/>
          </a:stretch>
        </p:blipFill>
        <p:spPr bwMode="auto">
          <a:xfrm>
            <a:off x="1506538" y="979488"/>
            <a:ext cx="6135687" cy="4892675"/>
          </a:xfrm>
          <a:prstGeom prst="rect">
            <a:avLst/>
          </a:prstGeom>
          <a:noFill/>
          <a:ln w="9525">
            <a:noFill/>
            <a:round/>
            <a:headEnd/>
            <a:tailEnd/>
          </a:ln>
        </p:spPr>
      </p:pic>
      <p:sp>
        <p:nvSpPr>
          <p:cNvPr id="453636" name="Text Box 5"/>
          <p:cNvSpPr txBox="1">
            <a:spLocks noChangeArrowheads="1"/>
          </p:cNvSpPr>
          <p:nvPr/>
        </p:nvSpPr>
        <p:spPr bwMode="auto">
          <a:xfrm>
            <a:off x="1506538" y="5972175"/>
            <a:ext cx="3917950" cy="231775"/>
          </a:xfrm>
          <a:prstGeom prst="rect">
            <a:avLst/>
          </a:prstGeom>
          <a:noFill/>
          <a:ln w="9525">
            <a:noFill/>
            <a:round/>
            <a:headEnd/>
            <a:tailEnd/>
          </a:ln>
        </p:spPr>
        <p:txBody>
          <a:bodyPr lIns="0" tIns="0" rIns="0" bIns="0"/>
          <a:lstStyle/>
          <a:p>
            <a:pPr defTabSz="414338" hangingPunct="0">
              <a:lnSpc>
                <a:spcPct val="93000"/>
              </a:lnSpc>
              <a:buClr>
                <a:srgbClr val="000000"/>
              </a:buClr>
              <a:buSzPct val="45000"/>
              <a:buFont typeface="Wingdings" pitchFamily="2" charset="2"/>
              <a:buNone/>
              <a:tabLst>
                <a:tab pos="657225" algn="l"/>
                <a:tab pos="1312863" algn="l"/>
                <a:tab pos="1970088" algn="l"/>
                <a:tab pos="2627313" algn="l"/>
                <a:tab pos="3282950" algn="l"/>
              </a:tabLst>
            </a:pPr>
            <a:r>
              <a:rPr lang="en-GB" sz="1100" b="1">
                <a:solidFill>
                  <a:srgbClr val="000000"/>
                </a:solidFill>
              </a:rPr>
              <a:t>American Diabetes Association Dia Care 2015;38:S41-S48</a:t>
            </a:r>
          </a:p>
        </p:txBody>
      </p:sp>
      <p:sp>
        <p:nvSpPr>
          <p:cNvPr id="453637" name="Text Box 6"/>
          <p:cNvSpPr txBox="1">
            <a:spLocks noChangeArrowheads="1"/>
          </p:cNvSpPr>
          <p:nvPr/>
        </p:nvSpPr>
        <p:spPr bwMode="auto">
          <a:xfrm>
            <a:off x="98425" y="6613525"/>
            <a:ext cx="4930775" cy="3470275"/>
          </a:xfrm>
          <a:prstGeom prst="rect">
            <a:avLst/>
          </a:prstGeom>
          <a:noFill/>
          <a:ln w="9525">
            <a:noFill/>
            <a:round/>
            <a:headEnd/>
            <a:tailEnd/>
          </a:ln>
        </p:spPr>
        <p:txBody>
          <a:bodyPr lIns="0" tIns="0" rIns="0" bIns="0"/>
          <a:lstStyle/>
          <a:p>
            <a:pPr marL="77788" indent="-77788" defTabSz="414338" hangingPunct="0">
              <a:lnSpc>
                <a:spcPct val="93000"/>
              </a:lnSpc>
              <a:buClr>
                <a:srgbClr val="000000"/>
              </a:buClr>
              <a:buSzPct val="45000"/>
              <a:buFont typeface="Wingdings" pitchFamily="2" charset="2"/>
              <a:buNone/>
              <a:tabLst>
                <a:tab pos="657225" algn="l"/>
                <a:tab pos="1312863" algn="l"/>
                <a:tab pos="1970088" algn="l"/>
                <a:tab pos="2627313" algn="l"/>
                <a:tab pos="3282950" algn="l"/>
                <a:tab pos="3940175" algn="l"/>
                <a:tab pos="4595813" algn="l"/>
              </a:tabLst>
            </a:pPr>
            <a:r>
              <a:rPr lang="en-GB" sz="900">
                <a:solidFill>
                  <a:srgbClr val="000000"/>
                </a:solidFill>
              </a:rPr>
              <a:t>©2015 by American Diabetes Association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539552" y="1445965"/>
            <a:ext cx="8229600" cy="4791347"/>
          </a:xfrm>
        </p:spPr>
        <p:txBody>
          <a:bodyPr lIns="0"/>
          <a:lstStyle/>
          <a:p>
            <a:pPr marL="0" indent="0">
              <a:lnSpc>
                <a:spcPct val="90000"/>
              </a:lnSpc>
              <a:buFont typeface="Arial" charset="0"/>
              <a:buNone/>
            </a:pPr>
            <a:r>
              <a:rPr lang="en-GB" sz="2800" b="1" dirty="0">
                <a:latin typeface="Arial" charset="0"/>
                <a:cs typeface="Arial" charset="0"/>
              </a:rPr>
              <a:t>Type 1 diabetes</a:t>
            </a:r>
          </a:p>
          <a:p>
            <a:pPr>
              <a:lnSpc>
                <a:spcPct val="90000"/>
              </a:lnSpc>
            </a:pPr>
            <a:r>
              <a:rPr lang="en-GB" sz="2800" dirty="0">
                <a:latin typeface="Arial" charset="0"/>
                <a:cs typeface="Arial" charset="0"/>
              </a:rPr>
              <a:t>focus on glucose variability as metric</a:t>
            </a:r>
          </a:p>
          <a:p>
            <a:pPr>
              <a:lnSpc>
                <a:spcPct val="90000"/>
              </a:lnSpc>
            </a:pPr>
            <a:r>
              <a:rPr lang="en-GB" sz="2800" dirty="0">
                <a:latin typeface="Arial" charset="0"/>
                <a:cs typeface="Arial" charset="0"/>
              </a:rPr>
              <a:t>techniques to reduce variability: new insulins, CGMS / flash glucose monitoring, closed-loop sensor/pump systems</a:t>
            </a:r>
          </a:p>
          <a:p>
            <a:pPr marL="0" indent="0">
              <a:lnSpc>
                <a:spcPct val="90000"/>
              </a:lnSpc>
              <a:buFont typeface="Arial" charset="0"/>
              <a:buNone/>
            </a:pPr>
            <a:endParaRPr lang="en-GB" sz="2800" dirty="0">
              <a:latin typeface="Arial" charset="0"/>
              <a:cs typeface="Arial" charset="0"/>
            </a:endParaRPr>
          </a:p>
          <a:p>
            <a:pPr marL="0" indent="0">
              <a:lnSpc>
                <a:spcPct val="90000"/>
              </a:lnSpc>
              <a:buFont typeface="Arial" charset="0"/>
              <a:buNone/>
            </a:pPr>
            <a:r>
              <a:rPr lang="en-GB" sz="2800" b="1" dirty="0">
                <a:latin typeface="Arial" charset="0"/>
                <a:cs typeface="Arial" charset="0"/>
              </a:rPr>
              <a:t>Type 2 diabetes</a:t>
            </a:r>
          </a:p>
          <a:p>
            <a:pPr>
              <a:lnSpc>
                <a:spcPct val="90000"/>
              </a:lnSpc>
            </a:pPr>
            <a:r>
              <a:rPr lang="en-GB" sz="2800" dirty="0">
                <a:latin typeface="Arial" charset="0"/>
                <a:cs typeface="Arial" charset="0"/>
              </a:rPr>
              <a:t>focus on glucose variability as key metric</a:t>
            </a:r>
          </a:p>
          <a:p>
            <a:pPr>
              <a:lnSpc>
                <a:spcPct val="90000"/>
              </a:lnSpc>
            </a:pPr>
            <a:r>
              <a:rPr lang="en-GB" sz="2800" dirty="0">
                <a:latin typeface="Arial" charset="0"/>
                <a:cs typeface="Arial" charset="0"/>
              </a:rPr>
              <a:t>move from surrogate to outcome driven therapeutic choices</a:t>
            </a:r>
          </a:p>
          <a:p>
            <a:pPr marL="0" indent="0">
              <a:lnSpc>
                <a:spcPct val="90000"/>
              </a:lnSpc>
              <a:buFont typeface="Arial" charset="0"/>
              <a:buNone/>
            </a:pPr>
            <a:r>
              <a:rPr lang="en-GB" sz="2800" dirty="0">
                <a:latin typeface="Arial" charset="0"/>
                <a:cs typeface="Arial" charset="0"/>
              </a:rPr>
              <a:t>	</a:t>
            </a:r>
          </a:p>
        </p:txBody>
      </p:sp>
      <p:sp>
        <p:nvSpPr>
          <p:cNvPr id="2" name="Rectangle 1"/>
          <p:cNvSpPr/>
          <p:nvPr/>
        </p:nvSpPr>
        <p:spPr>
          <a:xfrm>
            <a:off x="466464" y="332656"/>
            <a:ext cx="4345549" cy="480131"/>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What’s new in diabetes?</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Title 1"/>
          <p:cNvSpPr>
            <a:spLocks noGrp="1"/>
          </p:cNvSpPr>
          <p:nvPr>
            <p:ph type="title" idx="4294967295"/>
          </p:nvPr>
        </p:nvSpPr>
        <p:spPr>
          <a:xfrm>
            <a:off x="381000" y="115888"/>
            <a:ext cx="8229600" cy="757237"/>
          </a:xfrm>
        </p:spPr>
        <p:txBody>
          <a:bodyPr anchor="b">
            <a:spAutoFit/>
          </a:bodyPr>
          <a:lstStyle/>
          <a:p>
            <a:r>
              <a:rPr lang="en-GB" altLang="en-US" sz="2000">
                <a:latin typeface="Arial" charset="0"/>
                <a:cs typeface="Arial" charset="0"/>
              </a:rPr>
              <a:t>NICE NG28 – Algorithm for blood glucose lowering therapy in adults with type 2 diabetes</a:t>
            </a:r>
          </a:p>
        </p:txBody>
      </p:sp>
      <p:sp>
        <p:nvSpPr>
          <p:cNvPr id="455682" name="Rectangle 8"/>
          <p:cNvSpPr>
            <a:spLocks noChangeArrowheads="1"/>
          </p:cNvSpPr>
          <p:nvPr/>
        </p:nvSpPr>
        <p:spPr bwMode="auto">
          <a:xfrm>
            <a:off x="107950" y="6308725"/>
            <a:ext cx="6840538" cy="400050"/>
          </a:xfrm>
          <a:prstGeom prst="rect">
            <a:avLst/>
          </a:prstGeom>
          <a:noFill/>
          <a:ln w="9525">
            <a:noFill/>
            <a:miter lim="800000"/>
            <a:headEnd/>
            <a:tailEnd/>
          </a:ln>
        </p:spPr>
        <p:txBody>
          <a:bodyPr>
            <a:spAutoFit/>
          </a:bodyPr>
          <a:lstStyle/>
          <a:p>
            <a:r>
              <a:rPr lang="en-GB" altLang="en-US" sz="1000" b="1">
                <a:solidFill>
                  <a:schemeClr val="bg1"/>
                </a:solidFill>
                <a:ea typeface="MS PGothic" pitchFamily="34" charset="-128"/>
              </a:rPr>
              <a:t>Adapted from NICE Guideline NG28 </a:t>
            </a:r>
            <a:r>
              <a:rPr lang="en-GB" altLang="en-US" sz="1000" b="1">
                <a:solidFill>
                  <a:schemeClr val="bg1"/>
                </a:solidFill>
                <a:ea typeface="MS PGothic" pitchFamily="34" charset="-128"/>
                <a:hlinkClick r:id="rId2"/>
              </a:rPr>
              <a:t>http://www.nice.org.uk/guidance/ng28/resources/algorithm-for-blood-glucose-lowering-therapy-in-adults-with-type-2-diabetes-2185604173</a:t>
            </a:r>
            <a:r>
              <a:rPr lang="en-GB" altLang="en-US" sz="1000" b="1">
                <a:solidFill>
                  <a:schemeClr val="bg1"/>
                </a:solidFill>
                <a:ea typeface="MS PGothic" pitchFamily="34" charset="-128"/>
              </a:rPr>
              <a:t> accessed 26th Jan 2016</a:t>
            </a:r>
          </a:p>
        </p:txBody>
      </p:sp>
      <p:pic>
        <p:nvPicPr>
          <p:cNvPr id="455683" name="Picture 3"/>
          <p:cNvPicPr>
            <a:picLocks noChangeAspect="1"/>
          </p:cNvPicPr>
          <p:nvPr/>
        </p:nvPicPr>
        <p:blipFill>
          <a:blip r:embed="rId3"/>
          <a:srcRect/>
          <a:stretch>
            <a:fillRect/>
          </a:stretch>
        </p:blipFill>
        <p:spPr bwMode="auto">
          <a:xfrm>
            <a:off x="58738" y="1341438"/>
            <a:ext cx="6511925" cy="3009900"/>
          </a:xfrm>
          <a:prstGeom prst="rect">
            <a:avLst/>
          </a:prstGeom>
          <a:noFill/>
          <a:ln w="9525">
            <a:noFill/>
            <a:miter lim="800000"/>
            <a:headEnd/>
            <a:tailEnd/>
          </a:ln>
        </p:spPr>
      </p:pic>
      <p:pic>
        <p:nvPicPr>
          <p:cNvPr id="455684" name="Picture 4"/>
          <p:cNvPicPr>
            <a:picLocks noChangeAspect="1"/>
          </p:cNvPicPr>
          <p:nvPr/>
        </p:nvPicPr>
        <p:blipFill>
          <a:blip r:embed="rId4"/>
          <a:srcRect/>
          <a:stretch>
            <a:fillRect/>
          </a:stretch>
        </p:blipFill>
        <p:spPr bwMode="auto">
          <a:xfrm>
            <a:off x="6570663" y="1504950"/>
            <a:ext cx="2392362" cy="2846388"/>
          </a:xfrm>
          <a:prstGeom prst="rect">
            <a:avLst/>
          </a:prstGeom>
          <a:noFill/>
          <a:ln w="9525">
            <a:noFill/>
            <a:miter lim="800000"/>
            <a:headEnd/>
            <a:tailEnd/>
          </a:ln>
        </p:spPr>
      </p:pic>
      <p:sp>
        <p:nvSpPr>
          <p:cNvPr id="455685" name="TextBox 7"/>
          <p:cNvSpPr txBox="1">
            <a:spLocks noChangeArrowheads="1"/>
          </p:cNvSpPr>
          <p:nvPr/>
        </p:nvSpPr>
        <p:spPr bwMode="auto">
          <a:xfrm>
            <a:off x="381000" y="4797425"/>
            <a:ext cx="8229600" cy="922338"/>
          </a:xfrm>
          <a:prstGeom prst="rect">
            <a:avLst/>
          </a:prstGeom>
          <a:noFill/>
          <a:ln w="9525">
            <a:noFill/>
            <a:miter lim="800000"/>
            <a:headEnd/>
            <a:tailEnd/>
          </a:ln>
        </p:spPr>
        <p:txBody>
          <a:bodyPr>
            <a:spAutoFit/>
          </a:bodyPr>
          <a:lstStyle/>
          <a:p>
            <a:pPr algn="ctr"/>
            <a:r>
              <a:rPr lang="en-GB" altLang="en-US" b="1">
                <a:ea typeface="MS PGothic" pitchFamily="34" charset="-128"/>
              </a:rPr>
              <a:t>NICE updated its guidance for type 2 diabetes in Dec 2015 (NG28)</a:t>
            </a:r>
          </a:p>
          <a:p>
            <a:pPr algn="ctr"/>
            <a:r>
              <a:rPr lang="en-GB" altLang="en-US" b="1">
                <a:ea typeface="MS PGothic" pitchFamily="34" charset="-128"/>
              </a:rPr>
              <a:t>This sets an initial HbA1c target of 6.5%, with a target of 7.0% at further intensification steps with 3/6 month patient reviews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705" name="Picture 1"/>
          <p:cNvPicPr>
            <a:picLocks noChangeAspect="1" noChangeArrowheads="1"/>
          </p:cNvPicPr>
          <p:nvPr/>
        </p:nvPicPr>
        <p:blipFill>
          <a:blip r:embed="rId3"/>
          <a:srcRect r="5556"/>
          <a:stretch>
            <a:fillRect/>
          </a:stretch>
        </p:blipFill>
        <p:spPr bwMode="auto">
          <a:xfrm>
            <a:off x="468313" y="1125538"/>
            <a:ext cx="8121650" cy="4605337"/>
          </a:xfrm>
          <a:prstGeom prst="rect">
            <a:avLst/>
          </a:prstGeom>
          <a:noFill/>
          <a:ln w="9525">
            <a:noFill/>
            <a:miter lim="800000"/>
            <a:headEnd/>
            <a:tailEnd/>
          </a:ln>
        </p:spPr>
      </p:pic>
      <p:sp>
        <p:nvSpPr>
          <p:cNvPr id="456706" name="Title 1"/>
          <p:cNvSpPr>
            <a:spLocks noGrp="1"/>
          </p:cNvSpPr>
          <p:nvPr>
            <p:ph type="title" idx="4294967295"/>
          </p:nvPr>
        </p:nvSpPr>
        <p:spPr>
          <a:xfrm>
            <a:off x="384175" y="396875"/>
            <a:ext cx="8759825" cy="776288"/>
          </a:xfrm>
        </p:spPr>
        <p:txBody>
          <a:bodyPr anchor="t"/>
          <a:lstStyle/>
          <a:p>
            <a:r>
              <a:rPr lang="en-GB" sz="2000">
                <a:latin typeface="Arial" charset="0"/>
                <a:cs typeface="Arial" charset="0"/>
              </a:rPr>
              <a:t>SIGN recommendations for pharmacological management of glycaemic control in people with T2D</a:t>
            </a:r>
          </a:p>
        </p:txBody>
      </p:sp>
      <p:sp>
        <p:nvSpPr>
          <p:cNvPr id="456707" name="Text Placeholder 11"/>
          <p:cNvSpPr txBox="1">
            <a:spLocks/>
          </p:cNvSpPr>
          <p:nvPr/>
        </p:nvSpPr>
        <p:spPr bwMode="auto">
          <a:xfrm>
            <a:off x="404813" y="6107113"/>
            <a:ext cx="4621212" cy="508000"/>
          </a:xfrm>
          <a:prstGeom prst="rect">
            <a:avLst/>
          </a:prstGeom>
          <a:noFill/>
          <a:ln w="9525">
            <a:noFill/>
            <a:miter lim="800000"/>
            <a:headEnd/>
            <a:tailEnd/>
          </a:ln>
        </p:spPr>
        <p:txBody>
          <a:bodyPr wrap="none" anchor="b">
            <a:spAutoFit/>
          </a:bodyPr>
          <a:lstStyle/>
          <a:p>
            <a:pPr eaLnBrk="0" hangingPunct="0">
              <a:spcBef>
                <a:spcPct val="20000"/>
              </a:spcBef>
              <a:buClr>
                <a:srgbClr val="E50071"/>
              </a:buClr>
            </a:pPr>
            <a:r>
              <a:rPr lang="en-GB" sz="900">
                <a:solidFill>
                  <a:srgbClr val="53575E"/>
                </a:solidFill>
              </a:rPr>
              <a:t>Reference</a:t>
            </a:r>
            <a:br>
              <a:rPr lang="en-GB" sz="900">
                <a:solidFill>
                  <a:srgbClr val="53575E"/>
                </a:solidFill>
              </a:rPr>
            </a:br>
            <a:r>
              <a:rPr lang="en-GB" sz="900">
                <a:solidFill>
                  <a:srgbClr val="53575E"/>
                </a:solidFill>
              </a:rPr>
              <a:t>SIGN clinical guideline 116. Management of  diabetes. March 2010</a:t>
            </a:r>
            <a:br>
              <a:rPr lang="en-GB" sz="900">
                <a:solidFill>
                  <a:srgbClr val="53575E"/>
                </a:solidFill>
              </a:rPr>
            </a:br>
            <a:r>
              <a:rPr lang="en-GB" sz="900">
                <a:solidFill>
                  <a:srgbClr val="53575E"/>
                </a:solidFill>
              </a:rPr>
              <a:t>Available at: </a:t>
            </a:r>
            <a:r>
              <a:rPr lang="en-GB" sz="900">
                <a:solidFill>
                  <a:srgbClr val="53575E"/>
                </a:solidFill>
                <a:hlinkClick r:id="rId4"/>
              </a:rPr>
              <a:t>http://www.sign.ac.uk/guidelines/fulltext/116/</a:t>
            </a:r>
            <a:r>
              <a:rPr lang="en-GB" sz="900">
                <a:solidFill>
                  <a:srgbClr val="53575E"/>
                </a:solidFill>
              </a:rPr>
              <a:t> (accessed September 2014).</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3" name="Picture 5"/>
          <p:cNvPicPr>
            <a:picLocks noChangeAspect="1" noChangeArrowheads="1"/>
          </p:cNvPicPr>
          <p:nvPr/>
        </p:nvPicPr>
        <p:blipFill>
          <a:blip r:embed="rId2"/>
          <a:srcRect/>
          <a:stretch>
            <a:fillRect/>
          </a:stretch>
        </p:blipFill>
        <p:spPr bwMode="auto">
          <a:xfrm>
            <a:off x="1476375" y="765175"/>
            <a:ext cx="5903913" cy="5688013"/>
          </a:xfrm>
          <a:prstGeom prst="rect">
            <a:avLst/>
          </a:prstGeom>
          <a:noFill/>
          <a:ln w="9525">
            <a:noFill/>
            <a:miter lim="800000"/>
            <a:headEnd/>
            <a:tailEnd/>
          </a:ln>
        </p:spPr>
      </p:pic>
      <p:sp>
        <p:nvSpPr>
          <p:cNvPr id="653318" name="Text Box 6"/>
          <p:cNvSpPr txBox="1">
            <a:spLocks noChangeArrowheads="1"/>
          </p:cNvSpPr>
          <p:nvPr/>
        </p:nvSpPr>
        <p:spPr bwMode="auto">
          <a:xfrm>
            <a:off x="4932363" y="115888"/>
            <a:ext cx="3241675" cy="64135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GB"/>
              <a:t>http://ggcprescribing.org.uk/clinical-guidelines/</a:t>
            </a:r>
          </a:p>
        </p:txBody>
      </p:sp>
      <p:sp>
        <p:nvSpPr>
          <p:cNvPr id="653319" name="Text Box 7"/>
          <p:cNvSpPr txBox="1">
            <a:spLocks noChangeArrowheads="1"/>
          </p:cNvSpPr>
          <p:nvPr/>
        </p:nvSpPr>
        <p:spPr bwMode="auto">
          <a:xfrm>
            <a:off x="900113" y="115888"/>
            <a:ext cx="324167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GB" sz="2400"/>
              <a:t>NHS GGC Guidelines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Rectangle 1"/>
          <p:cNvSpPr>
            <a:spLocks noGrp="1" noChangeArrowheads="1"/>
          </p:cNvSpPr>
          <p:nvPr>
            <p:ph type="title" idx="4294967295"/>
          </p:nvPr>
        </p:nvSpPr>
        <p:spPr>
          <a:xfrm>
            <a:off x="385763" y="365125"/>
            <a:ext cx="8166100" cy="531813"/>
          </a:xfrm>
        </p:spPr>
        <p:txBody>
          <a:bodyPr lIns="0" tIns="12801" rIns="0" bIns="0"/>
          <a:lstStyle/>
          <a:p>
            <a:pPr defTabSz="449263"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a:latin typeface="Arial" charset="0"/>
                <a:cs typeface="Arial" charset="0"/>
              </a:rPr>
              <a:t>Sulphonylureas and risk of cardiovascular disease: systematic review and meta‐analysis</a:t>
            </a:r>
          </a:p>
        </p:txBody>
      </p:sp>
      <p:pic>
        <p:nvPicPr>
          <p:cNvPr id="527362" name="Picture 2"/>
          <p:cNvPicPr>
            <a:picLocks noChangeAspect="1" noChangeArrowheads="1"/>
          </p:cNvPicPr>
          <p:nvPr/>
        </p:nvPicPr>
        <p:blipFill>
          <a:blip r:embed="rId3"/>
          <a:srcRect/>
          <a:stretch>
            <a:fillRect/>
          </a:stretch>
        </p:blipFill>
        <p:spPr bwMode="auto">
          <a:xfrm>
            <a:off x="1258888" y="981075"/>
            <a:ext cx="6265862" cy="5184775"/>
          </a:xfrm>
          <a:prstGeom prst="rect">
            <a:avLst/>
          </a:prstGeom>
          <a:noFill/>
          <a:ln w="9525">
            <a:noFill/>
            <a:round/>
            <a:headEnd/>
            <a:tailEnd/>
          </a:ln>
        </p:spPr>
      </p:pic>
      <p:pic>
        <p:nvPicPr>
          <p:cNvPr id="527363" name="Picture 3"/>
          <p:cNvPicPr>
            <a:picLocks noChangeAspect="1" noChangeArrowheads="1"/>
          </p:cNvPicPr>
          <p:nvPr/>
        </p:nvPicPr>
        <p:blipFill>
          <a:blip r:embed="rId4"/>
          <a:srcRect/>
          <a:stretch>
            <a:fillRect/>
          </a:stretch>
        </p:blipFill>
        <p:spPr bwMode="auto">
          <a:xfrm>
            <a:off x="0" y="0"/>
            <a:ext cx="0" cy="0"/>
          </a:xfrm>
          <a:prstGeom prst="rect">
            <a:avLst/>
          </a:prstGeom>
          <a:noFill/>
          <a:ln w="9525">
            <a:noFill/>
            <a:round/>
            <a:headEnd/>
            <a:tailEnd/>
          </a:ln>
        </p:spPr>
      </p:pic>
      <p:sp>
        <p:nvSpPr>
          <p:cNvPr id="527364" name="Text Box 4"/>
          <p:cNvSpPr txBox="1">
            <a:spLocks noChangeArrowheads="1"/>
          </p:cNvSpPr>
          <p:nvPr/>
        </p:nvSpPr>
        <p:spPr bwMode="auto">
          <a:xfrm>
            <a:off x="115888" y="6205538"/>
            <a:ext cx="6251575" cy="504825"/>
          </a:xfrm>
          <a:prstGeom prst="rect">
            <a:avLst/>
          </a:prstGeom>
          <a:noFill/>
          <a:ln w="9525">
            <a:noFill/>
            <a:round/>
            <a:headEnd/>
            <a:tailEnd/>
          </a:ln>
        </p:spPr>
        <p:txBody>
          <a:bodyPr lIns="81639" tIns="49620" rIns="81639" bIns="40820"/>
          <a:lstStyle/>
          <a:p>
            <a:pPr defTabSz="407988" hangingPunct="0">
              <a:lnSpc>
                <a:spcPct val="93000"/>
              </a:lnSpc>
              <a:buClr>
                <a:srgbClr val="000000"/>
              </a:buClr>
              <a:buSzPct val="100000"/>
              <a:buFont typeface="Times New Roman" pitchFamily="18" charset="0"/>
              <a:buNone/>
              <a:tabLst>
                <a:tab pos="657225" algn="l"/>
                <a:tab pos="1312863" algn="l"/>
                <a:tab pos="1970088" algn="l"/>
                <a:tab pos="2627313" algn="l"/>
                <a:tab pos="3282950" algn="l"/>
                <a:tab pos="3940175" algn="l"/>
                <a:tab pos="4595813" algn="l"/>
                <a:tab pos="5253038" algn="l"/>
                <a:tab pos="5910263" algn="l"/>
              </a:tabLst>
            </a:pPr>
            <a:r>
              <a:rPr lang="en-GB" sz="1000" b="1">
                <a:solidFill>
                  <a:srgbClr val="000000"/>
                </a:solidFill>
                <a:ea typeface="DejaVu Sans"/>
                <a:cs typeface="DejaVu Sans"/>
              </a:rPr>
              <a:t>Diabetic Medicine</a:t>
            </a:r>
            <a:br>
              <a:rPr lang="en-GB" sz="1000">
                <a:solidFill>
                  <a:srgbClr val="000000"/>
                </a:solidFill>
                <a:ea typeface="DejaVu Sans"/>
                <a:cs typeface="DejaVu Sans"/>
              </a:rPr>
            </a:br>
            <a:r>
              <a:rPr lang="en-GB" sz="1000">
                <a:solidFill>
                  <a:srgbClr val="000000"/>
                </a:solidFill>
                <a:ea typeface="DejaVu Sans"/>
                <a:cs typeface="DejaVu Sans"/>
                <a:hlinkClick r:id="rId5"/>
              </a:rPr>
              <a:t>Volume 30, Issue 10, </a:t>
            </a:r>
            <a:r>
              <a:rPr lang="en-GB" sz="1000">
                <a:solidFill>
                  <a:srgbClr val="000000"/>
                </a:solidFill>
                <a:ea typeface="DejaVu Sans"/>
                <a:cs typeface="DejaVu Sans"/>
              </a:rPr>
              <a:t>pages 1160-1171, 16 SEP 2013 DOI: 10.1111/dme.12232</a:t>
            </a:r>
            <a:br>
              <a:rPr lang="en-GB" sz="1000">
                <a:solidFill>
                  <a:srgbClr val="000000"/>
                </a:solidFill>
                <a:ea typeface="DejaVu Sans"/>
                <a:cs typeface="DejaVu Sans"/>
              </a:rPr>
            </a:br>
            <a:r>
              <a:rPr lang="en-GB" sz="1000">
                <a:solidFill>
                  <a:srgbClr val="000000"/>
                </a:solidFill>
                <a:ea typeface="DejaVu Sans"/>
                <a:cs typeface="DejaVu Sans"/>
                <a:hlinkClick r:id="rId6"/>
              </a:rPr>
              <a:t>http://onlinelibrary.wiley.com/doi/10.1111/dme.12232/full#dme12232-fig-0002</a:t>
            </a:r>
          </a:p>
        </p:txBody>
      </p:sp>
    </p:spTree>
    <p:extLst>
      <p:ext uri="{BB962C8B-B14F-4D97-AF65-F5344CB8AC3E}">
        <p14:creationId xmlns:p14="http://schemas.microsoft.com/office/powerpoint/2010/main" val="40694212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Title 1"/>
          <p:cNvSpPr>
            <a:spLocks noGrp="1"/>
          </p:cNvSpPr>
          <p:nvPr>
            <p:ph type="title" idx="4294967295"/>
          </p:nvPr>
        </p:nvSpPr>
        <p:spPr>
          <a:xfrm>
            <a:off x="358775" y="396875"/>
            <a:ext cx="8405813" cy="923925"/>
          </a:xfrm>
        </p:spPr>
        <p:txBody>
          <a:bodyPr anchor="t">
            <a:spAutoFit/>
          </a:bodyPr>
          <a:lstStyle/>
          <a:p>
            <a:r>
              <a:rPr lang="en-GB">
                <a:latin typeface="Arial" charset="0"/>
                <a:cs typeface="Arial" charset="0"/>
              </a:rPr>
              <a:t>Glucose-lowering treatments and associated </a:t>
            </a:r>
            <a:br>
              <a:rPr lang="en-GB">
                <a:latin typeface="Arial" charset="0"/>
                <a:cs typeface="Arial" charset="0"/>
              </a:rPr>
            </a:br>
            <a:r>
              <a:rPr lang="en-GB">
                <a:latin typeface="Arial" charset="0"/>
                <a:cs typeface="Arial" charset="0"/>
              </a:rPr>
              <a:t>CV risk</a:t>
            </a:r>
          </a:p>
        </p:txBody>
      </p:sp>
      <p:cxnSp>
        <p:nvCxnSpPr>
          <p:cNvPr id="8" name="Straight Connector 7"/>
          <p:cNvCxnSpPr/>
          <p:nvPr/>
        </p:nvCxnSpPr>
        <p:spPr>
          <a:xfrm>
            <a:off x="3943350" y="2201863"/>
            <a:ext cx="0" cy="2973387"/>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29411" name="Group 92"/>
          <p:cNvGrpSpPr>
            <a:grpSpLocks/>
          </p:cNvGrpSpPr>
          <p:nvPr/>
        </p:nvGrpSpPr>
        <p:grpSpPr bwMode="auto">
          <a:xfrm>
            <a:off x="2813050" y="2201863"/>
            <a:ext cx="4660900" cy="2976562"/>
            <a:chOff x="2813828" y="2224407"/>
            <a:chExt cx="4660737" cy="2975892"/>
          </a:xfrm>
        </p:grpSpPr>
        <p:cxnSp>
          <p:nvCxnSpPr>
            <p:cNvPr id="3" name="Straight Connector 2"/>
            <p:cNvCxnSpPr/>
            <p:nvPr/>
          </p:nvCxnSpPr>
          <p:spPr>
            <a:xfrm>
              <a:off x="2813828" y="2224407"/>
              <a:ext cx="0" cy="2975892"/>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813828" y="5195538"/>
              <a:ext cx="4660737"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 name="Straight Connector 9"/>
          <p:cNvCxnSpPr/>
          <p:nvPr/>
        </p:nvCxnSpPr>
        <p:spPr>
          <a:xfrm flipH="1">
            <a:off x="2717800" y="2209800"/>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2717800" y="2579688"/>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717800" y="2951163"/>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2717800" y="3321050"/>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2717800" y="3690938"/>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2717800" y="4062413"/>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717800" y="4432300"/>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2717800" y="4803775"/>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867275"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657850"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324600"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26263"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9424" name="TextBox 25"/>
          <p:cNvSpPr txBox="1">
            <a:spLocks noChangeArrowheads="1"/>
          </p:cNvSpPr>
          <p:nvPr/>
        </p:nvSpPr>
        <p:spPr bwMode="auto">
          <a:xfrm>
            <a:off x="2108200" y="4881563"/>
            <a:ext cx="576263" cy="214312"/>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Insulin</a:t>
            </a:r>
          </a:p>
        </p:txBody>
      </p:sp>
      <p:sp>
        <p:nvSpPr>
          <p:cNvPr id="529425" name="TextBox 25"/>
          <p:cNvSpPr txBox="1">
            <a:spLocks noChangeArrowheads="1"/>
          </p:cNvSpPr>
          <p:nvPr/>
        </p:nvSpPr>
        <p:spPr bwMode="auto">
          <a:xfrm>
            <a:off x="1462088" y="4511675"/>
            <a:ext cx="1222375"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Gilbenclamide</a:t>
            </a:r>
          </a:p>
        </p:txBody>
      </p:sp>
      <p:sp>
        <p:nvSpPr>
          <p:cNvPr id="529426" name="TextBox 26"/>
          <p:cNvSpPr txBox="1">
            <a:spLocks noChangeArrowheads="1"/>
          </p:cNvSpPr>
          <p:nvPr/>
        </p:nvSpPr>
        <p:spPr bwMode="auto">
          <a:xfrm>
            <a:off x="1698625" y="4141788"/>
            <a:ext cx="98583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Glimepiride</a:t>
            </a:r>
          </a:p>
        </p:txBody>
      </p:sp>
      <p:sp>
        <p:nvSpPr>
          <p:cNvPr id="529427" name="TextBox 27"/>
          <p:cNvSpPr txBox="1">
            <a:spLocks noChangeArrowheads="1"/>
          </p:cNvSpPr>
          <p:nvPr/>
        </p:nvSpPr>
        <p:spPr bwMode="auto">
          <a:xfrm>
            <a:off x="1938338" y="3771900"/>
            <a:ext cx="746125"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Glipizide</a:t>
            </a:r>
          </a:p>
        </p:txBody>
      </p:sp>
      <p:sp>
        <p:nvSpPr>
          <p:cNvPr id="529428" name="TextBox 28"/>
          <p:cNvSpPr txBox="1">
            <a:spLocks noChangeArrowheads="1"/>
          </p:cNvSpPr>
          <p:nvPr/>
        </p:nvSpPr>
        <p:spPr bwMode="auto">
          <a:xfrm>
            <a:off x="1849438" y="3403600"/>
            <a:ext cx="835025" cy="214313"/>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Gliclazide</a:t>
            </a:r>
          </a:p>
        </p:txBody>
      </p:sp>
      <p:sp>
        <p:nvSpPr>
          <p:cNvPr id="529429" name="TextBox 29"/>
          <p:cNvSpPr txBox="1">
            <a:spLocks noChangeArrowheads="1"/>
          </p:cNvSpPr>
          <p:nvPr/>
        </p:nvSpPr>
        <p:spPr bwMode="auto">
          <a:xfrm>
            <a:off x="1635125" y="3033713"/>
            <a:ext cx="104933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Tolbutamide</a:t>
            </a:r>
          </a:p>
        </p:txBody>
      </p:sp>
      <p:sp>
        <p:nvSpPr>
          <p:cNvPr id="529430" name="TextBox 30"/>
          <p:cNvSpPr txBox="1">
            <a:spLocks noChangeArrowheads="1"/>
          </p:cNvSpPr>
          <p:nvPr/>
        </p:nvSpPr>
        <p:spPr bwMode="auto">
          <a:xfrm>
            <a:off x="1343025" y="2663825"/>
            <a:ext cx="134143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Sulphonylureas</a:t>
            </a:r>
          </a:p>
        </p:txBody>
      </p:sp>
      <p:sp>
        <p:nvSpPr>
          <p:cNvPr id="529431" name="TextBox 31"/>
          <p:cNvSpPr txBox="1">
            <a:spLocks noChangeArrowheads="1"/>
          </p:cNvSpPr>
          <p:nvPr/>
        </p:nvSpPr>
        <p:spPr bwMode="auto">
          <a:xfrm>
            <a:off x="1819275" y="2293938"/>
            <a:ext cx="86518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Metformin</a:t>
            </a:r>
          </a:p>
        </p:txBody>
      </p:sp>
      <p:sp>
        <p:nvSpPr>
          <p:cNvPr id="529432" name="TextBox 25"/>
          <p:cNvSpPr txBox="1">
            <a:spLocks noChangeArrowheads="1"/>
          </p:cNvSpPr>
          <p:nvPr/>
        </p:nvSpPr>
        <p:spPr bwMode="auto">
          <a:xfrm>
            <a:off x="2706688" y="5275263"/>
            <a:ext cx="214312"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0.8</a:t>
            </a:r>
          </a:p>
        </p:txBody>
      </p:sp>
      <p:sp>
        <p:nvSpPr>
          <p:cNvPr id="529433" name="TextBox 25"/>
          <p:cNvSpPr txBox="1">
            <a:spLocks noChangeArrowheads="1"/>
          </p:cNvSpPr>
          <p:nvPr/>
        </p:nvSpPr>
        <p:spPr bwMode="auto">
          <a:xfrm>
            <a:off x="3900488" y="5275263"/>
            <a:ext cx="84137"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a:t>
            </a:r>
          </a:p>
        </p:txBody>
      </p:sp>
      <p:sp>
        <p:nvSpPr>
          <p:cNvPr id="529434" name="TextBox 25"/>
          <p:cNvSpPr txBox="1">
            <a:spLocks noChangeArrowheads="1"/>
          </p:cNvSpPr>
          <p:nvPr/>
        </p:nvSpPr>
        <p:spPr bwMode="auto">
          <a:xfrm>
            <a:off x="4760913" y="5275263"/>
            <a:ext cx="212725"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1.2</a:t>
            </a:r>
          </a:p>
        </p:txBody>
      </p:sp>
      <p:sp>
        <p:nvSpPr>
          <p:cNvPr id="529435" name="TextBox 25"/>
          <p:cNvSpPr txBox="1">
            <a:spLocks noChangeArrowheads="1"/>
          </p:cNvSpPr>
          <p:nvPr/>
        </p:nvSpPr>
        <p:spPr bwMode="auto">
          <a:xfrm>
            <a:off x="5551488" y="5275263"/>
            <a:ext cx="212725"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1.4</a:t>
            </a:r>
          </a:p>
        </p:txBody>
      </p:sp>
      <p:sp>
        <p:nvSpPr>
          <p:cNvPr id="529436" name="TextBox 25"/>
          <p:cNvSpPr txBox="1">
            <a:spLocks noChangeArrowheads="1"/>
          </p:cNvSpPr>
          <p:nvPr/>
        </p:nvSpPr>
        <p:spPr bwMode="auto">
          <a:xfrm>
            <a:off x="6218238" y="5275263"/>
            <a:ext cx="214312"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1.6</a:t>
            </a:r>
          </a:p>
        </p:txBody>
      </p:sp>
      <p:sp>
        <p:nvSpPr>
          <p:cNvPr id="529437" name="TextBox 25"/>
          <p:cNvSpPr txBox="1">
            <a:spLocks noChangeArrowheads="1"/>
          </p:cNvSpPr>
          <p:nvPr/>
        </p:nvSpPr>
        <p:spPr bwMode="auto">
          <a:xfrm>
            <a:off x="6819900" y="5275263"/>
            <a:ext cx="214313"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1.8</a:t>
            </a:r>
          </a:p>
        </p:txBody>
      </p:sp>
      <p:sp>
        <p:nvSpPr>
          <p:cNvPr id="529438" name="TextBox 25"/>
          <p:cNvSpPr txBox="1">
            <a:spLocks noChangeArrowheads="1"/>
          </p:cNvSpPr>
          <p:nvPr/>
        </p:nvSpPr>
        <p:spPr bwMode="auto">
          <a:xfrm>
            <a:off x="3560763" y="5497513"/>
            <a:ext cx="3167062" cy="214312"/>
          </a:xfrm>
          <a:prstGeom prst="rect">
            <a:avLst/>
          </a:prstGeom>
          <a:noFill/>
          <a:ln w="9525">
            <a:noFill/>
            <a:miter lim="800000"/>
            <a:headEnd/>
            <a:tailEnd/>
          </a:ln>
        </p:spPr>
        <p:txBody>
          <a:bodyPr wrap="none" lIns="0" tIns="0" rIns="0" bIns="0">
            <a:spAutoFit/>
          </a:bodyPr>
          <a:lstStyle/>
          <a:p>
            <a:pPr algn="ctr" defTabSz="457200"/>
            <a:r>
              <a:rPr lang="en-GB" sz="1400" b="1">
                <a:ea typeface="MS PGothic" pitchFamily="34" charset="-128"/>
              </a:rPr>
              <a:t>Hazard Ratio </a:t>
            </a:r>
            <a:r>
              <a:rPr lang="en-GB" sz="1400">
                <a:ea typeface="MS PGothic" pitchFamily="34" charset="-128"/>
              </a:rPr>
              <a:t>(metformin reference = 1)</a:t>
            </a:r>
          </a:p>
        </p:txBody>
      </p:sp>
      <p:sp>
        <p:nvSpPr>
          <p:cNvPr id="529439" name="TextBox 25"/>
          <p:cNvSpPr txBox="1">
            <a:spLocks noChangeArrowheads="1"/>
          </p:cNvSpPr>
          <p:nvPr/>
        </p:nvSpPr>
        <p:spPr bwMode="auto">
          <a:xfrm>
            <a:off x="458788" y="1439863"/>
            <a:ext cx="8226425" cy="584200"/>
          </a:xfrm>
          <a:prstGeom prst="rect">
            <a:avLst/>
          </a:prstGeom>
          <a:noFill/>
          <a:ln w="9525">
            <a:noFill/>
            <a:miter lim="800000"/>
            <a:headEnd/>
            <a:tailEnd/>
          </a:ln>
        </p:spPr>
        <p:txBody>
          <a:bodyPr wrap="none" lIns="0" tIns="0" rIns="0" bIns="0">
            <a:spAutoFit/>
          </a:bodyPr>
          <a:lstStyle/>
          <a:p>
            <a:pPr algn="ctr" defTabSz="457200"/>
            <a:r>
              <a:rPr lang="en-GB" sz="2000" b="1">
                <a:solidFill>
                  <a:schemeClr val="accent1"/>
                </a:solidFill>
                <a:ea typeface="MS PGothic" pitchFamily="34" charset="-128"/>
              </a:rPr>
              <a:t>Risk of cardiovascular mortality and non-fatal myocardial infarction</a:t>
            </a:r>
          </a:p>
          <a:p>
            <a:pPr algn="ctr" defTabSz="457200"/>
            <a:r>
              <a:rPr lang="en-GB">
                <a:solidFill>
                  <a:schemeClr val="accent1"/>
                </a:solidFill>
                <a:ea typeface="MS PGothic" pitchFamily="34" charset="-128"/>
              </a:rPr>
              <a:t>(6171 events)</a:t>
            </a:r>
          </a:p>
        </p:txBody>
      </p:sp>
      <p:grpSp>
        <p:nvGrpSpPr>
          <p:cNvPr id="529440" name="Group 44"/>
          <p:cNvGrpSpPr>
            <a:grpSpLocks/>
          </p:cNvGrpSpPr>
          <p:nvPr/>
        </p:nvGrpSpPr>
        <p:grpSpPr bwMode="auto">
          <a:xfrm>
            <a:off x="4330700" y="2795588"/>
            <a:ext cx="1066800" cy="109537"/>
            <a:chOff x="7315200" y="2789389"/>
            <a:chExt cx="990600" cy="108000"/>
          </a:xfrm>
        </p:grpSpPr>
        <p:cxnSp>
          <p:nvCxnSpPr>
            <p:cNvPr id="21" name="Straight Connector 20"/>
            <p:cNvCxnSpPr/>
            <p:nvPr/>
          </p:nvCxnSpPr>
          <p:spPr>
            <a:xfrm flipH="1">
              <a:off x="7315200" y="2844171"/>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1" name="Group 48"/>
          <p:cNvGrpSpPr>
            <a:grpSpLocks/>
          </p:cNvGrpSpPr>
          <p:nvPr/>
        </p:nvGrpSpPr>
        <p:grpSpPr bwMode="auto">
          <a:xfrm>
            <a:off x="4110038" y="3125788"/>
            <a:ext cx="1320800" cy="109537"/>
            <a:chOff x="7315200" y="2789389"/>
            <a:chExt cx="990600" cy="108000"/>
          </a:xfrm>
        </p:grpSpPr>
        <p:cxnSp>
          <p:nvCxnSpPr>
            <p:cNvPr id="50" name="Straight Connector 49"/>
            <p:cNvCxnSpPr/>
            <p:nvPr/>
          </p:nvCxnSpPr>
          <p:spPr>
            <a:xfrm flipH="1">
              <a:off x="7315200" y="2844171"/>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2" name="Group 52"/>
          <p:cNvGrpSpPr>
            <a:grpSpLocks/>
          </p:cNvGrpSpPr>
          <p:nvPr/>
        </p:nvGrpSpPr>
        <p:grpSpPr bwMode="auto">
          <a:xfrm>
            <a:off x="3279775" y="3455988"/>
            <a:ext cx="1668463" cy="117475"/>
            <a:chOff x="7315200" y="2789389"/>
            <a:chExt cx="990600" cy="108000"/>
          </a:xfrm>
        </p:grpSpPr>
        <p:cxnSp>
          <p:nvCxnSpPr>
            <p:cNvPr id="54" name="Straight Connector 53"/>
            <p:cNvCxnSpPr/>
            <p:nvPr/>
          </p:nvCxnSpPr>
          <p:spPr>
            <a:xfrm flipH="1">
              <a:off x="7315200" y="2843389"/>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3" name="Group 56"/>
          <p:cNvGrpSpPr>
            <a:grpSpLocks/>
          </p:cNvGrpSpPr>
          <p:nvPr/>
        </p:nvGrpSpPr>
        <p:grpSpPr bwMode="auto">
          <a:xfrm>
            <a:off x="4457700" y="3786188"/>
            <a:ext cx="1260475" cy="109537"/>
            <a:chOff x="7315200" y="2789389"/>
            <a:chExt cx="990600" cy="108000"/>
          </a:xfrm>
        </p:grpSpPr>
        <p:cxnSp>
          <p:nvCxnSpPr>
            <p:cNvPr id="58" name="Straight Connector 57"/>
            <p:cNvCxnSpPr/>
            <p:nvPr/>
          </p:nvCxnSpPr>
          <p:spPr>
            <a:xfrm flipH="1">
              <a:off x="7315200" y="2844171"/>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4" name="Group 60"/>
          <p:cNvGrpSpPr>
            <a:grpSpLocks/>
          </p:cNvGrpSpPr>
          <p:nvPr/>
        </p:nvGrpSpPr>
        <p:grpSpPr bwMode="auto">
          <a:xfrm>
            <a:off x="4254500" y="4124325"/>
            <a:ext cx="1100138" cy="109538"/>
            <a:chOff x="7315200" y="2789389"/>
            <a:chExt cx="990600" cy="108000"/>
          </a:xfrm>
        </p:grpSpPr>
        <p:cxnSp>
          <p:nvCxnSpPr>
            <p:cNvPr id="62" name="Straight Connector 61"/>
            <p:cNvCxnSpPr/>
            <p:nvPr/>
          </p:nvCxnSpPr>
          <p:spPr>
            <a:xfrm flipH="1">
              <a:off x="7315200" y="2844172"/>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5" name="Group 64"/>
          <p:cNvGrpSpPr>
            <a:grpSpLocks/>
          </p:cNvGrpSpPr>
          <p:nvPr/>
        </p:nvGrpSpPr>
        <p:grpSpPr bwMode="auto">
          <a:xfrm>
            <a:off x="4737100" y="4454525"/>
            <a:ext cx="1133475" cy="109538"/>
            <a:chOff x="7315200" y="2789389"/>
            <a:chExt cx="990600" cy="108000"/>
          </a:xfrm>
        </p:grpSpPr>
        <p:cxnSp>
          <p:nvCxnSpPr>
            <p:cNvPr id="66" name="Straight Connector 65"/>
            <p:cNvCxnSpPr/>
            <p:nvPr/>
          </p:nvCxnSpPr>
          <p:spPr>
            <a:xfrm flipH="1">
              <a:off x="7315200" y="2844172"/>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6" name="Group 68"/>
          <p:cNvGrpSpPr>
            <a:grpSpLocks/>
          </p:cNvGrpSpPr>
          <p:nvPr/>
        </p:nvGrpSpPr>
        <p:grpSpPr bwMode="auto">
          <a:xfrm>
            <a:off x="5067300" y="4784725"/>
            <a:ext cx="1006475" cy="109538"/>
            <a:chOff x="7315200" y="2789389"/>
            <a:chExt cx="990600" cy="108000"/>
          </a:xfrm>
        </p:grpSpPr>
        <p:cxnSp>
          <p:nvCxnSpPr>
            <p:cNvPr id="70" name="Straight Connector 69"/>
            <p:cNvCxnSpPr/>
            <p:nvPr/>
          </p:nvCxnSpPr>
          <p:spPr>
            <a:xfrm flipH="1">
              <a:off x="7315200" y="2844172"/>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46" name="Oval 45"/>
          <p:cNvSpPr/>
          <p:nvPr/>
        </p:nvSpPr>
        <p:spPr>
          <a:xfrm>
            <a:off x="3867561" y="24255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4" name="Oval 73"/>
          <p:cNvSpPr/>
          <p:nvPr/>
        </p:nvSpPr>
        <p:spPr>
          <a:xfrm>
            <a:off x="4781961" y="2772725"/>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5" name="Oval 74"/>
          <p:cNvSpPr/>
          <p:nvPr/>
        </p:nvSpPr>
        <p:spPr>
          <a:xfrm>
            <a:off x="4671894" y="3094459"/>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6" name="Oval 75"/>
          <p:cNvSpPr/>
          <p:nvPr/>
        </p:nvSpPr>
        <p:spPr>
          <a:xfrm>
            <a:off x="4036894" y="3433125"/>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7" name="Oval 76"/>
          <p:cNvSpPr/>
          <p:nvPr/>
        </p:nvSpPr>
        <p:spPr>
          <a:xfrm>
            <a:off x="5010561" y="37717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8" name="Oval 77"/>
          <p:cNvSpPr/>
          <p:nvPr/>
        </p:nvSpPr>
        <p:spPr>
          <a:xfrm>
            <a:off x="4731161" y="41019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9" name="Oval 78"/>
          <p:cNvSpPr/>
          <p:nvPr/>
        </p:nvSpPr>
        <p:spPr>
          <a:xfrm>
            <a:off x="5213761" y="44321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80" name="Oval 79"/>
          <p:cNvSpPr/>
          <p:nvPr/>
        </p:nvSpPr>
        <p:spPr>
          <a:xfrm>
            <a:off x="5493161" y="4753925"/>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90" name="Rectangle 10"/>
          <p:cNvSpPr>
            <a:spLocks noChangeArrowheads="1"/>
          </p:cNvSpPr>
          <p:nvPr/>
        </p:nvSpPr>
        <p:spPr bwMode="auto">
          <a:xfrm>
            <a:off x="5484813" y="5883275"/>
            <a:ext cx="3476625" cy="215900"/>
          </a:xfrm>
          <a:prstGeom prst="rect">
            <a:avLst/>
          </a:prstGeom>
          <a:extLst/>
        </p:spPr>
        <p:txBody>
          <a:bodyPr wrap="none" anchor="b">
            <a:spAutoFit/>
          </a:bodyPr>
          <a:lstStyle/>
          <a:p>
            <a:pPr algn="r" defTabSz="457200" eaLnBrk="0" hangingPunct="0">
              <a:defRPr/>
            </a:pPr>
            <a:r>
              <a:rPr lang="en-GB" sz="800" b="1" dirty="0">
                <a:solidFill>
                  <a:schemeClr val="accent5">
                    <a:lumMod val="50000"/>
                  </a:schemeClr>
                </a:solidFill>
                <a:latin typeface="Arial" pitchFamily="34" charset="0"/>
                <a:cs typeface="Arial" pitchFamily="34" charset="0"/>
              </a:rPr>
              <a:t>Adapted from </a:t>
            </a:r>
            <a:r>
              <a:rPr lang="en-GB" sz="800" b="1" dirty="0" err="1">
                <a:solidFill>
                  <a:schemeClr val="accent5">
                    <a:lumMod val="50000"/>
                  </a:schemeClr>
                </a:solidFill>
                <a:latin typeface="Arial" pitchFamily="34" charset="0"/>
                <a:cs typeface="Arial" pitchFamily="34" charset="0"/>
              </a:rPr>
              <a:t>Jørgensen</a:t>
            </a:r>
            <a:r>
              <a:rPr lang="en-GB" sz="800" b="1" dirty="0">
                <a:solidFill>
                  <a:schemeClr val="accent5">
                    <a:lumMod val="50000"/>
                  </a:schemeClr>
                </a:solidFill>
                <a:latin typeface="Arial" pitchFamily="34" charset="0"/>
                <a:cs typeface="Arial" pitchFamily="34" charset="0"/>
              </a:rPr>
              <a:t> CH, </a:t>
            </a:r>
            <a:r>
              <a:rPr lang="en-GB" sz="800" b="1" i="1" dirty="0">
                <a:solidFill>
                  <a:schemeClr val="accent5">
                    <a:lumMod val="50000"/>
                  </a:schemeClr>
                </a:solidFill>
                <a:latin typeface="Arial" pitchFamily="34" charset="0"/>
                <a:cs typeface="Arial" pitchFamily="34" charset="0"/>
              </a:rPr>
              <a:t>et al. </a:t>
            </a:r>
            <a:r>
              <a:rPr lang="pt-BR" sz="800" b="1" i="1" dirty="0">
                <a:solidFill>
                  <a:schemeClr val="accent5">
                    <a:lumMod val="50000"/>
                  </a:schemeClr>
                </a:solidFill>
                <a:latin typeface="Arial" pitchFamily="34" charset="0"/>
                <a:cs typeface="Arial" pitchFamily="34" charset="0"/>
              </a:rPr>
              <a:t>Cardiovasc Diabetol </a:t>
            </a:r>
            <a:r>
              <a:rPr lang="pt-BR" sz="800" b="1" dirty="0">
                <a:solidFill>
                  <a:schemeClr val="accent5">
                    <a:lumMod val="50000"/>
                  </a:schemeClr>
                </a:solidFill>
                <a:latin typeface="Arial" pitchFamily="34" charset="0"/>
                <a:cs typeface="Arial" pitchFamily="34" charset="0"/>
              </a:rPr>
              <a:t>2010;9:54.</a:t>
            </a:r>
          </a:p>
        </p:txBody>
      </p:sp>
      <p:sp>
        <p:nvSpPr>
          <p:cNvPr id="91" name="Rectangle 90"/>
          <p:cNvSpPr/>
          <p:nvPr/>
        </p:nvSpPr>
        <p:spPr>
          <a:xfrm>
            <a:off x="0" y="5867400"/>
            <a:ext cx="1365250" cy="230188"/>
          </a:xfrm>
          <a:prstGeom prst="rect">
            <a:avLst/>
          </a:prstGeom>
          <a:ln w="38100">
            <a:noFill/>
          </a:ln>
        </p:spPr>
        <p:txBody>
          <a:bodyPr wrap="none" lIns="302400" anchor="b">
            <a:spAutoFit/>
          </a:bodyPr>
          <a:lstStyle/>
          <a:p>
            <a:pPr defTabSz="457200" eaLnBrk="0" hangingPunct="0">
              <a:defRPr/>
            </a:pPr>
            <a:r>
              <a:rPr lang="en-US" sz="900" dirty="0">
                <a:solidFill>
                  <a:schemeClr val="accent5"/>
                </a:solidFill>
                <a:latin typeface="Arial" panose="020B0604020202020204" pitchFamily="34" charset="0"/>
                <a:cs typeface="Arial" panose="020B0604020202020204" pitchFamily="34" charset="0"/>
              </a:rPr>
              <a:t>CV: cardiovascular</a:t>
            </a:r>
          </a:p>
        </p:txBody>
      </p:sp>
      <p:cxnSp>
        <p:nvCxnSpPr>
          <p:cNvPr id="94" name="Straight Connector 93"/>
          <p:cNvCxnSpPr/>
          <p:nvPr/>
        </p:nvCxnSpPr>
        <p:spPr>
          <a:xfrm flipH="1">
            <a:off x="2717800" y="5173663"/>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943350"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811463"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2869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457" name="Picture 1"/>
          <p:cNvPicPr>
            <a:picLocks noChangeAspect="1"/>
          </p:cNvPicPr>
          <p:nvPr/>
        </p:nvPicPr>
        <p:blipFill>
          <a:blip r:embed="rId2"/>
          <a:srcRect/>
          <a:stretch>
            <a:fillRect/>
          </a:stretch>
        </p:blipFill>
        <p:spPr bwMode="auto">
          <a:xfrm>
            <a:off x="1258888" y="1341438"/>
            <a:ext cx="6408737" cy="3600450"/>
          </a:xfrm>
          <a:prstGeom prst="rect">
            <a:avLst/>
          </a:prstGeom>
          <a:noFill/>
          <a:ln w="9525">
            <a:noFill/>
            <a:miter lim="800000"/>
            <a:headEnd/>
            <a:tailEnd/>
          </a:ln>
        </p:spPr>
      </p:pic>
      <p:sp>
        <p:nvSpPr>
          <p:cNvPr id="531458" name="TextBox 2"/>
          <p:cNvSpPr txBox="1">
            <a:spLocks noChangeArrowheads="1"/>
          </p:cNvSpPr>
          <p:nvPr/>
        </p:nvSpPr>
        <p:spPr bwMode="auto">
          <a:xfrm>
            <a:off x="539750" y="5157788"/>
            <a:ext cx="7620000" cy="317500"/>
          </a:xfrm>
          <a:prstGeom prst="rect">
            <a:avLst/>
          </a:prstGeom>
          <a:noFill/>
          <a:ln w="9525">
            <a:noFill/>
            <a:miter lim="800000"/>
            <a:headEnd/>
            <a:tailEnd/>
          </a:ln>
        </p:spPr>
        <p:txBody>
          <a:bodyPr/>
          <a:lstStyle/>
          <a:p>
            <a:r>
              <a:rPr lang="en-US" sz="1000"/>
              <a:t> Figure 3. Kaplan-Meier curve of time to main secondary endpoint**Death from any cause, non-fatal myocardial infarction (excluding silent myocardial infarction), or stroke.</a:t>
            </a:r>
          </a:p>
        </p:txBody>
      </p:sp>
      <p:sp>
        <p:nvSpPr>
          <p:cNvPr id="531459" name="TextBox 3"/>
          <p:cNvSpPr txBox="1">
            <a:spLocks noChangeArrowheads="1"/>
          </p:cNvSpPr>
          <p:nvPr/>
        </p:nvSpPr>
        <p:spPr bwMode="auto">
          <a:xfrm>
            <a:off x="684213" y="5516563"/>
            <a:ext cx="7620000" cy="254000"/>
          </a:xfrm>
          <a:prstGeom prst="rect">
            <a:avLst/>
          </a:prstGeom>
          <a:noFill/>
          <a:ln w="9525">
            <a:noFill/>
            <a:miter lim="800000"/>
            <a:headEnd/>
            <a:tailEnd/>
          </a:ln>
        </p:spPr>
        <p:txBody>
          <a:bodyPr/>
          <a:lstStyle/>
          <a:p>
            <a:r>
              <a:rPr lang="en-US" sz="1000"/>
              <a:t>John A Dormandy et al</a:t>
            </a:r>
          </a:p>
        </p:txBody>
      </p:sp>
      <p:sp>
        <p:nvSpPr>
          <p:cNvPr id="531460" name="TextBox 4"/>
          <p:cNvSpPr txBox="1">
            <a:spLocks noChangeArrowheads="1"/>
          </p:cNvSpPr>
          <p:nvPr/>
        </p:nvSpPr>
        <p:spPr bwMode="auto">
          <a:xfrm>
            <a:off x="395288" y="152400"/>
            <a:ext cx="8353425" cy="254000"/>
          </a:xfrm>
          <a:prstGeom prst="rect">
            <a:avLst/>
          </a:prstGeom>
          <a:noFill/>
          <a:ln w="9525">
            <a:noFill/>
            <a:miter lim="800000"/>
            <a:headEnd/>
            <a:tailEnd/>
          </a:ln>
        </p:spPr>
        <p:txBody>
          <a:bodyPr/>
          <a:lstStyle/>
          <a:p>
            <a:r>
              <a:rPr lang="en-US" sz="2000" b="1"/>
              <a:t> Secondary prevention of macrovascular events in patients with type 2 diabetes in the PROactive Study (PROspective pioglitAzone Clinical Trial In macroVascular Events): a randomised controlled trial</a:t>
            </a:r>
          </a:p>
        </p:txBody>
      </p:sp>
      <p:sp>
        <p:nvSpPr>
          <p:cNvPr id="531461" name="TextBox 5"/>
          <p:cNvSpPr txBox="1">
            <a:spLocks noChangeArrowheads="1"/>
          </p:cNvSpPr>
          <p:nvPr/>
        </p:nvSpPr>
        <p:spPr bwMode="auto">
          <a:xfrm>
            <a:off x="684213" y="5876925"/>
            <a:ext cx="7620000" cy="254000"/>
          </a:xfrm>
          <a:prstGeom prst="rect">
            <a:avLst/>
          </a:prstGeom>
          <a:noFill/>
          <a:ln w="9525">
            <a:noFill/>
            <a:miter lim="800000"/>
            <a:headEnd/>
            <a:tailEnd/>
          </a:ln>
        </p:spPr>
        <p:txBody>
          <a:bodyPr/>
          <a:lstStyle/>
          <a:p>
            <a:r>
              <a:rPr lang="en-US" sz="1000"/>
              <a:t>Lancet, Volume 366, Issue 9493, 2005, 1279–1289</a:t>
            </a:r>
          </a:p>
        </p:txBody>
      </p:sp>
      <p:sp>
        <p:nvSpPr>
          <p:cNvPr id="531462" name="TextBox 6"/>
          <p:cNvSpPr txBox="1">
            <a:spLocks noChangeArrowheads="1"/>
          </p:cNvSpPr>
          <p:nvPr/>
        </p:nvSpPr>
        <p:spPr bwMode="auto">
          <a:xfrm>
            <a:off x="684213" y="6237288"/>
            <a:ext cx="7620000" cy="254000"/>
          </a:xfrm>
          <a:prstGeom prst="rect">
            <a:avLst/>
          </a:prstGeom>
          <a:noFill/>
          <a:ln w="9525">
            <a:noFill/>
            <a:miter lim="800000"/>
            <a:headEnd/>
            <a:tailEnd/>
          </a:ln>
        </p:spPr>
        <p:txBody>
          <a:bodyPr/>
          <a:lstStyle/>
          <a:p>
            <a:r>
              <a:rPr lang="en-US" sz="1000"/>
              <a:t>http://dx.doi.org/10.1016/S0140-6736(05)67528-9</a:t>
            </a:r>
          </a:p>
        </p:txBody>
      </p:sp>
    </p:spTree>
    <p:extLst>
      <p:ext uri="{BB962C8B-B14F-4D97-AF65-F5344CB8AC3E}">
        <p14:creationId xmlns:p14="http://schemas.microsoft.com/office/powerpoint/2010/main" val="1092082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1" name="Picture 2"/>
          <p:cNvPicPr>
            <a:picLocks noChangeAspect="1" noChangeArrowheads="1"/>
          </p:cNvPicPr>
          <p:nvPr/>
        </p:nvPicPr>
        <p:blipFill>
          <a:blip r:embed="rId2"/>
          <a:srcRect/>
          <a:stretch>
            <a:fillRect/>
          </a:stretch>
        </p:blipFill>
        <p:spPr bwMode="auto">
          <a:xfrm>
            <a:off x="684213" y="1628775"/>
            <a:ext cx="8208962" cy="4824413"/>
          </a:xfrm>
          <a:prstGeom prst="rect">
            <a:avLst/>
          </a:prstGeom>
          <a:noFill/>
          <a:ln w="9525">
            <a:noFill/>
            <a:miter lim="800000"/>
            <a:headEnd/>
            <a:tailEnd/>
          </a:ln>
        </p:spPr>
      </p:pic>
      <p:sp>
        <p:nvSpPr>
          <p:cNvPr id="532482" name="Title 4"/>
          <p:cNvSpPr>
            <a:spLocks noGrp="1"/>
          </p:cNvSpPr>
          <p:nvPr>
            <p:ph type="title" idx="4294967295"/>
          </p:nvPr>
        </p:nvSpPr>
        <p:spPr/>
        <p:txBody>
          <a:bodyPr/>
          <a:lstStyle/>
          <a:p>
            <a:r>
              <a:rPr lang="en-GB" sz="2400">
                <a:latin typeface="Arial" charset="0"/>
                <a:cs typeface="Arial" charset="0"/>
              </a:rPr>
              <a:t>Cardiovascular safety studies (TECOS, EXAMINE, SAVOR-TIMI)</a:t>
            </a:r>
          </a:p>
        </p:txBody>
      </p:sp>
    </p:spTree>
    <p:extLst>
      <p:ext uri="{BB962C8B-B14F-4D97-AF65-F5344CB8AC3E}">
        <p14:creationId xmlns:p14="http://schemas.microsoft.com/office/powerpoint/2010/main" val="274099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3505" name="Picture 5" descr="Figure"/>
          <p:cNvPicPr>
            <a:picLocks noChangeAspect="1" noChangeArrowheads="1"/>
          </p:cNvPicPr>
          <p:nvPr/>
        </p:nvPicPr>
        <p:blipFill>
          <a:blip r:embed="rId2"/>
          <a:srcRect/>
          <a:stretch>
            <a:fillRect/>
          </a:stretch>
        </p:blipFill>
        <p:spPr bwMode="auto">
          <a:xfrm>
            <a:off x="755650" y="1412875"/>
            <a:ext cx="7345363" cy="4967288"/>
          </a:xfrm>
          <a:prstGeom prst="rect">
            <a:avLst/>
          </a:prstGeom>
          <a:noFill/>
          <a:ln w="9525">
            <a:noFill/>
            <a:miter lim="800000"/>
            <a:headEnd/>
            <a:tailEnd/>
          </a:ln>
        </p:spPr>
      </p:pic>
      <p:sp>
        <p:nvSpPr>
          <p:cNvPr id="599046" name="Text Box 6"/>
          <p:cNvSpPr txBox="1">
            <a:spLocks noChangeArrowheads="1"/>
          </p:cNvSpPr>
          <p:nvPr/>
        </p:nvSpPr>
        <p:spPr bwMode="auto">
          <a:xfrm>
            <a:off x="250825" y="260350"/>
            <a:ext cx="8569325" cy="9159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GB" b="1"/>
              <a:t>Semaglutide and Cardiovascular Outcomes in Patients with Type 2 Diabetes</a:t>
            </a:r>
            <a:endParaRPr lang="en-GB"/>
          </a:p>
          <a:p>
            <a:pPr>
              <a:defRPr/>
            </a:pPr>
            <a:r>
              <a:rPr lang="en-GB"/>
              <a:t>SUSTAIN-6 Investigators</a:t>
            </a:r>
            <a:endParaRPr lang="en-GB" i="1"/>
          </a:p>
          <a:p>
            <a:pPr>
              <a:defRPr/>
            </a:pPr>
            <a:r>
              <a:rPr lang="en-GB" i="1"/>
              <a:t>N Engl J Med,</a:t>
            </a:r>
            <a:r>
              <a:rPr lang="en-GB"/>
              <a:t> 2016</a:t>
            </a:r>
          </a:p>
        </p:txBody>
      </p:sp>
    </p:spTree>
    <p:extLst>
      <p:ext uri="{BB962C8B-B14F-4D97-AF65-F5344CB8AC3E}">
        <p14:creationId xmlns:p14="http://schemas.microsoft.com/office/powerpoint/2010/main" val="777437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529" name="Picture 5" descr="Figure"/>
          <p:cNvPicPr>
            <a:picLocks noChangeAspect="1" noChangeArrowheads="1"/>
          </p:cNvPicPr>
          <p:nvPr/>
        </p:nvPicPr>
        <p:blipFill>
          <a:blip r:embed="rId2"/>
          <a:srcRect/>
          <a:stretch>
            <a:fillRect/>
          </a:stretch>
        </p:blipFill>
        <p:spPr bwMode="auto">
          <a:xfrm>
            <a:off x="684213" y="1196975"/>
            <a:ext cx="8064500" cy="5253038"/>
          </a:xfrm>
          <a:prstGeom prst="rect">
            <a:avLst/>
          </a:prstGeom>
          <a:noFill/>
          <a:ln w="9525">
            <a:noFill/>
            <a:miter lim="800000"/>
            <a:headEnd/>
            <a:tailEnd/>
          </a:ln>
        </p:spPr>
      </p:pic>
      <p:sp>
        <p:nvSpPr>
          <p:cNvPr id="598022" name="Text Box 6"/>
          <p:cNvSpPr txBox="1">
            <a:spLocks noChangeArrowheads="1"/>
          </p:cNvSpPr>
          <p:nvPr/>
        </p:nvSpPr>
        <p:spPr bwMode="auto">
          <a:xfrm>
            <a:off x="250825" y="260350"/>
            <a:ext cx="8569325" cy="9159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GB" b="1"/>
              <a:t>Semaglutide and Cardiovascular Outcomes in Patients with Type 2 Diabetes</a:t>
            </a:r>
            <a:endParaRPr lang="en-GB"/>
          </a:p>
          <a:p>
            <a:pPr>
              <a:defRPr/>
            </a:pPr>
            <a:r>
              <a:rPr lang="en-GB"/>
              <a:t>SUSTAIN-6 Investigators</a:t>
            </a:r>
            <a:endParaRPr lang="en-GB" i="1"/>
          </a:p>
          <a:p>
            <a:pPr>
              <a:defRPr/>
            </a:pPr>
            <a:r>
              <a:rPr lang="en-GB" i="1"/>
              <a:t>N Engl J Med,</a:t>
            </a:r>
            <a:r>
              <a:rPr lang="en-GB"/>
              <a:t> 2016</a:t>
            </a:r>
          </a:p>
        </p:txBody>
      </p:sp>
    </p:spTree>
    <p:extLst>
      <p:ext uri="{BB962C8B-B14F-4D97-AF65-F5344CB8AC3E}">
        <p14:creationId xmlns:p14="http://schemas.microsoft.com/office/powerpoint/2010/main" val="2207423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3" name="Titel 3"/>
          <p:cNvSpPr>
            <a:spLocks noGrp="1"/>
          </p:cNvSpPr>
          <p:nvPr/>
        </p:nvSpPr>
        <p:spPr bwMode="auto">
          <a:xfrm>
            <a:off x="476250" y="88900"/>
            <a:ext cx="8291513" cy="830263"/>
          </a:xfrm>
          <a:prstGeom prst="rect">
            <a:avLst/>
          </a:prstGeom>
          <a:noFill/>
          <a:ln w="9525">
            <a:noFill/>
            <a:miter lim="800000"/>
            <a:headEnd/>
            <a:tailEnd/>
          </a:ln>
        </p:spPr>
        <p:txBody>
          <a:bodyPr lIns="0" tIns="0" rIns="0" bIns="0" anchor="b"/>
          <a:lstStyle/>
          <a:p>
            <a:pPr defTabSz="457200">
              <a:lnSpc>
                <a:spcPts val="3000"/>
              </a:lnSpc>
            </a:pPr>
            <a:r>
              <a:rPr lang="en-US" sz="3000" b="1">
                <a:solidFill>
                  <a:schemeClr val="tx2"/>
                </a:solidFill>
              </a:rPr>
              <a:t>LEADER trial: Primary Outcome</a:t>
            </a:r>
          </a:p>
        </p:txBody>
      </p:sp>
      <p:pic>
        <p:nvPicPr>
          <p:cNvPr id="535554" name="Afbeelding 12"/>
          <p:cNvPicPr>
            <a:picLocks noChangeAspect="1"/>
          </p:cNvPicPr>
          <p:nvPr/>
        </p:nvPicPr>
        <p:blipFill>
          <a:blip r:embed="rId2"/>
          <a:srcRect/>
          <a:stretch>
            <a:fillRect/>
          </a:stretch>
        </p:blipFill>
        <p:spPr bwMode="auto">
          <a:xfrm>
            <a:off x="1060450" y="1936750"/>
            <a:ext cx="6451600" cy="3492500"/>
          </a:xfrm>
          <a:prstGeom prst="rect">
            <a:avLst/>
          </a:prstGeom>
          <a:noFill/>
          <a:ln w="9525">
            <a:noFill/>
            <a:miter lim="800000"/>
            <a:headEnd/>
            <a:tailEnd/>
          </a:ln>
        </p:spPr>
      </p:pic>
      <p:pic>
        <p:nvPicPr>
          <p:cNvPr id="535555" name="Afbeelding 13"/>
          <p:cNvPicPr>
            <a:picLocks noChangeAspect="1"/>
          </p:cNvPicPr>
          <p:nvPr/>
        </p:nvPicPr>
        <p:blipFill>
          <a:blip r:embed="rId3"/>
          <a:srcRect/>
          <a:stretch>
            <a:fillRect/>
          </a:stretch>
        </p:blipFill>
        <p:spPr bwMode="auto">
          <a:xfrm>
            <a:off x="7283450" y="4144963"/>
            <a:ext cx="187325" cy="185737"/>
          </a:xfrm>
          <a:prstGeom prst="rect">
            <a:avLst/>
          </a:prstGeom>
          <a:noFill/>
          <a:ln w="9525">
            <a:noFill/>
            <a:miter lim="800000"/>
            <a:headEnd/>
            <a:tailEnd/>
          </a:ln>
        </p:spPr>
      </p:pic>
      <p:pic>
        <p:nvPicPr>
          <p:cNvPr id="535556" name="Afbeelding 14"/>
          <p:cNvPicPr>
            <a:picLocks noChangeAspect="1"/>
          </p:cNvPicPr>
          <p:nvPr/>
        </p:nvPicPr>
        <p:blipFill>
          <a:blip r:embed="rId4"/>
          <a:srcRect/>
          <a:stretch>
            <a:fillRect/>
          </a:stretch>
        </p:blipFill>
        <p:spPr bwMode="auto">
          <a:xfrm>
            <a:off x="7283450" y="3760788"/>
            <a:ext cx="187325" cy="212725"/>
          </a:xfrm>
          <a:prstGeom prst="rect">
            <a:avLst/>
          </a:prstGeom>
          <a:noFill/>
          <a:ln w="9525">
            <a:noFill/>
            <a:miter lim="800000"/>
            <a:headEnd/>
            <a:tailEnd/>
          </a:ln>
        </p:spPr>
      </p:pic>
      <p:sp>
        <p:nvSpPr>
          <p:cNvPr id="535557" name="Tekstvak 14"/>
          <p:cNvSpPr txBox="1">
            <a:spLocks noChangeArrowheads="1"/>
          </p:cNvSpPr>
          <p:nvPr/>
        </p:nvSpPr>
        <p:spPr bwMode="auto">
          <a:xfrm>
            <a:off x="7512050" y="3683000"/>
            <a:ext cx="1019175" cy="369888"/>
          </a:xfrm>
          <a:prstGeom prst="rect">
            <a:avLst/>
          </a:prstGeom>
          <a:noFill/>
          <a:ln w="9525">
            <a:noFill/>
            <a:miter lim="800000"/>
            <a:headEnd/>
            <a:tailEnd/>
          </a:ln>
        </p:spPr>
        <p:txBody>
          <a:bodyPr wrap="none">
            <a:spAutoFit/>
          </a:bodyPr>
          <a:lstStyle/>
          <a:p>
            <a:r>
              <a:rPr lang="nl-NL"/>
              <a:t>Placebo</a:t>
            </a:r>
            <a:endParaRPr lang="en-US"/>
          </a:p>
        </p:txBody>
      </p:sp>
      <p:sp>
        <p:nvSpPr>
          <p:cNvPr id="535558" name="Tekstvak 15"/>
          <p:cNvSpPr txBox="1">
            <a:spLocks noChangeArrowheads="1"/>
          </p:cNvSpPr>
          <p:nvPr/>
        </p:nvSpPr>
        <p:spPr bwMode="auto">
          <a:xfrm>
            <a:off x="7499350" y="4052888"/>
            <a:ext cx="1249363" cy="368300"/>
          </a:xfrm>
          <a:prstGeom prst="rect">
            <a:avLst/>
          </a:prstGeom>
          <a:noFill/>
          <a:ln w="9525">
            <a:noFill/>
            <a:miter lim="800000"/>
            <a:headEnd/>
            <a:tailEnd/>
          </a:ln>
        </p:spPr>
        <p:txBody>
          <a:bodyPr wrap="none">
            <a:spAutoFit/>
          </a:bodyPr>
          <a:lstStyle/>
          <a:p>
            <a:r>
              <a:rPr lang="nl-NL"/>
              <a:t>Liraglutide</a:t>
            </a:r>
            <a:endParaRPr lang="en-US"/>
          </a:p>
        </p:txBody>
      </p:sp>
      <p:sp>
        <p:nvSpPr>
          <p:cNvPr id="535559" name="Rechthoek 17"/>
          <p:cNvSpPr>
            <a:spLocks noChangeArrowheads="1"/>
          </p:cNvSpPr>
          <p:nvPr/>
        </p:nvSpPr>
        <p:spPr bwMode="auto">
          <a:xfrm rot="-5400000">
            <a:off x="-915193" y="3134519"/>
            <a:ext cx="3376612" cy="368300"/>
          </a:xfrm>
          <a:prstGeom prst="rect">
            <a:avLst/>
          </a:prstGeom>
          <a:noFill/>
          <a:ln w="9525">
            <a:noFill/>
            <a:miter lim="800000"/>
            <a:headEnd/>
            <a:tailEnd/>
          </a:ln>
        </p:spPr>
        <p:txBody>
          <a:bodyPr>
            <a:spAutoFit/>
          </a:bodyPr>
          <a:lstStyle/>
          <a:p>
            <a:r>
              <a:rPr lang="en-US"/>
              <a:t>Patients with an event (%)</a:t>
            </a:r>
          </a:p>
        </p:txBody>
      </p:sp>
      <p:sp>
        <p:nvSpPr>
          <p:cNvPr id="535560" name="Rechthoek 18"/>
          <p:cNvSpPr>
            <a:spLocks noChangeArrowheads="1"/>
          </p:cNvSpPr>
          <p:nvPr/>
        </p:nvSpPr>
        <p:spPr bwMode="auto">
          <a:xfrm>
            <a:off x="2960688" y="5348288"/>
            <a:ext cx="3055937" cy="369887"/>
          </a:xfrm>
          <a:prstGeom prst="rect">
            <a:avLst/>
          </a:prstGeom>
          <a:noFill/>
          <a:ln w="9525">
            <a:noFill/>
            <a:miter lim="800000"/>
            <a:headEnd/>
            <a:tailEnd/>
          </a:ln>
        </p:spPr>
        <p:txBody>
          <a:bodyPr wrap="none">
            <a:spAutoFit/>
          </a:bodyPr>
          <a:lstStyle/>
          <a:p>
            <a:r>
              <a:rPr lang="en-US"/>
              <a:t>Months since randomisation</a:t>
            </a:r>
          </a:p>
        </p:txBody>
      </p:sp>
      <p:sp>
        <p:nvSpPr>
          <p:cNvPr id="535561" name="Rechthoek 19"/>
          <p:cNvSpPr>
            <a:spLocks noChangeArrowheads="1"/>
          </p:cNvSpPr>
          <p:nvPr/>
        </p:nvSpPr>
        <p:spPr bwMode="auto">
          <a:xfrm>
            <a:off x="1668463" y="1909763"/>
            <a:ext cx="2819400" cy="646112"/>
          </a:xfrm>
          <a:prstGeom prst="rect">
            <a:avLst/>
          </a:prstGeom>
          <a:noFill/>
          <a:ln w="9525">
            <a:noFill/>
            <a:miter lim="800000"/>
            <a:headEnd/>
            <a:tailEnd/>
          </a:ln>
        </p:spPr>
        <p:txBody>
          <a:bodyPr>
            <a:spAutoFit/>
          </a:bodyPr>
          <a:lstStyle/>
          <a:p>
            <a:r>
              <a:rPr lang="en-US" sz="1200"/>
              <a:t>Hazard ratio, 0.87 (95% CI, 0.78–0.97)</a:t>
            </a:r>
          </a:p>
          <a:p>
            <a:r>
              <a:rPr lang="en-US" sz="1200"/>
              <a:t>P&lt;0.001 for noninferiority</a:t>
            </a:r>
          </a:p>
          <a:p>
            <a:r>
              <a:rPr lang="en-US" sz="1200"/>
              <a:t>P=0.01 for superiority</a:t>
            </a:r>
          </a:p>
        </p:txBody>
      </p:sp>
      <p:sp>
        <p:nvSpPr>
          <p:cNvPr id="535562" name="Rechthoek 20"/>
          <p:cNvSpPr>
            <a:spLocks noChangeArrowheads="1"/>
          </p:cNvSpPr>
          <p:nvPr/>
        </p:nvSpPr>
        <p:spPr bwMode="auto">
          <a:xfrm>
            <a:off x="376238" y="893763"/>
            <a:ext cx="8224837" cy="585787"/>
          </a:xfrm>
          <a:prstGeom prst="rect">
            <a:avLst/>
          </a:prstGeom>
          <a:noFill/>
          <a:ln w="9525">
            <a:noFill/>
            <a:miter lim="800000"/>
            <a:headEnd/>
            <a:tailEnd/>
          </a:ln>
        </p:spPr>
        <p:txBody>
          <a:bodyPr>
            <a:spAutoFit/>
          </a:bodyPr>
          <a:lstStyle/>
          <a:p>
            <a:r>
              <a:rPr lang="en-US" sz="1600"/>
              <a:t>First occurrence of CV death, nonfatal myocardial infarction, or nonfatal stroke in the time-to-event analysis in patients with type 2 diabetes and high CV risk.</a:t>
            </a:r>
          </a:p>
        </p:txBody>
      </p:sp>
      <p:sp>
        <p:nvSpPr>
          <p:cNvPr id="535563" name="Rechthoek 21"/>
          <p:cNvSpPr>
            <a:spLocks noChangeArrowheads="1"/>
          </p:cNvSpPr>
          <p:nvPr/>
        </p:nvSpPr>
        <p:spPr bwMode="auto">
          <a:xfrm>
            <a:off x="641350" y="5799138"/>
            <a:ext cx="6858000" cy="522287"/>
          </a:xfrm>
          <a:prstGeom prst="rect">
            <a:avLst/>
          </a:prstGeom>
          <a:noFill/>
          <a:ln w="9525">
            <a:noFill/>
            <a:miter lim="800000"/>
            <a:headEnd/>
            <a:tailEnd/>
          </a:ln>
        </p:spPr>
        <p:txBody>
          <a:bodyPr>
            <a:spAutoFit/>
          </a:bodyPr>
          <a:lstStyle/>
          <a:p>
            <a:r>
              <a:rPr lang="en-US" sz="1400"/>
              <a:t>Liraglutide Effect and Action in Diabetes: Evaluation of cardiovascular outcome Results (LEADER) trial</a:t>
            </a:r>
          </a:p>
        </p:txBody>
      </p:sp>
      <p:sp>
        <p:nvSpPr>
          <p:cNvPr id="535564" name="Tekstvak 1"/>
          <p:cNvSpPr txBox="1">
            <a:spLocks noChangeArrowheads="1"/>
          </p:cNvSpPr>
          <p:nvPr/>
        </p:nvSpPr>
        <p:spPr bwMode="auto">
          <a:xfrm>
            <a:off x="588963" y="6507163"/>
            <a:ext cx="3951287" cy="261937"/>
          </a:xfrm>
          <a:prstGeom prst="rect">
            <a:avLst/>
          </a:prstGeom>
          <a:noFill/>
          <a:ln w="9525">
            <a:noFill/>
            <a:miter lim="800000"/>
            <a:headEnd/>
            <a:tailEnd/>
          </a:ln>
        </p:spPr>
        <p:txBody>
          <a:bodyPr>
            <a:spAutoFit/>
          </a:bodyPr>
          <a:lstStyle/>
          <a:p>
            <a:r>
              <a:rPr lang="en-US" sz="1100">
                <a:solidFill>
                  <a:schemeClr val="bg1"/>
                </a:solidFill>
              </a:rPr>
              <a:t>Adapted from: Marso SP </a:t>
            </a:r>
            <a:r>
              <a:rPr lang="en-US" sz="1100" i="1">
                <a:solidFill>
                  <a:schemeClr val="bg1"/>
                </a:solidFill>
              </a:rPr>
              <a:t>et al., </a:t>
            </a:r>
            <a:r>
              <a:rPr lang="en-US" sz="1100">
                <a:solidFill>
                  <a:schemeClr val="bg1"/>
                </a:solidFill>
              </a:rPr>
              <a:t>NEJM 2016</a:t>
            </a:r>
            <a:endParaRPr lang="en-US"/>
          </a:p>
        </p:txBody>
      </p:sp>
    </p:spTree>
    <p:extLst>
      <p:ext uri="{BB962C8B-B14F-4D97-AF65-F5344CB8AC3E}">
        <p14:creationId xmlns:p14="http://schemas.microsoft.com/office/powerpoint/2010/main" val="1438498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1628800"/>
            <a:ext cx="2897524" cy="480131"/>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a:t>
            </a:r>
          </a:p>
        </p:txBody>
      </p:sp>
    </p:spTree>
    <p:extLst>
      <p:ext uri="{BB962C8B-B14F-4D97-AF65-F5344CB8AC3E}">
        <p14:creationId xmlns:p14="http://schemas.microsoft.com/office/powerpoint/2010/main" val="166480285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214313" y="2305050"/>
          <a:ext cx="8739187" cy="2903220"/>
        </p:xfrm>
        <a:graphic>
          <a:graphicData uri="http://schemas.openxmlformats.org/drawingml/2006/table">
            <a:tbl>
              <a:tblPr/>
              <a:tblGrid>
                <a:gridCol w="3367087">
                  <a:extLst>
                    <a:ext uri="{9D8B030D-6E8A-4147-A177-3AD203B41FA5}">
                      <a16:colId xmlns:a16="http://schemas.microsoft.com/office/drawing/2014/main" val="20000"/>
                    </a:ext>
                  </a:extLst>
                </a:gridCol>
                <a:gridCol w="2308225">
                  <a:extLst>
                    <a:ext uri="{9D8B030D-6E8A-4147-A177-3AD203B41FA5}">
                      <a16:colId xmlns:a16="http://schemas.microsoft.com/office/drawing/2014/main" val="20001"/>
                    </a:ext>
                  </a:extLst>
                </a:gridCol>
                <a:gridCol w="1878013">
                  <a:extLst>
                    <a:ext uri="{9D8B030D-6E8A-4147-A177-3AD203B41FA5}">
                      <a16:colId xmlns:a16="http://schemas.microsoft.com/office/drawing/2014/main" val="20002"/>
                    </a:ext>
                  </a:extLst>
                </a:gridCol>
                <a:gridCol w="1185862">
                  <a:extLst>
                    <a:ext uri="{9D8B030D-6E8A-4147-A177-3AD203B41FA5}">
                      <a16:colId xmlns:a16="http://schemas.microsoft.com/office/drawing/2014/main" val="20003"/>
                    </a:ext>
                  </a:extLst>
                </a:gridCol>
              </a:tblGrid>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1" i="0" u="none" strike="noStrike" cap="none" normalizeH="0" baseline="0">
                          <a:ln>
                            <a:noFill/>
                          </a:ln>
                          <a:solidFill>
                            <a:srgbClr val="53575E"/>
                          </a:solidFill>
                          <a:effectLst/>
                          <a:latin typeface="Arial" charset="0"/>
                          <a:cs typeface="Arial" charset="0"/>
                        </a:rPr>
                        <a:t>Hazard ratio (95% CI)</a:t>
                      </a:r>
                    </a:p>
                  </a:txBody>
                  <a:tcPr marL="45720" marR="4572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1" i="1" u="none" strike="noStrike" cap="none" normalizeH="0" baseline="0">
                          <a:ln>
                            <a:noFill/>
                          </a:ln>
                          <a:solidFill>
                            <a:srgbClr val="53575E"/>
                          </a:solidFill>
                          <a:effectLst/>
                          <a:latin typeface="Arial" charset="0"/>
                          <a:cs typeface="Arial" charset="0"/>
                        </a:rPr>
                        <a:t>P</a:t>
                      </a:r>
                      <a:r>
                        <a:rPr kumimoji="0" lang="en-US" sz="1600" b="1" i="0" u="none" strike="noStrike" cap="none" normalizeH="0" baseline="0">
                          <a:ln>
                            <a:noFill/>
                          </a:ln>
                          <a:solidFill>
                            <a:srgbClr val="53575E"/>
                          </a:solidFill>
                          <a:effectLst/>
                          <a:latin typeface="Arial" charset="0"/>
                          <a:cs typeface="Arial" charset="0"/>
                        </a:rPr>
                        <a:t> value</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Primary composite endpoint*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pl-PL" sz="1600" b="0" i="0" u="none" strike="noStrike" cap="none" normalizeH="0" baseline="0">
                          <a:ln>
                            <a:noFill/>
                          </a:ln>
                          <a:solidFill>
                            <a:srgbClr val="53575E"/>
                          </a:solidFill>
                          <a:effectLst/>
                          <a:latin typeface="Arial" charset="0"/>
                          <a:cs typeface="Arial" charset="0"/>
                        </a:rPr>
                        <a:t>0.8</a:t>
                      </a:r>
                      <a:r>
                        <a:rPr kumimoji="0" lang="en-US" sz="1600" b="0" i="0" u="none" strike="noStrike" cap="none" normalizeH="0" baseline="0">
                          <a:ln>
                            <a:noFill/>
                          </a:ln>
                          <a:solidFill>
                            <a:srgbClr val="53575E"/>
                          </a:solidFill>
                          <a:effectLst/>
                          <a:latin typeface="Arial" charset="0"/>
                          <a:cs typeface="Arial" charset="0"/>
                        </a:rPr>
                        <a:t>7</a:t>
                      </a:r>
                      <a:r>
                        <a:rPr kumimoji="0" lang="pl-PL" sz="1600" b="0" i="0" u="none" strike="noStrike" cap="none" normalizeH="0" baseline="0">
                          <a:ln>
                            <a:noFill/>
                          </a:ln>
                          <a:solidFill>
                            <a:srgbClr val="53575E"/>
                          </a:solidFill>
                          <a:effectLst/>
                          <a:latin typeface="Arial" charset="0"/>
                          <a:cs typeface="Arial" charset="0"/>
                        </a:rPr>
                        <a:t> (0.7</a:t>
                      </a:r>
                      <a:r>
                        <a:rPr kumimoji="0" lang="en-US" sz="1600" b="0" i="0" u="none" strike="noStrike" cap="none" normalizeH="0" baseline="0">
                          <a:ln>
                            <a:noFill/>
                          </a:ln>
                          <a:solidFill>
                            <a:srgbClr val="53575E"/>
                          </a:solidFill>
                          <a:effectLst/>
                          <a:latin typeface="Arial" charset="0"/>
                          <a:cs typeface="Arial" charset="0"/>
                        </a:rPr>
                        <a:t>8-</a:t>
                      </a:r>
                      <a:r>
                        <a:rPr kumimoji="0" lang="pl-PL" sz="1600" b="0" i="0" u="none" strike="noStrike" cap="none" normalizeH="0" baseline="0">
                          <a:ln>
                            <a:noFill/>
                          </a:ln>
                          <a:solidFill>
                            <a:srgbClr val="53575E"/>
                          </a:solidFill>
                          <a:effectLst/>
                          <a:latin typeface="Arial" charset="0"/>
                          <a:cs typeface="Arial" charset="0"/>
                        </a:rPr>
                        <a:t>0.9</a:t>
                      </a:r>
                      <a:r>
                        <a:rPr kumimoji="0" lang="en-US" sz="1600" b="0" i="0" u="none" strike="noStrike" cap="none" normalizeH="0" baseline="0">
                          <a:ln>
                            <a:noFill/>
                          </a:ln>
                          <a:solidFill>
                            <a:srgbClr val="53575E"/>
                          </a:solidFill>
                          <a:effectLst/>
                          <a:latin typeface="Arial" charset="0"/>
                          <a:cs typeface="Arial" charset="0"/>
                        </a:rPr>
                        <a:t>7)</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0.01</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Expanded composite endpoint</a:t>
                      </a:r>
                      <a:r>
                        <a:rPr kumimoji="0" lang="en-US" sz="1600" b="0" i="0" u="none" strike="noStrike" cap="none" normalizeH="0" baseline="30000">
                          <a:ln>
                            <a:noFill/>
                          </a:ln>
                          <a:solidFill>
                            <a:srgbClr val="53575E"/>
                          </a:solidFill>
                          <a:effectLst/>
                          <a:latin typeface="Arial" charset="0"/>
                          <a:cs typeface="Arial" charset="0"/>
                        </a:rPr>
                        <a: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pl-PL" sz="1600" b="0" i="0" u="none" strike="noStrike" cap="none" normalizeH="0" baseline="0">
                          <a:ln>
                            <a:noFill/>
                          </a:ln>
                          <a:solidFill>
                            <a:srgbClr val="53575E"/>
                          </a:solidFill>
                          <a:effectLst/>
                          <a:latin typeface="Arial" charset="0"/>
                          <a:cs typeface="Arial" charset="0"/>
                        </a:rPr>
                        <a:t>0.</a:t>
                      </a:r>
                      <a:r>
                        <a:rPr kumimoji="0" lang="en-US" sz="1600" b="0" i="0" u="none" strike="noStrike" cap="none" normalizeH="0" baseline="0">
                          <a:ln>
                            <a:noFill/>
                          </a:ln>
                          <a:solidFill>
                            <a:srgbClr val="53575E"/>
                          </a:solidFill>
                          <a:effectLst/>
                          <a:latin typeface="Arial" charset="0"/>
                          <a:cs typeface="Arial" charset="0"/>
                        </a:rPr>
                        <a:t>88</a:t>
                      </a:r>
                      <a:r>
                        <a:rPr kumimoji="0" lang="pl-PL" sz="1600" b="0" i="0" u="none" strike="noStrike" cap="none" normalizeH="0" baseline="0">
                          <a:ln>
                            <a:noFill/>
                          </a:ln>
                          <a:solidFill>
                            <a:srgbClr val="53575E"/>
                          </a:solidFill>
                          <a:effectLst/>
                          <a:latin typeface="Arial" charset="0"/>
                          <a:cs typeface="Arial" charset="0"/>
                        </a:rPr>
                        <a:t> (0.</a:t>
                      </a:r>
                      <a:r>
                        <a:rPr kumimoji="0" lang="en-US" sz="1600" b="0" i="0" u="none" strike="noStrike" cap="none" normalizeH="0" baseline="0">
                          <a:ln>
                            <a:noFill/>
                          </a:ln>
                          <a:solidFill>
                            <a:srgbClr val="53575E"/>
                          </a:solidFill>
                          <a:effectLst/>
                          <a:latin typeface="Arial" charset="0"/>
                          <a:cs typeface="Arial" charset="0"/>
                        </a:rPr>
                        <a:t>81-0</a:t>
                      </a:r>
                      <a:r>
                        <a:rPr kumimoji="0" lang="pl-PL" sz="1600" b="0" i="0" u="none" strike="noStrike" cap="none" normalizeH="0" baseline="0">
                          <a:ln>
                            <a:noFill/>
                          </a:ln>
                          <a:solidFill>
                            <a:srgbClr val="53575E"/>
                          </a:solidFill>
                          <a:effectLst/>
                          <a:latin typeface="Arial" charset="0"/>
                          <a:cs typeface="Arial" charset="0"/>
                        </a:rPr>
                        <a:t>.</a:t>
                      </a:r>
                      <a:r>
                        <a:rPr kumimoji="0" lang="en-US" sz="1600" b="0" i="0" u="none" strike="noStrike" cap="none" normalizeH="0" baseline="0">
                          <a:ln>
                            <a:noFill/>
                          </a:ln>
                          <a:solidFill>
                            <a:srgbClr val="53575E"/>
                          </a:solidFill>
                          <a:effectLst/>
                          <a:latin typeface="Arial" charset="0"/>
                          <a:cs typeface="Arial" charset="0"/>
                        </a:rPr>
                        <a:t>96)</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0.005</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Death from any cause</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0.85 (0.74-0.97)</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0.02</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CV death</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0.78 (0.66-0.93)</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0.007</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Fatal or nonfatal MI</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0.86 (0.73-1.00)</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0.046</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Nephropathy</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0.78 (0.67-0.92)</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0.003</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01153" name="Title 3"/>
          <p:cNvSpPr>
            <a:spLocks noGrp="1"/>
          </p:cNvSpPr>
          <p:nvPr>
            <p:ph type="title" idx="4294967295"/>
          </p:nvPr>
        </p:nvSpPr>
        <p:spPr>
          <a:xfrm>
            <a:off x="684213" y="333375"/>
            <a:ext cx="7772400" cy="1143000"/>
          </a:xfrm>
        </p:spPr>
        <p:txBody>
          <a:bodyPr/>
          <a:lstStyle/>
          <a:p>
            <a:r>
              <a:rPr lang="en-GB" sz="2400">
                <a:latin typeface="Arial" charset="0"/>
                <a:cs typeface="Arial" charset="0"/>
              </a:rPr>
              <a:t>Liraglutide and Cardiovascular Outcomes in Type 2 Diabetes</a:t>
            </a:r>
            <a:br>
              <a:rPr lang="en-GB" sz="2400" b="0">
                <a:latin typeface="Arial" charset="0"/>
                <a:cs typeface="Arial" charset="0"/>
              </a:rPr>
            </a:br>
            <a:r>
              <a:rPr lang="en-GB" sz="2400" b="0">
                <a:latin typeface="Arial" charset="0"/>
                <a:cs typeface="Arial" charset="0"/>
              </a:rPr>
              <a:t>LEADER Trial Investigators</a:t>
            </a:r>
            <a:br>
              <a:rPr lang="en-GB" sz="2400" b="0" i="1">
                <a:latin typeface="Arial" charset="0"/>
                <a:cs typeface="Arial" charset="0"/>
              </a:rPr>
            </a:br>
            <a:r>
              <a:rPr lang="en-GB" sz="2400" b="0" i="1">
                <a:latin typeface="Arial" charset="0"/>
                <a:cs typeface="Arial" charset="0"/>
              </a:rPr>
              <a:t>N Engl J Med,</a:t>
            </a:r>
            <a:r>
              <a:rPr lang="en-GB" sz="2400" b="0">
                <a:latin typeface="Arial" charset="0"/>
                <a:cs typeface="Arial" charset="0"/>
              </a:rPr>
              <a:t> </a:t>
            </a:r>
            <a:r>
              <a:rPr lang="en-GB" sz="2400" b="0" u="sng">
                <a:latin typeface="Arial" charset="0"/>
                <a:cs typeface="Arial" charset="0"/>
              </a:rPr>
              <a:t>2016</a:t>
            </a:r>
            <a:endParaRPr lang="en-US" sz="2400" b="0" u="sng">
              <a:latin typeface="Arial" charset="0"/>
              <a:cs typeface="Arial" charset="0"/>
            </a:endParaRPr>
          </a:p>
        </p:txBody>
      </p:sp>
      <p:sp>
        <p:nvSpPr>
          <p:cNvPr id="2" name="Slide Number Placeholder 1"/>
          <p:cNvSpPr txBox="1">
            <a:spLocks noGrp="1"/>
          </p:cNvSpPr>
          <p:nvPr/>
        </p:nvSpPr>
        <p:spPr>
          <a:xfrm>
            <a:off x="7137400" y="6313488"/>
            <a:ext cx="1905000" cy="457200"/>
          </a:xfrm>
          <a:prstGeom prst="rect">
            <a:avLst/>
          </a:prstGeom>
          <a:noFill/>
          <a:extLst/>
        </p:spPr>
        <p:txBody>
          <a:bodyPr anchor="b"/>
          <a:lstStyle/>
          <a:p>
            <a:pPr algn="r" defTabSz="457200" fontAlgn="auto">
              <a:spcBef>
                <a:spcPts val="0"/>
              </a:spcBef>
              <a:spcAft>
                <a:spcPts val="0"/>
              </a:spcAft>
              <a:defRPr/>
            </a:pPr>
            <a:fld id="{0D4074F9-2E42-4C90-A6E9-4481720FC4E7}" type="slidenum">
              <a:rPr lang="en-US" sz="1200">
                <a:solidFill>
                  <a:schemeClr val="tx1">
                    <a:lumMod val="50000"/>
                    <a:lumOff val="50000"/>
                  </a:schemeClr>
                </a:solidFill>
                <a:latin typeface="+mn-lt"/>
                <a:cs typeface="+mn-cs"/>
              </a:rPr>
              <a:pPr algn="r" defTabSz="457200" fontAlgn="auto">
                <a:spcBef>
                  <a:spcPts val="0"/>
                </a:spcBef>
                <a:spcAft>
                  <a:spcPts val="0"/>
                </a:spcAft>
                <a:defRPr/>
              </a:pPr>
              <a:t>30</a:t>
            </a:fld>
            <a:endParaRPr lang="en-US" sz="1200" dirty="0">
              <a:solidFill>
                <a:schemeClr val="tx1">
                  <a:lumMod val="50000"/>
                  <a:lumOff val="50000"/>
                </a:schemeClr>
              </a:solidFill>
              <a:latin typeface="+mn-lt"/>
              <a:cs typeface="+mn-cs"/>
            </a:endParaRPr>
          </a:p>
        </p:txBody>
      </p:sp>
      <p:sp>
        <p:nvSpPr>
          <p:cNvPr id="9" name="TextBox 8"/>
          <p:cNvSpPr txBox="1"/>
          <p:nvPr/>
        </p:nvSpPr>
        <p:spPr>
          <a:xfrm>
            <a:off x="1831975" y="1603375"/>
            <a:ext cx="5489575" cy="708025"/>
          </a:xfrm>
          <a:prstGeom prst="rect">
            <a:avLst/>
          </a:prstGeom>
          <a:noFill/>
        </p:spPr>
        <p:txBody>
          <a:bodyPr>
            <a:spAutoFit/>
          </a:bodyPr>
          <a:lstStyle/>
          <a:p>
            <a:pPr algn="ctr" defTabSz="457200" fontAlgn="auto">
              <a:spcBef>
                <a:spcPts val="0"/>
              </a:spcBef>
              <a:spcAft>
                <a:spcPts val="0"/>
              </a:spcAft>
              <a:defRPr/>
            </a:pPr>
            <a:r>
              <a:rPr lang="en-US" sz="2000" b="1" dirty="0">
                <a:solidFill>
                  <a:schemeClr val="accent3"/>
                </a:solidFill>
                <a:latin typeface="+mn-lt"/>
                <a:cs typeface="Arial"/>
              </a:rPr>
              <a:t>LEADER</a:t>
            </a:r>
          </a:p>
          <a:p>
            <a:pPr algn="ctr" defTabSz="457200" fontAlgn="auto">
              <a:spcBef>
                <a:spcPts val="0"/>
              </a:spcBef>
              <a:spcAft>
                <a:spcPts val="0"/>
              </a:spcAft>
              <a:defRPr/>
            </a:pPr>
            <a:r>
              <a:rPr lang="en-US" sz="2000" b="1" dirty="0">
                <a:solidFill>
                  <a:schemeClr val="accent3"/>
                </a:solidFill>
                <a:latin typeface="+mn-lt"/>
                <a:cs typeface="Arial"/>
              </a:rPr>
              <a:t>(N=9340)</a:t>
            </a:r>
          </a:p>
        </p:txBody>
      </p:sp>
      <p:sp>
        <p:nvSpPr>
          <p:cNvPr id="601156" name="Text Box 3"/>
          <p:cNvSpPr txBox="1">
            <a:spLocks noChangeArrowheads="1"/>
          </p:cNvSpPr>
          <p:nvPr/>
        </p:nvSpPr>
        <p:spPr bwMode="auto">
          <a:xfrm>
            <a:off x="36513" y="5969000"/>
            <a:ext cx="8121650" cy="854075"/>
          </a:xfrm>
          <a:prstGeom prst="rect">
            <a:avLst/>
          </a:prstGeom>
          <a:noFill/>
          <a:ln w="9525">
            <a:noFill/>
            <a:miter lim="800000"/>
            <a:headEnd/>
            <a:tailEnd/>
          </a:ln>
        </p:spPr>
        <p:txBody>
          <a:bodyPr anchor="b">
            <a:spAutoFit/>
          </a:bodyPr>
          <a:lstStyle/>
          <a:p>
            <a:pPr defTabSz="457200">
              <a:spcBef>
                <a:spcPts val="600"/>
              </a:spcBef>
            </a:pPr>
            <a:r>
              <a:rPr lang="en-US" sz="1000">
                <a:ea typeface="MS PGothic" pitchFamily="34" charset="-128"/>
              </a:rPr>
              <a:t>*CV death, nonfatal MI (including silent MI), or nonfatal stroke; </a:t>
            </a:r>
            <a:r>
              <a:rPr lang="en-US" sz="1000" baseline="30000">
                <a:ea typeface="MS PGothic" pitchFamily="34" charset="-128"/>
              </a:rPr>
              <a:t>†</a:t>
            </a:r>
            <a:r>
              <a:rPr lang="en-US" sz="1000">
                <a:ea typeface="MS PGothic" pitchFamily="34" charset="-128"/>
              </a:rPr>
              <a:t>CV death, nonfatal MI (including silent MI), nonfatal stroke, coronary revascularization, and hospitalization for unstable angina or HF.</a:t>
            </a:r>
          </a:p>
          <a:p>
            <a:pPr defTabSz="457200">
              <a:spcBef>
                <a:spcPts val="600"/>
              </a:spcBef>
            </a:pPr>
            <a:r>
              <a:rPr lang="en-US" sz="1000">
                <a:ea typeface="MS PGothic" pitchFamily="34" charset="-128"/>
              </a:rPr>
              <a:t>CI, confidence interval; CV, cardiovascular; </a:t>
            </a:r>
            <a:r>
              <a:rPr lang="en-US" sz="1000">
                <a:solidFill>
                  <a:srgbClr val="000000"/>
                </a:solidFill>
                <a:ea typeface="MS PGothic" pitchFamily="34" charset="-128"/>
              </a:rPr>
              <a:t>MI, myocardial infarction.</a:t>
            </a:r>
            <a:endParaRPr lang="en-US" sz="1000">
              <a:ea typeface="MS PGothic" pitchFamily="34" charset="-128"/>
            </a:endParaRPr>
          </a:p>
          <a:p>
            <a:pPr defTabSz="457200">
              <a:spcBef>
                <a:spcPts val="600"/>
              </a:spcBef>
            </a:pPr>
            <a:endParaRPr lang="da-DK" sz="1000">
              <a:ea typeface="MS PGothic" pitchFamily="34" charset="-128"/>
            </a:endParaRPr>
          </a:p>
        </p:txBody>
      </p:sp>
      <p:graphicFrame>
        <p:nvGraphicFramePr>
          <p:cNvPr id="601123" name="Chart 6"/>
          <p:cNvGraphicFramePr>
            <a:graphicFrameLocks/>
          </p:cNvGraphicFramePr>
          <p:nvPr/>
        </p:nvGraphicFramePr>
        <p:xfrm>
          <a:off x="2562225" y="2365375"/>
          <a:ext cx="3722688" cy="3171825"/>
        </p:xfrm>
        <a:graphic>
          <a:graphicData uri="http://schemas.openxmlformats.org/presentationml/2006/ole">
            <mc:AlternateContent xmlns:mc="http://schemas.openxmlformats.org/markup-compatibility/2006">
              <mc:Choice xmlns:v="urn:schemas-microsoft-com:vml" Requires="v">
                <p:oleObj spid="_x0000_s603138" r:id="rId3" imgW="3724979" imgH="3170195" progId="Excel.Chart.8">
                  <p:embed/>
                </p:oleObj>
              </mc:Choice>
              <mc:Fallback>
                <p:oleObj r:id="rId3" imgW="3724979" imgH="3170195" progId="Excel.Chart.8">
                  <p:embed/>
                  <p:pic>
                    <p:nvPicPr>
                      <p:cNvPr id="601123" name="Char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225" y="2365375"/>
                        <a:ext cx="3722688" cy="317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2827338" y="5626100"/>
            <a:ext cx="2179637" cy="307975"/>
          </a:xfrm>
          <a:prstGeom prst="rect">
            <a:avLst/>
          </a:prstGeom>
          <a:noFill/>
        </p:spPr>
        <p:txBody>
          <a:bodyPr>
            <a:spAutoFit/>
          </a:bodyPr>
          <a:lstStyle/>
          <a:p>
            <a:pPr algn="r" fontAlgn="auto">
              <a:spcBef>
                <a:spcPts val="0"/>
              </a:spcBef>
              <a:spcAft>
                <a:spcPts val="0"/>
              </a:spcAft>
              <a:defRPr/>
            </a:pPr>
            <a:r>
              <a:rPr lang="en-US" sz="1400" b="1" dirty="0">
                <a:solidFill>
                  <a:schemeClr val="accent3"/>
                </a:solidFill>
                <a:latin typeface="+mn-lt"/>
                <a:cs typeface="+mn-cs"/>
              </a:rPr>
              <a:t>Favors liraglutide</a:t>
            </a:r>
          </a:p>
        </p:txBody>
      </p:sp>
      <p:cxnSp>
        <p:nvCxnSpPr>
          <p:cNvPr id="10" name="Straight Arrow Connector 9"/>
          <p:cNvCxnSpPr/>
          <p:nvPr/>
        </p:nvCxnSpPr>
        <p:spPr bwMode="auto">
          <a:xfrm flipH="1">
            <a:off x="2957513" y="5611813"/>
            <a:ext cx="1936750" cy="14287"/>
          </a:xfrm>
          <a:prstGeom prst="straightConnector1">
            <a:avLst/>
          </a:prstGeom>
          <a:solidFill>
            <a:schemeClr val="accent1"/>
          </a:solidFill>
          <a:ln w="38100" cap="flat" cmpd="sng" algn="ctr">
            <a:solidFill>
              <a:schemeClr val="accent3"/>
            </a:solidFill>
            <a:prstDash val="solid"/>
            <a:round/>
            <a:headEnd type="none" w="med" len="med"/>
            <a:tailEnd type="stealth" w="lg" len="lg"/>
          </a:ln>
          <a:effectLst/>
          <a:extLst/>
        </p:spPr>
      </p:cxnSp>
    </p:spTree>
    <p:extLst>
      <p:ext uri="{BB962C8B-B14F-4D97-AF65-F5344CB8AC3E}">
        <p14:creationId xmlns:p14="http://schemas.microsoft.com/office/powerpoint/2010/main" val="4245492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3" name="Rectangle 2"/>
          <p:cNvSpPr>
            <a:spLocks noGrp="1"/>
          </p:cNvSpPr>
          <p:nvPr>
            <p:ph type="title" idx="4294967295"/>
          </p:nvPr>
        </p:nvSpPr>
        <p:spPr/>
        <p:txBody>
          <a:bodyPr lIns="0" anchor="t"/>
          <a:lstStyle/>
          <a:p>
            <a:r>
              <a:rPr lang="en-GB" sz="2400">
                <a:latin typeface="Arial" charset="0"/>
                <a:cs typeface="Arial" charset="0"/>
              </a:rPr>
              <a:t>Empagliflozin, Cardiovascular Outcomes, and Mortality in Type 2 Diabetes</a:t>
            </a:r>
            <a:br>
              <a:rPr lang="en-GB" sz="2400">
                <a:latin typeface="Arial" charset="0"/>
                <a:cs typeface="Arial" charset="0"/>
              </a:rPr>
            </a:br>
            <a:r>
              <a:rPr lang="en-GB" sz="2400" b="0">
                <a:latin typeface="Arial" charset="0"/>
                <a:cs typeface="Arial" charset="0"/>
              </a:rPr>
              <a:t>Bernard Zinman et al, NEJM, 2015</a:t>
            </a:r>
          </a:p>
        </p:txBody>
      </p:sp>
      <p:sp>
        <p:nvSpPr>
          <p:cNvPr id="602114" name="Rectangle 4"/>
          <p:cNvSpPr>
            <a:spLocks noGrp="1"/>
          </p:cNvSpPr>
          <p:nvPr>
            <p:ph type="body" idx="4294967295"/>
          </p:nvPr>
        </p:nvSpPr>
        <p:spPr/>
        <p:txBody>
          <a:bodyPr lIns="0"/>
          <a:lstStyle/>
          <a:p>
            <a:pPr>
              <a:buFont typeface="Arial" charset="0"/>
              <a:buNone/>
            </a:pPr>
            <a:endParaRPr lang="en-GB">
              <a:latin typeface="Arial" charset="0"/>
              <a:cs typeface="Arial" charset="0"/>
            </a:endParaRPr>
          </a:p>
          <a:p>
            <a:pPr>
              <a:buFont typeface="Arial" charset="0"/>
              <a:buNone/>
            </a:pPr>
            <a:endParaRPr lang="en-GB">
              <a:latin typeface="Arial" charset="0"/>
              <a:cs typeface="Arial" charset="0"/>
            </a:endParaRPr>
          </a:p>
        </p:txBody>
      </p:sp>
      <p:pic>
        <p:nvPicPr>
          <p:cNvPr id="602115" name="Picture 6" descr="IMG_4354[1]"/>
          <p:cNvPicPr>
            <a:picLocks noChangeAspect="1" noChangeArrowheads="1"/>
          </p:cNvPicPr>
          <p:nvPr/>
        </p:nvPicPr>
        <p:blipFill>
          <a:blip r:embed="rId2"/>
          <a:srcRect/>
          <a:stretch>
            <a:fillRect/>
          </a:stretch>
        </p:blipFill>
        <p:spPr bwMode="auto">
          <a:xfrm>
            <a:off x="390525" y="2238375"/>
            <a:ext cx="7858125" cy="2933700"/>
          </a:xfrm>
          <a:prstGeom prst="rect">
            <a:avLst/>
          </a:prstGeom>
          <a:noFill/>
          <a:ln w="9525">
            <a:noFill/>
            <a:miter lim="800000"/>
            <a:headEnd/>
            <a:tailEnd/>
          </a:ln>
        </p:spPr>
      </p:pic>
    </p:spTree>
    <p:extLst>
      <p:ext uri="{BB962C8B-B14F-4D97-AF65-F5344CB8AC3E}">
        <p14:creationId xmlns:p14="http://schemas.microsoft.com/office/powerpoint/2010/main" val="219985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7" name="Title 1"/>
          <p:cNvSpPr>
            <a:spLocks noGrp="1"/>
          </p:cNvSpPr>
          <p:nvPr>
            <p:ph type="title" idx="4294967295"/>
          </p:nvPr>
        </p:nvSpPr>
        <p:spPr/>
        <p:txBody>
          <a:bodyPr anchor="b"/>
          <a:lstStyle/>
          <a:p>
            <a:r>
              <a:rPr lang="en-US">
                <a:latin typeface="Arial" charset="0"/>
                <a:cs typeface="Arial" charset="0"/>
              </a:rPr>
              <a:t>3-point MACE</a:t>
            </a:r>
          </a:p>
        </p:txBody>
      </p:sp>
      <p:pic>
        <p:nvPicPr>
          <p:cNvPr id="603138" name="Picture 5"/>
          <p:cNvPicPr>
            <a:picLocks noChangeAspect="1"/>
          </p:cNvPicPr>
          <p:nvPr/>
        </p:nvPicPr>
        <p:blipFill>
          <a:blip r:embed="rId3"/>
          <a:srcRect t="18161" b="7004"/>
          <a:stretch>
            <a:fillRect/>
          </a:stretch>
        </p:blipFill>
        <p:spPr bwMode="auto">
          <a:xfrm>
            <a:off x="0" y="1376363"/>
            <a:ext cx="9144000" cy="4635500"/>
          </a:xfrm>
          <a:prstGeom prst="rect">
            <a:avLst/>
          </a:prstGeom>
          <a:noFill/>
          <a:ln w="9525">
            <a:noFill/>
            <a:miter lim="800000"/>
            <a:headEnd/>
            <a:tailEnd/>
          </a:ln>
        </p:spPr>
      </p:pic>
      <p:sp>
        <p:nvSpPr>
          <p:cNvPr id="9" name="Rectangle 8"/>
          <p:cNvSpPr/>
          <p:nvPr/>
        </p:nvSpPr>
        <p:spPr>
          <a:xfrm>
            <a:off x="3803650" y="2192338"/>
            <a:ext cx="1612900" cy="66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603140" name="TextBox 9"/>
          <p:cNvSpPr txBox="1">
            <a:spLocks noChangeArrowheads="1"/>
          </p:cNvSpPr>
          <p:nvPr/>
        </p:nvSpPr>
        <p:spPr bwMode="auto">
          <a:xfrm>
            <a:off x="1538288" y="1778000"/>
            <a:ext cx="2535237" cy="338138"/>
          </a:xfrm>
          <a:prstGeom prst="rect">
            <a:avLst/>
          </a:prstGeom>
          <a:solidFill>
            <a:schemeClr val="bg1"/>
          </a:solidFill>
          <a:ln w="9525">
            <a:noFill/>
            <a:miter lim="800000"/>
            <a:headEnd/>
            <a:tailEnd/>
          </a:ln>
        </p:spPr>
        <p:txBody>
          <a:bodyPr>
            <a:spAutoFit/>
          </a:bodyPr>
          <a:lstStyle/>
          <a:p>
            <a:pPr algn="ctr"/>
            <a:endParaRPr lang="en-GB" sz="1600">
              <a:latin typeface="Century Gothic" pitchFamily="34" charset="0"/>
            </a:endParaRPr>
          </a:p>
        </p:txBody>
      </p:sp>
      <p:sp>
        <p:nvSpPr>
          <p:cNvPr id="14" name="Rectangle 13"/>
          <p:cNvSpPr/>
          <p:nvPr/>
        </p:nvSpPr>
        <p:spPr>
          <a:xfrm>
            <a:off x="1625600" y="1585913"/>
            <a:ext cx="2073275" cy="1169987"/>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chemeClr val="tx2"/>
                </a:solidFill>
                <a:latin typeface="+mn-lt"/>
                <a:cs typeface="+mn-cs"/>
              </a:rPr>
              <a:t>HR 0.85</a:t>
            </a:r>
          </a:p>
          <a:p>
            <a:pPr algn="ctr" fontAlgn="auto">
              <a:spcBef>
                <a:spcPts val="0"/>
              </a:spcBef>
              <a:spcAft>
                <a:spcPts val="0"/>
              </a:spcAft>
              <a:defRPr/>
            </a:pPr>
            <a:r>
              <a:rPr lang="en-GB" sz="1400" dirty="0">
                <a:solidFill>
                  <a:schemeClr val="tx2"/>
                </a:solidFill>
                <a:latin typeface="+mn-lt"/>
                <a:cs typeface="+mn-cs"/>
              </a:rPr>
              <a:t>(95% CI 0.72, 1.01)</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=0.07</a:t>
            </a:r>
          </a:p>
          <a:p>
            <a:pPr algn="ctr" fontAlgn="auto">
              <a:spcBef>
                <a:spcPts val="0"/>
              </a:spcBef>
              <a:spcAft>
                <a:spcPts val="0"/>
              </a:spcAft>
              <a:defRPr/>
            </a:pPr>
            <a:endParaRPr lang="en-GB" sz="1400" dirty="0">
              <a:latin typeface="+mn-lt"/>
              <a:cs typeface="+mn-cs"/>
            </a:endParaRPr>
          </a:p>
        </p:txBody>
      </p:sp>
      <p:sp>
        <p:nvSpPr>
          <p:cNvPr id="603142" name="Rectangle 14"/>
          <p:cNvSpPr>
            <a:spLocks noChangeArrowheads="1"/>
          </p:cNvSpPr>
          <p:nvPr/>
        </p:nvSpPr>
        <p:spPr bwMode="auto">
          <a:xfrm>
            <a:off x="3698875" y="1587500"/>
            <a:ext cx="2074863" cy="11699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chemeClr val="tx2"/>
                </a:solidFill>
                <a:latin typeface="Century Gothic" pitchFamily="34" charset="0"/>
              </a:rPr>
              <a:t>HR 0.86</a:t>
            </a:r>
          </a:p>
          <a:p>
            <a:pPr algn="ctr"/>
            <a:r>
              <a:rPr lang="en-GB" sz="1400">
                <a:solidFill>
                  <a:schemeClr val="tx2"/>
                </a:solidFill>
                <a:latin typeface="Century Gothic" pitchFamily="34" charset="0"/>
              </a:rPr>
              <a:t>(95% CI 0.73, 1.02)</a:t>
            </a:r>
          </a:p>
          <a:p>
            <a:pPr algn="ctr"/>
            <a:r>
              <a:rPr lang="en-GB" sz="1400" i="1">
                <a:solidFill>
                  <a:schemeClr val="tx2"/>
                </a:solidFill>
                <a:latin typeface="Century Gothic" pitchFamily="34" charset="0"/>
              </a:rPr>
              <a:t>p</a:t>
            </a:r>
            <a:r>
              <a:rPr lang="en-GB" sz="1400">
                <a:solidFill>
                  <a:schemeClr val="tx2"/>
                </a:solidFill>
                <a:latin typeface="Century Gothic" pitchFamily="34" charset="0"/>
              </a:rPr>
              <a:t>=0.09</a:t>
            </a:r>
          </a:p>
          <a:p>
            <a:pPr algn="ctr"/>
            <a:endParaRPr lang="en-GB" sz="1400">
              <a:latin typeface="Century Gothic" pitchFamily="34" charset="0"/>
            </a:endParaRPr>
          </a:p>
        </p:txBody>
      </p:sp>
      <p:sp>
        <p:nvSpPr>
          <p:cNvPr id="603143" name="Footer Placeholder 7"/>
          <p:cNvSpPr txBox="1">
            <a:spLocks noGrp="1"/>
          </p:cNvSpPr>
          <p:nvPr/>
        </p:nvSpPr>
        <p:spPr bwMode="auto">
          <a:xfrm>
            <a:off x="277813" y="5984875"/>
            <a:ext cx="6843712"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Cumulative incidence function. MACE, Major Adverse Cardiovascular Event; HR, hazard ratio</a:t>
            </a:r>
          </a:p>
        </p:txBody>
      </p:sp>
      <p:sp>
        <p:nvSpPr>
          <p:cNvPr id="603144" name="TextBox 11"/>
          <p:cNvSpPr txBox="1">
            <a:spLocks noChangeArrowheads="1"/>
          </p:cNvSpPr>
          <p:nvPr/>
        </p:nvSpPr>
        <p:spPr bwMode="auto">
          <a:xfrm>
            <a:off x="323850" y="6243638"/>
            <a:ext cx="6408738" cy="246062"/>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 Supplementary Appendix</a:t>
            </a:r>
          </a:p>
        </p:txBody>
      </p:sp>
    </p:spTree>
    <p:extLst>
      <p:ext uri="{BB962C8B-B14F-4D97-AF65-F5344CB8AC3E}">
        <p14:creationId xmlns:p14="http://schemas.microsoft.com/office/powerpoint/2010/main" val="42266627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5" name="Title 1"/>
          <p:cNvSpPr>
            <a:spLocks noGrp="1"/>
          </p:cNvSpPr>
          <p:nvPr>
            <p:ph type="title" idx="4294967295"/>
          </p:nvPr>
        </p:nvSpPr>
        <p:spPr/>
        <p:txBody>
          <a:bodyPr anchor="b"/>
          <a:lstStyle/>
          <a:p>
            <a:r>
              <a:rPr lang="en-US">
                <a:latin typeface="Arial" charset="0"/>
                <a:cs typeface="Arial" charset="0"/>
              </a:rPr>
              <a:t>CV death  </a:t>
            </a:r>
          </a:p>
        </p:txBody>
      </p:sp>
      <p:pic>
        <p:nvPicPr>
          <p:cNvPr id="605186" name="Picture 2"/>
          <p:cNvPicPr>
            <a:picLocks noChangeAspect="1"/>
          </p:cNvPicPr>
          <p:nvPr/>
        </p:nvPicPr>
        <p:blipFill>
          <a:blip r:embed="rId3"/>
          <a:srcRect t="18504" b="6831"/>
          <a:stretch>
            <a:fillRect/>
          </a:stretch>
        </p:blipFill>
        <p:spPr bwMode="auto">
          <a:xfrm>
            <a:off x="0" y="1477963"/>
            <a:ext cx="9144000" cy="4624387"/>
          </a:xfrm>
          <a:prstGeom prst="rect">
            <a:avLst/>
          </a:prstGeom>
          <a:noFill/>
          <a:ln w="9525">
            <a:noFill/>
            <a:miter lim="800000"/>
            <a:headEnd/>
            <a:tailEnd/>
          </a:ln>
        </p:spPr>
      </p:pic>
      <p:sp>
        <p:nvSpPr>
          <p:cNvPr id="8" name="Rectangle 7"/>
          <p:cNvSpPr/>
          <p:nvPr/>
        </p:nvSpPr>
        <p:spPr>
          <a:xfrm>
            <a:off x="3881438" y="2122488"/>
            <a:ext cx="1573212" cy="731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1" name="Rectangle 10"/>
          <p:cNvSpPr/>
          <p:nvPr/>
        </p:nvSpPr>
        <p:spPr>
          <a:xfrm>
            <a:off x="1625600" y="1585913"/>
            <a:ext cx="2073275" cy="1384300"/>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chemeClr val="tx2"/>
                </a:solidFill>
                <a:latin typeface="+mn-lt"/>
                <a:cs typeface="+mn-cs"/>
              </a:rPr>
              <a:t>HR 0.65</a:t>
            </a:r>
          </a:p>
          <a:p>
            <a:pPr algn="ctr" fontAlgn="auto">
              <a:spcBef>
                <a:spcPts val="0"/>
              </a:spcBef>
              <a:spcAft>
                <a:spcPts val="0"/>
              </a:spcAft>
              <a:defRPr/>
            </a:pPr>
            <a:r>
              <a:rPr lang="en-GB" sz="1400" dirty="0">
                <a:solidFill>
                  <a:schemeClr val="tx2"/>
                </a:solidFill>
                <a:latin typeface="+mn-lt"/>
                <a:cs typeface="+mn-cs"/>
              </a:rPr>
              <a:t>(95% CI 0.50, 0.85)</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=0.002</a:t>
            </a:r>
          </a:p>
          <a:p>
            <a:pPr algn="ctr" fontAlgn="auto">
              <a:spcBef>
                <a:spcPts val="0"/>
              </a:spcBef>
              <a:spcAft>
                <a:spcPts val="0"/>
              </a:spcAft>
              <a:defRPr/>
            </a:pPr>
            <a:r>
              <a:rPr lang="en-GB" sz="1400" dirty="0">
                <a:solidFill>
                  <a:schemeClr val="tx2"/>
                </a:solidFill>
                <a:latin typeface="+mn-lt"/>
                <a:cs typeface="+mn-cs"/>
              </a:rPr>
              <a:t>RRR: 35%</a:t>
            </a:r>
          </a:p>
          <a:p>
            <a:pPr algn="ctr" fontAlgn="auto">
              <a:spcBef>
                <a:spcPts val="0"/>
              </a:spcBef>
              <a:spcAft>
                <a:spcPts val="0"/>
              </a:spcAft>
              <a:defRPr/>
            </a:pPr>
            <a:r>
              <a:rPr lang="en-GB" sz="1400" dirty="0">
                <a:solidFill>
                  <a:schemeClr val="tx2"/>
                </a:solidFill>
                <a:latin typeface="+mn-lt"/>
                <a:cs typeface="+mn-cs"/>
              </a:rPr>
              <a:t>ARR: 2.1% </a:t>
            </a:r>
            <a:endParaRPr lang="en-GB" sz="800" dirty="0">
              <a:solidFill>
                <a:schemeClr val="tx2"/>
              </a:solidFill>
              <a:latin typeface="+mn-lt"/>
              <a:cs typeface="+mn-cs"/>
            </a:endParaRPr>
          </a:p>
        </p:txBody>
      </p:sp>
      <p:sp>
        <p:nvSpPr>
          <p:cNvPr id="605189" name="Rectangle 11"/>
          <p:cNvSpPr>
            <a:spLocks noChangeArrowheads="1"/>
          </p:cNvSpPr>
          <p:nvPr/>
        </p:nvSpPr>
        <p:spPr bwMode="auto">
          <a:xfrm>
            <a:off x="3698875" y="1587500"/>
            <a:ext cx="2074863" cy="13858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chemeClr val="tx2"/>
                </a:solidFill>
                <a:latin typeface="Century Gothic" pitchFamily="34" charset="0"/>
              </a:rPr>
              <a:t>HR 0.59</a:t>
            </a:r>
          </a:p>
          <a:p>
            <a:pPr algn="ctr"/>
            <a:r>
              <a:rPr lang="en-GB" sz="1400">
                <a:solidFill>
                  <a:schemeClr val="tx2"/>
                </a:solidFill>
                <a:latin typeface="Century Gothic" pitchFamily="34" charset="0"/>
              </a:rPr>
              <a:t>(95% CI 0.45, 0.77)</a:t>
            </a:r>
          </a:p>
          <a:p>
            <a:pPr algn="ctr"/>
            <a:r>
              <a:rPr lang="en-GB" sz="1400" i="1">
                <a:solidFill>
                  <a:schemeClr val="tx2"/>
                </a:solidFill>
                <a:latin typeface="Century Gothic" pitchFamily="34" charset="0"/>
              </a:rPr>
              <a:t>p</a:t>
            </a:r>
            <a:r>
              <a:rPr lang="en-GB" sz="1400">
                <a:solidFill>
                  <a:schemeClr val="tx2"/>
                </a:solidFill>
                <a:latin typeface="Century Gothic" pitchFamily="34" charset="0"/>
              </a:rPr>
              <a:t>=&lt;0.001</a:t>
            </a:r>
          </a:p>
          <a:p>
            <a:pPr algn="ctr"/>
            <a:r>
              <a:rPr lang="en-GB" sz="1400">
                <a:solidFill>
                  <a:schemeClr val="tx2"/>
                </a:solidFill>
                <a:latin typeface="Century Gothic" pitchFamily="34" charset="0"/>
              </a:rPr>
              <a:t>RRR: 41%</a:t>
            </a:r>
          </a:p>
          <a:p>
            <a:pPr algn="ctr"/>
            <a:r>
              <a:rPr lang="en-GB" sz="1400">
                <a:solidFill>
                  <a:schemeClr val="tx2"/>
                </a:solidFill>
                <a:latin typeface="Century Gothic" pitchFamily="34" charset="0"/>
              </a:rPr>
              <a:t>ARR: 2.4%</a:t>
            </a:r>
          </a:p>
        </p:txBody>
      </p:sp>
      <p:sp>
        <p:nvSpPr>
          <p:cNvPr id="605190" name="Footer Placeholder 5"/>
          <p:cNvSpPr txBox="1">
            <a:spLocks noGrp="1"/>
          </p:cNvSpPr>
          <p:nvPr/>
        </p:nvSpPr>
        <p:spPr bwMode="auto">
          <a:xfrm>
            <a:off x="34925" y="6424613"/>
            <a:ext cx="8580438"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Cumulative incidence function. HR, hazard ratio; RRR: Relative risk reduction; ARR; Absolute risk reduction</a:t>
            </a:r>
            <a:r>
              <a:rPr lang="en-GB" sz="1000">
                <a:solidFill>
                  <a:srgbClr val="5A5A5A"/>
                </a:solidFill>
                <a:latin typeface="Century Gothic" pitchFamily="34" charset="0"/>
              </a:rPr>
              <a:t>; </a:t>
            </a:r>
            <a:r>
              <a:rPr lang="de-DE" sz="1000">
                <a:solidFill>
                  <a:srgbClr val="5A5A5A"/>
                </a:solidFill>
                <a:latin typeface="Century Gothic" pitchFamily="34" charset="0"/>
              </a:rPr>
              <a:t>CER: Control Event Rate; EER: Experimental Event rate. ARR = CER – EER. </a:t>
            </a:r>
            <a:r>
              <a:rPr lang="en-GB" sz="1000">
                <a:solidFill>
                  <a:srgbClr val="5A5A5A"/>
                </a:solidFill>
                <a:latin typeface="Century Gothic" pitchFamily="34" charset="0"/>
              </a:rPr>
              <a:t>Zinman B et al. N Engl J Med 2015 DOI: 10.1056/NEJMoa1504720 Supplementary Appendix</a:t>
            </a:r>
          </a:p>
          <a:p>
            <a:r>
              <a:rPr lang="en-GB" sz="1000">
                <a:solidFill>
                  <a:schemeClr val="tx2"/>
                </a:solidFill>
                <a:latin typeface="Century Gothic" pitchFamily="34" charset="0"/>
              </a:rPr>
              <a:t> </a:t>
            </a:r>
            <a:endParaRPr lang="en-US" sz="1000">
              <a:solidFill>
                <a:schemeClr val="tx2"/>
              </a:solidFill>
              <a:latin typeface="Century Gothic" pitchFamily="34" charset="0"/>
            </a:endParaRPr>
          </a:p>
        </p:txBody>
      </p:sp>
    </p:spTree>
    <p:extLst>
      <p:ext uri="{BB962C8B-B14F-4D97-AF65-F5344CB8AC3E}">
        <p14:creationId xmlns:p14="http://schemas.microsoft.com/office/powerpoint/2010/main" val="279521751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Title 1"/>
          <p:cNvSpPr>
            <a:spLocks noGrp="1"/>
          </p:cNvSpPr>
          <p:nvPr>
            <p:ph type="title" idx="4294967295"/>
          </p:nvPr>
        </p:nvSpPr>
        <p:spPr/>
        <p:txBody>
          <a:bodyPr anchor="b"/>
          <a:lstStyle/>
          <a:p>
            <a:r>
              <a:rPr lang="en-US">
                <a:latin typeface="Arial" charset="0"/>
                <a:cs typeface="Arial" charset="0"/>
              </a:rPr>
              <a:t>All-cause mortality</a:t>
            </a:r>
          </a:p>
        </p:txBody>
      </p:sp>
      <p:grpSp>
        <p:nvGrpSpPr>
          <p:cNvPr id="607234" name="Group 6"/>
          <p:cNvGrpSpPr>
            <a:grpSpLocks/>
          </p:cNvGrpSpPr>
          <p:nvPr/>
        </p:nvGrpSpPr>
        <p:grpSpPr bwMode="auto">
          <a:xfrm>
            <a:off x="0" y="1509713"/>
            <a:ext cx="9144000" cy="4646612"/>
            <a:chOff x="0" y="1509822"/>
            <a:chExt cx="9144000" cy="4646429"/>
          </a:xfrm>
        </p:grpSpPr>
        <p:pic>
          <p:nvPicPr>
            <p:cNvPr id="607240" name="Picture 2"/>
            <p:cNvPicPr>
              <a:picLocks noChangeAspect="1"/>
            </p:cNvPicPr>
            <p:nvPr/>
          </p:nvPicPr>
          <p:blipFill>
            <a:blip r:embed="rId3"/>
            <a:srcRect t="19019" b="5974"/>
            <a:stretch>
              <a:fillRect/>
            </a:stretch>
          </p:blipFill>
          <p:spPr bwMode="auto">
            <a:xfrm>
              <a:off x="0" y="1509822"/>
              <a:ext cx="9144000" cy="4646429"/>
            </a:xfrm>
            <a:prstGeom prst="rect">
              <a:avLst/>
            </a:prstGeom>
            <a:noFill/>
            <a:ln w="9525">
              <a:noFill/>
              <a:miter lim="800000"/>
              <a:headEnd/>
              <a:tailEnd/>
            </a:ln>
          </p:spPr>
        </p:pic>
        <p:sp>
          <p:nvSpPr>
            <p:cNvPr id="607241" name="TextBox 5"/>
            <p:cNvSpPr txBox="1">
              <a:spLocks noChangeArrowheads="1"/>
            </p:cNvSpPr>
            <p:nvPr/>
          </p:nvSpPr>
          <p:spPr bwMode="auto">
            <a:xfrm>
              <a:off x="3573470" y="2238445"/>
              <a:ext cx="2304300" cy="646331"/>
            </a:xfrm>
            <a:prstGeom prst="rect">
              <a:avLst/>
            </a:prstGeom>
            <a:solidFill>
              <a:schemeClr val="bg1"/>
            </a:solidFill>
            <a:ln w="9525">
              <a:noFill/>
              <a:miter lim="800000"/>
              <a:headEnd/>
              <a:tailEnd/>
            </a:ln>
          </p:spPr>
          <p:txBody>
            <a:bodyPr>
              <a:spAutoFit/>
            </a:bodyPr>
            <a:lstStyle/>
            <a:p>
              <a:pPr algn="ctr"/>
              <a:r>
                <a:rPr lang="en-GB" sz="1200">
                  <a:latin typeface="Century Gothic" pitchFamily="34" charset="0"/>
                </a:rPr>
                <a:t>HR 0.68</a:t>
              </a:r>
            </a:p>
            <a:p>
              <a:pPr algn="ctr"/>
              <a:r>
                <a:rPr lang="en-GB" sz="1200">
                  <a:latin typeface="Century Gothic" pitchFamily="34" charset="0"/>
                </a:rPr>
                <a:t>(95% CI 0.57, 0.82)</a:t>
              </a:r>
            </a:p>
            <a:p>
              <a:pPr algn="ctr"/>
              <a:r>
                <a:rPr lang="en-GB" sz="1200">
                  <a:latin typeface="Century Gothic" pitchFamily="34" charset="0"/>
                </a:rPr>
                <a:t>p&lt;0.0001</a:t>
              </a:r>
            </a:p>
          </p:txBody>
        </p:sp>
      </p:grpSp>
      <p:sp>
        <p:nvSpPr>
          <p:cNvPr id="8" name="Rectangle 7"/>
          <p:cNvSpPr/>
          <p:nvPr/>
        </p:nvSpPr>
        <p:spPr>
          <a:xfrm>
            <a:off x="3881438" y="2122488"/>
            <a:ext cx="1573212" cy="731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1" name="Rectangle 10"/>
          <p:cNvSpPr/>
          <p:nvPr/>
        </p:nvSpPr>
        <p:spPr>
          <a:xfrm>
            <a:off x="1625600" y="1585913"/>
            <a:ext cx="2073275" cy="1384300"/>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rgbClr val="5A5A5A"/>
                </a:solidFill>
                <a:latin typeface="+mn-lt"/>
                <a:cs typeface="+mn-cs"/>
              </a:rPr>
              <a:t>HR 0.70</a:t>
            </a:r>
          </a:p>
          <a:p>
            <a:pPr algn="ctr" fontAlgn="auto">
              <a:spcBef>
                <a:spcPts val="0"/>
              </a:spcBef>
              <a:spcAft>
                <a:spcPts val="0"/>
              </a:spcAft>
              <a:defRPr/>
            </a:pPr>
            <a:r>
              <a:rPr lang="en-GB" sz="1400" dirty="0">
                <a:solidFill>
                  <a:srgbClr val="5A5A5A"/>
                </a:solidFill>
                <a:latin typeface="+mn-lt"/>
                <a:cs typeface="+mn-cs"/>
              </a:rPr>
              <a:t>(95% CI 0.56, 0.87)</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=0.001</a:t>
            </a:r>
          </a:p>
          <a:p>
            <a:pPr algn="ctr" fontAlgn="auto">
              <a:spcBef>
                <a:spcPts val="0"/>
              </a:spcBef>
              <a:spcAft>
                <a:spcPts val="0"/>
              </a:spcAft>
              <a:defRPr/>
            </a:pPr>
            <a:r>
              <a:rPr lang="en-GB" sz="1400" dirty="0">
                <a:solidFill>
                  <a:schemeClr val="tx2"/>
                </a:solidFill>
                <a:latin typeface="+mn-lt"/>
                <a:cs typeface="+mn-cs"/>
              </a:rPr>
              <a:t>RRR: 30%</a:t>
            </a:r>
          </a:p>
          <a:p>
            <a:pPr algn="ctr" fontAlgn="auto">
              <a:spcBef>
                <a:spcPts val="0"/>
              </a:spcBef>
              <a:spcAft>
                <a:spcPts val="0"/>
              </a:spcAft>
              <a:defRPr/>
            </a:pPr>
            <a:r>
              <a:rPr lang="en-GB" sz="1400" dirty="0">
                <a:solidFill>
                  <a:schemeClr val="tx2"/>
                </a:solidFill>
                <a:latin typeface="+mn-lt"/>
                <a:cs typeface="+mn-cs"/>
              </a:rPr>
              <a:t>ARR: 2.5%</a:t>
            </a:r>
          </a:p>
        </p:txBody>
      </p:sp>
      <p:sp>
        <p:nvSpPr>
          <p:cNvPr id="607237" name="Rectangle 11"/>
          <p:cNvSpPr>
            <a:spLocks noChangeArrowheads="1"/>
          </p:cNvSpPr>
          <p:nvPr/>
        </p:nvSpPr>
        <p:spPr bwMode="auto">
          <a:xfrm>
            <a:off x="3698875" y="1587500"/>
            <a:ext cx="2074863" cy="16017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rgbClr val="5A5A5A"/>
                </a:solidFill>
                <a:latin typeface="Century Gothic" pitchFamily="34" charset="0"/>
              </a:rPr>
              <a:t>HR 0.67</a:t>
            </a:r>
          </a:p>
          <a:p>
            <a:pPr algn="ctr"/>
            <a:r>
              <a:rPr lang="en-GB" sz="1400">
                <a:solidFill>
                  <a:srgbClr val="5A5A5A"/>
                </a:solidFill>
                <a:latin typeface="Century Gothic" pitchFamily="34" charset="0"/>
              </a:rPr>
              <a:t>(95% CI 0.54, 0.83)</a:t>
            </a:r>
          </a:p>
          <a:p>
            <a:pPr algn="ctr"/>
            <a:r>
              <a:rPr lang="en-GB" sz="1400" i="1">
                <a:solidFill>
                  <a:srgbClr val="5A5A5A"/>
                </a:solidFill>
                <a:latin typeface="Century Gothic" pitchFamily="34" charset="0"/>
              </a:rPr>
              <a:t>p</a:t>
            </a:r>
            <a:r>
              <a:rPr lang="en-GB" sz="1400">
                <a:solidFill>
                  <a:srgbClr val="5A5A5A"/>
                </a:solidFill>
                <a:latin typeface="Century Gothic" pitchFamily="34" charset="0"/>
              </a:rPr>
              <a:t>=&lt;0.001</a:t>
            </a:r>
          </a:p>
          <a:p>
            <a:pPr algn="ctr"/>
            <a:r>
              <a:rPr lang="en-GB" sz="1400">
                <a:solidFill>
                  <a:srgbClr val="5A5A5A"/>
                </a:solidFill>
                <a:latin typeface="Century Gothic" pitchFamily="34" charset="0"/>
              </a:rPr>
              <a:t>RRR: 33%</a:t>
            </a:r>
          </a:p>
          <a:p>
            <a:pPr algn="ctr"/>
            <a:r>
              <a:rPr lang="en-GB" sz="1400">
                <a:solidFill>
                  <a:srgbClr val="5A5A5A"/>
                </a:solidFill>
                <a:latin typeface="Century Gothic" pitchFamily="34" charset="0"/>
              </a:rPr>
              <a:t>ARR: 2.7%</a:t>
            </a:r>
          </a:p>
          <a:p>
            <a:pPr algn="ctr"/>
            <a:endParaRPr lang="en-GB" sz="1400">
              <a:latin typeface="Century Gothic" pitchFamily="34" charset="0"/>
            </a:endParaRPr>
          </a:p>
        </p:txBody>
      </p:sp>
      <p:sp>
        <p:nvSpPr>
          <p:cNvPr id="607238" name="Footer Placeholder 5"/>
          <p:cNvSpPr txBox="1">
            <a:spLocks noGrp="1"/>
          </p:cNvSpPr>
          <p:nvPr/>
        </p:nvSpPr>
        <p:spPr bwMode="auto">
          <a:xfrm>
            <a:off x="277813" y="6461125"/>
            <a:ext cx="8615362"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Kaplan-Meier estimate. HR, hazard ratio; RRR: Relative risk reduction; ARR; Absolute risk reduction</a:t>
            </a:r>
            <a:r>
              <a:rPr lang="en-GB" sz="1000">
                <a:solidFill>
                  <a:srgbClr val="5A5A5A"/>
                </a:solidFill>
                <a:latin typeface="Century Gothic" pitchFamily="34" charset="0"/>
              </a:rPr>
              <a:t>; </a:t>
            </a:r>
            <a:r>
              <a:rPr lang="de-DE" sz="1000">
                <a:solidFill>
                  <a:srgbClr val="5A5A5A"/>
                </a:solidFill>
                <a:latin typeface="Century Gothic" pitchFamily="34" charset="0"/>
              </a:rPr>
              <a:t>CER: Control Event Rate; </a:t>
            </a:r>
          </a:p>
          <a:p>
            <a:r>
              <a:rPr lang="de-DE" sz="1000">
                <a:solidFill>
                  <a:srgbClr val="5A5A5A"/>
                </a:solidFill>
                <a:latin typeface="Century Gothic" pitchFamily="34" charset="0"/>
              </a:rPr>
              <a:t>EER: Experimental Event rate. ARR = CER – EER.</a:t>
            </a:r>
            <a:r>
              <a:rPr lang="en-GB" sz="1000">
                <a:solidFill>
                  <a:schemeClr val="tx2"/>
                </a:solidFill>
                <a:latin typeface="Century Gothic" pitchFamily="34" charset="0"/>
              </a:rPr>
              <a:t> </a:t>
            </a:r>
            <a:endParaRPr lang="en-US" sz="1000">
              <a:solidFill>
                <a:schemeClr val="tx2"/>
              </a:solidFill>
              <a:latin typeface="Century Gothic" pitchFamily="34" charset="0"/>
            </a:endParaRPr>
          </a:p>
          <a:p>
            <a:r>
              <a:rPr lang="en-GB" sz="1000">
                <a:solidFill>
                  <a:schemeClr val="tx2"/>
                </a:solidFill>
                <a:latin typeface="Century Gothic" pitchFamily="34" charset="0"/>
              </a:rPr>
              <a:t> </a:t>
            </a:r>
            <a:endParaRPr lang="en-US" sz="1000">
              <a:solidFill>
                <a:schemeClr val="tx2"/>
              </a:solidFill>
              <a:latin typeface="Century Gothic" pitchFamily="34" charset="0"/>
            </a:endParaRPr>
          </a:p>
        </p:txBody>
      </p:sp>
      <p:sp>
        <p:nvSpPr>
          <p:cNvPr id="607239" name="TextBox 13"/>
          <p:cNvSpPr txBox="1">
            <a:spLocks noChangeArrowheads="1"/>
          </p:cNvSpPr>
          <p:nvPr/>
        </p:nvSpPr>
        <p:spPr bwMode="auto">
          <a:xfrm>
            <a:off x="287338" y="6602413"/>
            <a:ext cx="6408737" cy="247650"/>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 Supplementary Appendix</a:t>
            </a:r>
          </a:p>
        </p:txBody>
      </p:sp>
    </p:spTree>
    <p:extLst>
      <p:ext uri="{BB962C8B-B14F-4D97-AF65-F5344CB8AC3E}">
        <p14:creationId xmlns:p14="http://schemas.microsoft.com/office/powerpoint/2010/main" val="47061224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Title 1"/>
          <p:cNvSpPr>
            <a:spLocks noGrp="1"/>
          </p:cNvSpPr>
          <p:nvPr>
            <p:ph type="title" idx="4294967295"/>
          </p:nvPr>
        </p:nvSpPr>
        <p:spPr/>
        <p:txBody>
          <a:bodyPr anchor="b"/>
          <a:lstStyle/>
          <a:p>
            <a:r>
              <a:rPr lang="en-US">
                <a:latin typeface="Arial" charset="0"/>
                <a:cs typeface="Arial" charset="0"/>
              </a:rPr>
              <a:t>Hospitalisation for heart failure</a:t>
            </a:r>
          </a:p>
        </p:txBody>
      </p:sp>
      <p:pic>
        <p:nvPicPr>
          <p:cNvPr id="609282" name="Picture 2"/>
          <p:cNvPicPr>
            <a:picLocks noChangeAspect="1"/>
          </p:cNvPicPr>
          <p:nvPr/>
        </p:nvPicPr>
        <p:blipFill>
          <a:blip r:embed="rId3"/>
          <a:srcRect t="19362" b="7004"/>
          <a:stretch>
            <a:fillRect/>
          </a:stretch>
        </p:blipFill>
        <p:spPr bwMode="auto">
          <a:xfrm>
            <a:off x="0" y="1530350"/>
            <a:ext cx="9144000" cy="4562475"/>
          </a:xfrm>
          <a:prstGeom prst="rect">
            <a:avLst/>
          </a:prstGeom>
          <a:noFill/>
          <a:ln w="9525">
            <a:noFill/>
            <a:miter lim="800000"/>
            <a:headEnd/>
            <a:tailEnd/>
          </a:ln>
        </p:spPr>
      </p:pic>
      <p:sp>
        <p:nvSpPr>
          <p:cNvPr id="8" name="Rectangle 7"/>
          <p:cNvSpPr/>
          <p:nvPr/>
        </p:nvSpPr>
        <p:spPr>
          <a:xfrm>
            <a:off x="3803650" y="2192338"/>
            <a:ext cx="1612900" cy="66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0" name="Rectangle 9"/>
          <p:cNvSpPr/>
          <p:nvPr/>
        </p:nvSpPr>
        <p:spPr>
          <a:xfrm>
            <a:off x="1625600" y="1585913"/>
            <a:ext cx="2073275" cy="1384300"/>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rgbClr val="5A5A5A"/>
                </a:solidFill>
                <a:latin typeface="+mn-lt"/>
                <a:cs typeface="+mn-cs"/>
              </a:rPr>
              <a:t>HR 0.62</a:t>
            </a:r>
          </a:p>
          <a:p>
            <a:pPr algn="ctr" fontAlgn="auto">
              <a:spcBef>
                <a:spcPts val="0"/>
              </a:spcBef>
              <a:spcAft>
                <a:spcPts val="0"/>
              </a:spcAft>
              <a:defRPr/>
            </a:pPr>
            <a:r>
              <a:rPr lang="en-GB" sz="1400" dirty="0">
                <a:solidFill>
                  <a:srgbClr val="5A5A5A"/>
                </a:solidFill>
                <a:latin typeface="+mn-lt"/>
                <a:cs typeface="+mn-cs"/>
              </a:rPr>
              <a:t>(95% CI 0.45, 0.86)</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=0.004</a:t>
            </a:r>
          </a:p>
          <a:p>
            <a:pPr algn="ctr" fontAlgn="auto">
              <a:spcBef>
                <a:spcPts val="0"/>
              </a:spcBef>
              <a:spcAft>
                <a:spcPts val="0"/>
              </a:spcAft>
              <a:defRPr/>
            </a:pPr>
            <a:r>
              <a:rPr lang="en-GB" sz="1400" dirty="0">
                <a:solidFill>
                  <a:schemeClr val="tx2"/>
                </a:solidFill>
                <a:latin typeface="+mn-lt"/>
                <a:cs typeface="+mn-cs"/>
              </a:rPr>
              <a:t>RRR: 38%</a:t>
            </a:r>
          </a:p>
          <a:p>
            <a:pPr algn="ctr" fontAlgn="auto">
              <a:spcBef>
                <a:spcPts val="0"/>
              </a:spcBef>
              <a:spcAft>
                <a:spcPts val="0"/>
              </a:spcAft>
              <a:defRPr/>
            </a:pPr>
            <a:r>
              <a:rPr lang="en-GB" sz="1400" dirty="0">
                <a:solidFill>
                  <a:schemeClr val="tx2"/>
                </a:solidFill>
                <a:latin typeface="+mn-lt"/>
                <a:cs typeface="+mn-cs"/>
              </a:rPr>
              <a:t>ARR: 1.5%</a:t>
            </a:r>
          </a:p>
        </p:txBody>
      </p:sp>
      <p:sp>
        <p:nvSpPr>
          <p:cNvPr id="609285" name="Rectangle 10"/>
          <p:cNvSpPr>
            <a:spLocks noChangeArrowheads="1"/>
          </p:cNvSpPr>
          <p:nvPr/>
        </p:nvSpPr>
        <p:spPr bwMode="auto">
          <a:xfrm>
            <a:off x="3698875" y="1587500"/>
            <a:ext cx="2074863" cy="13858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rgbClr val="5A5A5A"/>
                </a:solidFill>
                <a:latin typeface="Century Gothic" pitchFamily="34" charset="0"/>
              </a:rPr>
              <a:t>HR 0.68</a:t>
            </a:r>
          </a:p>
          <a:p>
            <a:pPr algn="ctr"/>
            <a:r>
              <a:rPr lang="en-GB" sz="1400">
                <a:solidFill>
                  <a:srgbClr val="5A5A5A"/>
                </a:solidFill>
                <a:latin typeface="Century Gothic" pitchFamily="34" charset="0"/>
              </a:rPr>
              <a:t>(95% CI 0.50, 0.93)</a:t>
            </a:r>
          </a:p>
          <a:p>
            <a:pPr algn="ctr"/>
            <a:r>
              <a:rPr lang="en-GB" sz="1400" i="1">
                <a:solidFill>
                  <a:srgbClr val="5A5A5A"/>
                </a:solidFill>
                <a:latin typeface="Century Gothic" pitchFamily="34" charset="0"/>
              </a:rPr>
              <a:t>p</a:t>
            </a:r>
            <a:r>
              <a:rPr lang="en-GB" sz="1400">
                <a:solidFill>
                  <a:srgbClr val="5A5A5A"/>
                </a:solidFill>
                <a:latin typeface="Century Gothic" pitchFamily="34" charset="0"/>
              </a:rPr>
              <a:t>=0.02</a:t>
            </a:r>
          </a:p>
          <a:p>
            <a:pPr algn="ctr"/>
            <a:r>
              <a:rPr lang="en-GB" sz="1400">
                <a:solidFill>
                  <a:srgbClr val="5A5A5A"/>
                </a:solidFill>
                <a:latin typeface="Century Gothic" pitchFamily="34" charset="0"/>
              </a:rPr>
              <a:t>RRR: 32%</a:t>
            </a:r>
          </a:p>
          <a:p>
            <a:pPr algn="ctr"/>
            <a:r>
              <a:rPr lang="en-GB" sz="1400">
                <a:solidFill>
                  <a:srgbClr val="5A5A5A"/>
                </a:solidFill>
                <a:latin typeface="Century Gothic" pitchFamily="34" charset="0"/>
              </a:rPr>
              <a:t>ARR: 1.3%</a:t>
            </a:r>
          </a:p>
        </p:txBody>
      </p:sp>
      <p:sp>
        <p:nvSpPr>
          <p:cNvPr id="609286" name="Footer Placeholder 5"/>
          <p:cNvSpPr txBox="1">
            <a:spLocks noGrp="1"/>
          </p:cNvSpPr>
          <p:nvPr/>
        </p:nvSpPr>
        <p:spPr bwMode="auto">
          <a:xfrm>
            <a:off x="277813" y="6245225"/>
            <a:ext cx="8686800"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Cumulative incidence function. HR, hazard ratio; RRR: Relative risk reduction; ARR; Absolute risk reduction</a:t>
            </a:r>
            <a:r>
              <a:rPr lang="en-GB" sz="1000">
                <a:solidFill>
                  <a:srgbClr val="5A5A5A"/>
                </a:solidFill>
                <a:latin typeface="Century Gothic" pitchFamily="34" charset="0"/>
              </a:rPr>
              <a:t>; </a:t>
            </a:r>
            <a:r>
              <a:rPr lang="de-DE" sz="1000">
                <a:solidFill>
                  <a:srgbClr val="5A5A5A"/>
                </a:solidFill>
                <a:latin typeface="Century Gothic" pitchFamily="34" charset="0"/>
              </a:rPr>
              <a:t>CER: Control Event Rate; EER: Experimental Event rate. ARR = CER – EER</a:t>
            </a:r>
            <a:r>
              <a:rPr lang="en-GB" sz="1000">
                <a:solidFill>
                  <a:schemeClr val="tx2"/>
                </a:solidFill>
                <a:latin typeface="Century Gothic" pitchFamily="34" charset="0"/>
              </a:rPr>
              <a:t> </a:t>
            </a:r>
            <a:endParaRPr lang="en-US" sz="1000">
              <a:solidFill>
                <a:schemeClr val="tx2"/>
              </a:solidFill>
              <a:latin typeface="Century Gothic" pitchFamily="34" charset="0"/>
            </a:endParaRPr>
          </a:p>
        </p:txBody>
      </p:sp>
      <p:sp>
        <p:nvSpPr>
          <p:cNvPr id="609287" name="TextBox 11"/>
          <p:cNvSpPr txBox="1">
            <a:spLocks noChangeArrowheads="1"/>
          </p:cNvSpPr>
          <p:nvPr/>
        </p:nvSpPr>
        <p:spPr bwMode="auto">
          <a:xfrm>
            <a:off x="250825" y="6610350"/>
            <a:ext cx="6408738" cy="244475"/>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 Supplementary Appendix</a:t>
            </a:r>
          </a:p>
        </p:txBody>
      </p:sp>
    </p:spTree>
    <p:extLst>
      <p:ext uri="{BB962C8B-B14F-4D97-AF65-F5344CB8AC3E}">
        <p14:creationId xmlns:p14="http://schemas.microsoft.com/office/powerpoint/2010/main" val="345290899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29" name="Title 1"/>
          <p:cNvSpPr>
            <a:spLocks noGrp="1"/>
          </p:cNvSpPr>
          <p:nvPr>
            <p:ph type="title" idx="4294967295"/>
          </p:nvPr>
        </p:nvSpPr>
        <p:spPr>
          <a:xfrm>
            <a:off x="323850" y="288925"/>
            <a:ext cx="8496300" cy="792163"/>
          </a:xfrm>
        </p:spPr>
        <p:txBody>
          <a:bodyPr anchor="b"/>
          <a:lstStyle/>
          <a:p>
            <a:r>
              <a:rPr lang="en-GB">
                <a:latin typeface="Arial" charset="0"/>
                <a:cs typeface="Arial" charset="0"/>
              </a:rPr>
              <a:t>Adverse events</a:t>
            </a:r>
          </a:p>
        </p:txBody>
      </p:sp>
      <p:sp>
        <p:nvSpPr>
          <p:cNvPr id="611330" name="TextBox 2"/>
          <p:cNvSpPr txBox="1">
            <a:spLocks noChangeArrowheads="1"/>
          </p:cNvSpPr>
          <p:nvPr/>
        </p:nvSpPr>
        <p:spPr bwMode="auto">
          <a:xfrm>
            <a:off x="4733925" y="5972175"/>
            <a:ext cx="3657600" cy="304800"/>
          </a:xfrm>
          <a:prstGeom prst="rect">
            <a:avLst/>
          </a:prstGeom>
          <a:noFill/>
          <a:ln w="9525">
            <a:noFill/>
            <a:miter lim="800000"/>
            <a:headEnd/>
            <a:tailEnd/>
          </a:ln>
        </p:spPr>
        <p:txBody>
          <a:bodyPr>
            <a:spAutoFit/>
          </a:bodyPr>
          <a:lstStyle/>
          <a:p>
            <a:r>
              <a:rPr lang="en-GB" sz="1400">
                <a:solidFill>
                  <a:schemeClr val="tx2"/>
                </a:solidFill>
                <a:latin typeface="Century Gothic" pitchFamily="34" charset="0"/>
              </a:rPr>
              <a:t>Rate = per100 patient-years</a:t>
            </a:r>
          </a:p>
        </p:txBody>
      </p:sp>
      <p:graphicFrame>
        <p:nvGraphicFramePr>
          <p:cNvPr id="1038402" name="Group 66"/>
          <p:cNvGraphicFramePr>
            <a:graphicFrameLocks noGrp="1"/>
          </p:cNvGraphicFramePr>
          <p:nvPr/>
        </p:nvGraphicFramePr>
        <p:xfrm>
          <a:off x="352425" y="1609725"/>
          <a:ext cx="8553450" cy="4455360"/>
        </p:xfrm>
        <a:graphic>
          <a:graphicData uri="http://schemas.openxmlformats.org/drawingml/2006/table">
            <a:tbl>
              <a:tblPr/>
              <a:tblGrid>
                <a:gridCol w="2863850">
                  <a:extLst>
                    <a:ext uri="{9D8B030D-6E8A-4147-A177-3AD203B41FA5}">
                      <a16:colId xmlns:a16="http://schemas.microsoft.com/office/drawing/2014/main" val="20000"/>
                    </a:ext>
                  </a:extLst>
                </a:gridCol>
                <a:gridCol w="947738">
                  <a:extLst>
                    <a:ext uri="{9D8B030D-6E8A-4147-A177-3AD203B41FA5}">
                      <a16:colId xmlns:a16="http://schemas.microsoft.com/office/drawing/2014/main" val="20001"/>
                    </a:ext>
                  </a:extLst>
                </a:gridCol>
                <a:gridCol w="949325">
                  <a:extLst>
                    <a:ext uri="{9D8B030D-6E8A-4147-A177-3AD203B41FA5}">
                      <a16:colId xmlns:a16="http://schemas.microsoft.com/office/drawing/2014/main" val="20002"/>
                    </a:ext>
                  </a:extLst>
                </a:gridCol>
                <a:gridCol w="947737">
                  <a:extLst>
                    <a:ext uri="{9D8B030D-6E8A-4147-A177-3AD203B41FA5}">
                      <a16:colId xmlns:a16="http://schemas.microsoft.com/office/drawing/2014/main" val="20003"/>
                    </a:ext>
                  </a:extLst>
                </a:gridCol>
                <a:gridCol w="947738">
                  <a:extLst>
                    <a:ext uri="{9D8B030D-6E8A-4147-A177-3AD203B41FA5}">
                      <a16:colId xmlns:a16="http://schemas.microsoft.com/office/drawing/2014/main" val="20004"/>
                    </a:ext>
                  </a:extLst>
                </a:gridCol>
                <a:gridCol w="949325">
                  <a:extLst>
                    <a:ext uri="{9D8B030D-6E8A-4147-A177-3AD203B41FA5}">
                      <a16:colId xmlns:a16="http://schemas.microsoft.com/office/drawing/2014/main" val="20005"/>
                    </a:ext>
                  </a:extLst>
                </a:gridCol>
                <a:gridCol w="947737">
                  <a:extLst>
                    <a:ext uri="{9D8B030D-6E8A-4147-A177-3AD203B41FA5}">
                      <a16:colId xmlns:a16="http://schemas.microsoft.com/office/drawing/2014/main" val="20006"/>
                    </a:ext>
                  </a:extLst>
                </a:gridCol>
              </a:tblGrid>
              <a:tr h="420688">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400" b="1"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Placebo</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(n=2333)</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Empagliflozin </a:t>
                      </a:r>
                      <a:br>
                        <a:rPr kumimoji="0" lang="en-GB" sz="2400" b="1" i="0" u="none" strike="noStrike" cap="none" normalizeH="0" baseline="0">
                          <a:ln>
                            <a:noFill/>
                          </a:ln>
                          <a:solidFill>
                            <a:srgbClr val="5A5A5A"/>
                          </a:solidFill>
                          <a:effectLst/>
                          <a:latin typeface="Arial" charset="0"/>
                          <a:cs typeface="Arial" charset="0"/>
                        </a:rPr>
                      </a:br>
                      <a:r>
                        <a:rPr kumimoji="0" lang="en-GB" sz="2400" b="1" i="0" u="none" strike="noStrike" cap="none" normalizeH="0" baseline="0">
                          <a:ln>
                            <a:noFill/>
                          </a:ln>
                          <a:solidFill>
                            <a:srgbClr val="5A5A5A"/>
                          </a:solidFill>
                          <a:effectLst/>
                          <a:latin typeface="Arial" charset="0"/>
                          <a:cs typeface="Arial" charset="0"/>
                        </a:rPr>
                        <a:t>10 mg</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(n=2345)</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Empagliflozin </a:t>
                      </a:r>
                      <a:br>
                        <a:rPr kumimoji="0" lang="en-GB" sz="2400" b="1" i="0" u="none" strike="noStrike" cap="none" normalizeH="0" baseline="0">
                          <a:ln>
                            <a:noFill/>
                          </a:ln>
                          <a:solidFill>
                            <a:srgbClr val="5A5A5A"/>
                          </a:solidFill>
                          <a:effectLst/>
                          <a:latin typeface="Arial" charset="0"/>
                          <a:cs typeface="Arial" charset="0"/>
                        </a:rPr>
                      </a:br>
                      <a:r>
                        <a:rPr kumimoji="0" lang="en-GB" sz="2400" b="1" i="0" u="none" strike="noStrike" cap="none" normalizeH="0" baseline="0">
                          <a:ln>
                            <a:noFill/>
                          </a:ln>
                          <a:solidFill>
                            <a:srgbClr val="5A5A5A"/>
                          </a:solidFill>
                          <a:effectLst/>
                          <a:latin typeface="Arial" charset="0"/>
                          <a:cs typeface="Arial" charset="0"/>
                        </a:rPr>
                        <a:t>25 mg</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(n=2342)</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01625">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1"/>
                  </a:ext>
                </a:extLst>
              </a:tr>
              <a:tr h="4302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One or more AEs</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2139 (91.7%)</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178.67</a:t>
                      </a:r>
                      <a:endParaRPr kumimoji="0" lang="en-GB" sz="18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2112 (90.1%)</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150.34</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2118 (90.4%)</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148.36</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02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One or more drug-related* AEs</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549 (23.5%)</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11.33</a:t>
                      </a:r>
                      <a:endParaRPr kumimoji="0" lang="en-GB" sz="18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666 (28.4%)</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14.15</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643 (27.5%)</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13.38</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3"/>
                  </a:ext>
                </a:extLst>
              </a:tr>
              <a:tr h="4286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One or more AEs leading to discontinuation</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453 (19.4%)</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8.26</a:t>
                      </a:r>
                      <a:endParaRPr kumimoji="0" lang="en-GB" sz="18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416 (17.7%)</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7.28</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397 (17.0%)</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6.89</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49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One or more serious AEs</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988 (42.3%)</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22.34</a:t>
                      </a:r>
                      <a:endParaRPr kumimoji="0" lang="en-GB" sz="18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876 (37.4%)</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18.20</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913 (39.0%)</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19.39</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5"/>
                  </a:ext>
                </a:extLst>
              </a:tr>
            </a:tbl>
          </a:graphicData>
        </a:graphic>
      </p:graphicFrame>
      <p:sp>
        <p:nvSpPr>
          <p:cNvPr id="611386" name="Footer Placeholder 3"/>
          <p:cNvSpPr txBox="1">
            <a:spLocks noGrp="1"/>
          </p:cNvSpPr>
          <p:nvPr/>
        </p:nvSpPr>
        <p:spPr bwMode="auto">
          <a:xfrm>
            <a:off x="287338" y="6021388"/>
            <a:ext cx="6843712" cy="244475"/>
          </a:xfrm>
          <a:prstGeom prst="rect">
            <a:avLst/>
          </a:prstGeom>
          <a:noFill/>
          <a:ln w="9525">
            <a:noFill/>
            <a:miter lim="800000"/>
            <a:headEnd/>
            <a:tailEnd/>
          </a:ln>
        </p:spPr>
        <p:txBody>
          <a:bodyPr anchor="b"/>
          <a:lstStyle/>
          <a:p>
            <a:r>
              <a:rPr lang="en-US" sz="1000">
                <a:solidFill>
                  <a:srgbClr val="5A5A5A"/>
                </a:solidFill>
                <a:latin typeface="Century Gothic" pitchFamily="34" charset="0"/>
              </a:rPr>
              <a:t>*As reported by the investigator</a:t>
            </a:r>
            <a:br>
              <a:rPr lang="en-US" sz="1000">
                <a:solidFill>
                  <a:srgbClr val="5A5A5A"/>
                </a:solidFill>
                <a:latin typeface="Century Gothic" pitchFamily="34" charset="0"/>
              </a:rPr>
            </a:br>
            <a:r>
              <a:rPr lang="en-US" sz="1000">
                <a:solidFill>
                  <a:srgbClr val="5A5A5A"/>
                </a:solidFill>
                <a:latin typeface="Century Gothic" pitchFamily="34" charset="0"/>
              </a:rPr>
              <a:t>Patients treated with </a:t>
            </a:r>
            <a:r>
              <a:rPr lang="en-US" sz="1000">
                <a:solidFill>
                  <a:srgbClr val="5A5A5A"/>
                </a:solidFill>
                <a:latin typeface="Century Gothic" pitchFamily="34" charset="0"/>
                <a:cs typeface="Times New Roman" pitchFamily="18" charset="0"/>
              </a:rPr>
              <a:t>≥1 </a:t>
            </a:r>
            <a:r>
              <a:rPr lang="en-US" sz="1000">
                <a:solidFill>
                  <a:srgbClr val="5A5A5A"/>
                </a:solidFill>
                <a:latin typeface="Century Gothic" pitchFamily="34" charset="0"/>
              </a:rPr>
              <a:t>dose of study drug</a:t>
            </a:r>
            <a:endParaRPr lang="en-GB" sz="1000">
              <a:solidFill>
                <a:schemeClr val="tx2"/>
              </a:solidFill>
              <a:latin typeface="Century Gothic" pitchFamily="34" charset="0"/>
            </a:endParaRPr>
          </a:p>
        </p:txBody>
      </p:sp>
      <p:sp>
        <p:nvSpPr>
          <p:cNvPr id="611387" name="TextBox 6"/>
          <p:cNvSpPr txBox="1">
            <a:spLocks noChangeArrowheads="1"/>
          </p:cNvSpPr>
          <p:nvPr/>
        </p:nvSpPr>
        <p:spPr bwMode="auto">
          <a:xfrm>
            <a:off x="287338" y="6224588"/>
            <a:ext cx="6408737" cy="246062"/>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a:t>
            </a:r>
          </a:p>
        </p:txBody>
      </p:sp>
    </p:spTree>
    <p:extLst>
      <p:ext uri="{BB962C8B-B14F-4D97-AF65-F5344CB8AC3E}">
        <p14:creationId xmlns:p14="http://schemas.microsoft.com/office/powerpoint/2010/main" val="118373667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7" name="Title 1"/>
          <p:cNvSpPr>
            <a:spLocks noGrp="1"/>
          </p:cNvSpPr>
          <p:nvPr>
            <p:ph type="title" idx="4294967295"/>
          </p:nvPr>
        </p:nvSpPr>
        <p:spPr/>
        <p:txBody>
          <a:bodyPr anchor="b"/>
          <a:lstStyle/>
          <a:p>
            <a:r>
              <a:rPr lang="en-GB">
                <a:latin typeface="Arial" charset="0"/>
                <a:cs typeface="Arial" charset="0"/>
              </a:rPr>
              <a:t>Adverse events consistent with genital infection</a:t>
            </a:r>
          </a:p>
        </p:txBody>
      </p:sp>
      <p:sp>
        <p:nvSpPr>
          <p:cNvPr id="613378" name="TextBox 6"/>
          <p:cNvSpPr txBox="1">
            <a:spLocks noChangeArrowheads="1"/>
          </p:cNvSpPr>
          <p:nvPr/>
        </p:nvSpPr>
        <p:spPr bwMode="auto">
          <a:xfrm>
            <a:off x="295275" y="5913438"/>
            <a:ext cx="3657600" cy="307975"/>
          </a:xfrm>
          <a:prstGeom prst="rect">
            <a:avLst/>
          </a:prstGeom>
          <a:noFill/>
          <a:ln w="9525">
            <a:noFill/>
            <a:miter lim="800000"/>
            <a:headEnd/>
            <a:tailEnd/>
          </a:ln>
        </p:spPr>
        <p:txBody>
          <a:bodyPr>
            <a:spAutoFit/>
          </a:bodyPr>
          <a:lstStyle/>
          <a:p>
            <a:r>
              <a:rPr lang="en-GB" sz="1400">
                <a:solidFill>
                  <a:srgbClr val="5A5A5A"/>
                </a:solidFill>
                <a:latin typeface="Century Gothic" pitchFamily="34" charset="0"/>
              </a:rPr>
              <a:t>Rate = per100 patient-years</a:t>
            </a:r>
          </a:p>
        </p:txBody>
      </p:sp>
      <p:graphicFrame>
        <p:nvGraphicFramePr>
          <p:cNvPr id="1040462" name="Group 78"/>
          <p:cNvGraphicFramePr>
            <a:graphicFrameLocks noGrp="1"/>
          </p:cNvGraphicFramePr>
          <p:nvPr/>
        </p:nvGraphicFramePr>
        <p:xfrm>
          <a:off x="320675" y="1371600"/>
          <a:ext cx="8594725" cy="4912560"/>
        </p:xfrm>
        <a:graphic>
          <a:graphicData uri="http://schemas.openxmlformats.org/drawingml/2006/table">
            <a:tbl>
              <a:tblPr/>
              <a:tblGrid>
                <a:gridCol w="2879725">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gridCol w="952500">
                  <a:extLst>
                    <a:ext uri="{9D8B030D-6E8A-4147-A177-3AD203B41FA5}">
                      <a16:colId xmlns:a16="http://schemas.microsoft.com/office/drawing/2014/main" val="20005"/>
                    </a:ext>
                  </a:extLst>
                </a:gridCol>
                <a:gridCol w="952500">
                  <a:extLst>
                    <a:ext uri="{9D8B030D-6E8A-4147-A177-3AD203B41FA5}">
                      <a16:colId xmlns:a16="http://schemas.microsoft.com/office/drawing/2014/main" val="20006"/>
                    </a:ext>
                  </a:extLst>
                </a:gridCol>
              </a:tblGrid>
              <a:tr h="420688">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400" b="1"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Placebo </a:t>
                      </a:r>
                      <a:br>
                        <a:rPr kumimoji="0" lang="en-GB" sz="1800" b="1" i="0" u="none" strike="noStrike" cap="none" normalizeH="0" baseline="0">
                          <a:ln>
                            <a:noFill/>
                          </a:ln>
                          <a:solidFill>
                            <a:srgbClr val="5A5A5A"/>
                          </a:solidFill>
                          <a:effectLst/>
                          <a:latin typeface="Arial" charset="0"/>
                          <a:cs typeface="Arial" charset="0"/>
                        </a:rPr>
                      </a:br>
                      <a:r>
                        <a:rPr kumimoji="0" lang="en-GB" sz="1800" b="1" i="0" u="none" strike="noStrike" cap="none" normalizeH="0" baseline="0">
                          <a:ln>
                            <a:noFill/>
                          </a:ln>
                          <a:solidFill>
                            <a:srgbClr val="5A5A5A"/>
                          </a:solidFill>
                          <a:effectLst/>
                          <a:latin typeface="Arial" charset="0"/>
                          <a:cs typeface="Arial" charset="0"/>
                        </a:rPr>
                        <a:t>(n=2333)</a:t>
                      </a:r>
                      <a:br>
                        <a:rPr kumimoji="0" lang="en-GB" sz="1800" b="1" i="0" u="none" strike="noStrike" cap="none" normalizeH="0" baseline="0">
                          <a:ln>
                            <a:noFill/>
                          </a:ln>
                          <a:solidFill>
                            <a:srgbClr val="5A5A5A"/>
                          </a:solidFill>
                          <a:effectLst/>
                          <a:latin typeface="Arial" charset="0"/>
                          <a:cs typeface="Arial" charset="0"/>
                        </a:rPr>
                      </a:br>
                      <a:endParaRPr kumimoji="0" lang="en-GB" sz="1800" b="1"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Empagliflozin </a:t>
                      </a:r>
                      <a:br>
                        <a:rPr kumimoji="0" lang="en-GB" sz="1800" b="1" i="0" u="none" strike="noStrike" cap="none" normalizeH="0" baseline="0">
                          <a:ln>
                            <a:noFill/>
                          </a:ln>
                          <a:solidFill>
                            <a:srgbClr val="5A5A5A"/>
                          </a:solidFill>
                          <a:effectLst/>
                          <a:latin typeface="Arial" charset="0"/>
                          <a:cs typeface="Arial" charset="0"/>
                        </a:rPr>
                      </a:br>
                      <a:r>
                        <a:rPr kumimoji="0" lang="en-GB" sz="1800" b="1" i="0" u="none" strike="noStrike" cap="none" normalizeH="0" baseline="0">
                          <a:ln>
                            <a:noFill/>
                          </a:ln>
                          <a:solidFill>
                            <a:srgbClr val="5A5A5A"/>
                          </a:solidFill>
                          <a:effectLst/>
                          <a:latin typeface="Arial" charset="0"/>
                          <a:cs typeface="Arial" charset="0"/>
                        </a:rPr>
                        <a:t>10 mg </a:t>
                      </a:r>
                      <a:br>
                        <a:rPr kumimoji="0" lang="en-GB" sz="1800" b="1" i="0" u="none" strike="noStrike" cap="none" normalizeH="0" baseline="0">
                          <a:ln>
                            <a:noFill/>
                          </a:ln>
                          <a:solidFill>
                            <a:srgbClr val="5A5A5A"/>
                          </a:solidFill>
                          <a:effectLst/>
                          <a:latin typeface="Arial" charset="0"/>
                          <a:cs typeface="Arial" charset="0"/>
                        </a:rPr>
                      </a:br>
                      <a:r>
                        <a:rPr kumimoji="0" lang="en-GB" sz="1800" b="1" i="0" u="none" strike="noStrike" cap="none" normalizeH="0" baseline="0">
                          <a:ln>
                            <a:noFill/>
                          </a:ln>
                          <a:solidFill>
                            <a:srgbClr val="5A5A5A"/>
                          </a:solidFill>
                          <a:effectLst/>
                          <a:latin typeface="Arial" charset="0"/>
                          <a:cs typeface="Arial" charset="0"/>
                        </a:rPr>
                        <a:t>(n=2345)</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Empagliflozin </a:t>
                      </a:r>
                      <a:br>
                        <a:rPr kumimoji="0" lang="en-GB" sz="1800" b="1" i="0" u="none" strike="noStrike" cap="none" normalizeH="0" baseline="0">
                          <a:ln>
                            <a:noFill/>
                          </a:ln>
                          <a:solidFill>
                            <a:srgbClr val="5A5A5A"/>
                          </a:solidFill>
                          <a:effectLst/>
                          <a:latin typeface="Arial" charset="0"/>
                          <a:cs typeface="Arial" charset="0"/>
                        </a:rPr>
                      </a:br>
                      <a:r>
                        <a:rPr kumimoji="0" lang="en-GB" sz="1800" b="1" i="0" u="none" strike="noStrike" cap="none" normalizeH="0" baseline="0">
                          <a:ln>
                            <a:noFill/>
                          </a:ln>
                          <a:solidFill>
                            <a:srgbClr val="5A5A5A"/>
                          </a:solidFill>
                          <a:effectLst/>
                          <a:latin typeface="Arial" charset="0"/>
                          <a:cs typeface="Arial" charset="0"/>
                        </a:rPr>
                        <a:t>25 mg </a:t>
                      </a:r>
                      <a:br>
                        <a:rPr kumimoji="0" lang="en-GB" sz="1800" b="1" i="0" u="none" strike="noStrike" cap="none" normalizeH="0" baseline="0">
                          <a:ln>
                            <a:noFill/>
                          </a:ln>
                          <a:solidFill>
                            <a:srgbClr val="5A5A5A"/>
                          </a:solidFill>
                          <a:effectLst/>
                          <a:latin typeface="Arial" charset="0"/>
                          <a:cs typeface="Arial" charset="0"/>
                        </a:rPr>
                      </a:br>
                      <a:r>
                        <a:rPr kumimoji="0" lang="en-GB" sz="1800" b="1" i="0" u="none" strike="noStrike" cap="none" normalizeH="0" baseline="0">
                          <a:ln>
                            <a:noFill/>
                          </a:ln>
                          <a:solidFill>
                            <a:srgbClr val="5A5A5A"/>
                          </a:solidFill>
                          <a:effectLst/>
                          <a:latin typeface="Arial" charset="0"/>
                          <a:cs typeface="Arial" charset="0"/>
                        </a:rPr>
                        <a:t>(n=2342)</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1"/>
                  </a:ext>
                </a:extLst>
              </a:tr>
              <a:tr h="5572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Events consistent with genital infection</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42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(1.8%)</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0.73</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153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(6.5%)</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2.66</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148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(6.3%)</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2.55</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7213">
                <a:tc>
                  <a:txBody>
                    <a:bodyPr/>
                    <a:lstStyle/>
                    <a:p>
                      <a:pPr marL="173038"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Serious events</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3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(0.1%)</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0.05</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5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(0.2%)</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0.08</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4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(0.2%)</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0.07</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3"/>
                  </a:ext>
                </a:extLst>
              </a:tr>
              <a:tr h="557213">
                <a:tc>
                  <a:txBody>
                    <a:bodyPr/>
                    <a:lstStyle/>
                    <a:p>
                      <a:pPr marL="173038"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Events leading to discontinuation</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(0.1%)</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0.03</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19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(0.8%)</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0.32</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14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(0.6%)</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0.23</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By sex</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5"/>
                  </a:ext>
                </a:extLst>
              </a:tr>
              <a:tr h="557213">
                <a:tc>
                  <a:txBody>
                    <a:bodyPr/>
                    <a:lstStyle/>
                    <a:p>
                      <a:pPr marL="173038"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Male</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25</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(1.5%)</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0.60</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89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(5.4%)</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2.16</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77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(4.6%)</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1.78</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57213">
                <a:tc>
                  <a:txBody>
                    <a:bodyPr/>
                    <a:lstStyle/>
                    <a:p>
                      <a:pPr marL="173038"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Female</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17</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(2.6%)</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1.09</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64</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(9.2%)</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3.93</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71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(10.8%)</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4.81</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7"/>
                  </a:ext>
                </a:extLst>
              </a:tr>
            </a:tbl>
          </a:graphicData>
        </a:graphic>
      </p:graphicFrame>
      <p:sp>
        <p:nvSpPr>
          <p:cNvPr id="613450" name="Footer Placeholder 2"/>
          <p:cNvSpPr txBox="1">
            <a:spLocks noGrp="1"/>
          </p:cNvSpPr>
          <p:nvPr/>
        </p:nvSpPr>
        <p:spPr bwMode="auto">
          <a:xfrm>
            <a:off x="285750" y="6388100"/>
            <a:ext cx="6843713" cy="244475"/>
          </a:xfrm>
          <a:prstGeom prst="rect">
            <a:avLst/>
          </a:prstGeom>
          <a:noFill/>
          <a:ln w="9525">
            <a:noFill/>
            <a:miter lim="800000"/>
            <a:headEnd/>
            <a:tailEnd/>
          </a:ln>
        </p:spPr>
        <p:txBody>
          <a:bodyPr anchor="b"/>
          <a:lstStyle/>
          <a:p>
            <a:r>
              <a:rPr lang="en-US" sz="1000">
                <a:solidFill>
                  <a:srgbClr val="5A5A5A"/>
                </a:solidFill>
                <a:latin typeface="Century Gothic" pitchFamily="34" charset="0"/>
              </a:rPr>
              <a:t>Patients treated with </a:t>
            </a:r>
            <a:r>
              <a:rPr lang="en-US" sz="1000">
                <a:solidFill>
                  <a:srgbClr val="5A5A5A"/>
                </a:solidFill>
                <a:latin typeface="Century Gothic" pitchFamily="34" charset="0"/>
                <a:cs typeface="Times New Roman" pitchFamily="18" charset="0"/>
              </a:rPr>
              <a:t>≥1 </a:t>
            </a:r>
            <a:r>
              <a:rPr lang="en-US" sz="1000">
                <a:solidFill>
                  <a:srgbClr val="5A5A5A"/>
                </a:solidFill>
                <a:latin typeface="Century Gothic" pitchFamily="34" charset="0"/>
              </a:rPr>
              <a:t>dose of study drug</a:t>
            </a:r>
            <a:r>
              <a:rPr lang="en-GB" sz="1000">
                <a:solidFill>
                  <a:schemeClr val="tx2"/>
                </a:solidFill>
                <a:latin typeface="Century Gothic" pitchFamily="34" charset="0"/>
              </a:rPr>
              <a:t> </a:t>
            </a:r>
            <a:br>
              <a:rPr lang="en-GB" sz="1000">
                <a:solidFill>
                  <a:schemeClr val="tx2"/>
                </a:solidFill>
                <a:latin typeface="Century Gothic" pitchFamily="34" charset="0"/>
              </a:rPr>
            </a:br>
            <a:r>
              <a:rPr lang="en-GB" sz="1000">
                <a:solidFill>
                  <a:schemeClr val="tx2"/>
                </a:solidFill>
                <a:latin typeface="Century Gothic" pitchFamily="34" charset="0"/>
              </a:rPr>
              <a:t>Based on 88 MedDRA preferred terms</a:t>
            </a:r>
          </a:p>
        </p:txBody>
      </p:sp>
      <p:sp>
        <p:nvSpPr>
          <p:cNvPr id="613451" name="TextBox 9"/>
          <p:cNvSpPr txBox="1">
            <a:spLocks noChangeArrowheads="1"/>
          </p:cNvSpPr>
          <p:nvPr/>
        </p:nvSpPr>
        <p:spPr bwMode="auto">
          <a:xfrm>
            <a:off x="287338" y="6602413"/>
            <a:ext cx="6408737" cy="247650"/>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a:t>
            </a:r>
          </a:p>
        </p:txBody>
      </p:sp>
    </p:spTree>
    <p:extLst>
      <p:ext uri="{BB962C8B-B14F-4D97-AF65-F5344CB8AC3E}">
        <p14:creationId xmlns:p14="http://schemas.microsoft.com/office/powerpoint/2010/main" val="188838971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25" name="Picture 4" descr="nnt"/>
          <p:cNvPicPr>
            <a:picLocks noChangeAspect="1" noChangeArrowheads="1"/>
          </p:cNvPicPr>
          <p:nvPr/>
        </p:nvPicPr>
        <p:blipFill>
          <a:blip r:embed="rId2"/>
          <a:srcRect/>
          <a:stretch>
            <a:fillRect/>
          </a:stretch>
        </p:blipFill>
        <p:spPr bwMode="auto">
          <a:xfrm>
            <a:off x="495300" y="1528763"/>
            <a:ext cx="8374063" cy="4643437"/>
          </a:xfrm>
          <a:prstGeom prst="rect">
            <a:avLst/>
          </a:prstGeom>
          <a:noFill/>
          <a:ln w="9525">
            <a:noFill/>
            <a:miter lim="800000"/>
            <a:headEnd/>
            <a:tailEnd/>
          </a:ln>
        </p:spPr>
      </p:pic>
      <p:sp>
        <p:nvSpPr>
          <p:cNvPr id="615426" name="Rectangle 5"/>
          <p:cNvSpPr>
            <a:spLocks noGrp="1"/>
          </p:cNvSpPr>
          <p:nvPr>
            <p:ph type="title" idx="4294967295"/>
          </p:nvPr>
        </p:nvSpPr>
        <p:spPr/>
        <p:txBody>
          <a:bodyPr lIns="0" anchor="t"/>
          <a:lstStyle/>
          <a:p>
            <a:r>
              <a:rPr lang="en-GB" sz="4400">
                <a:latin typeface="Arial" charset="0"/>
                <a:cs typeface="Arial" charset="0"/>
              </a:rPr>
              <a:t>Numbers needed to treat comparison</a:t>
            </a:r>
          </a:p>
        </p:txBody>
      </p:sp>
    </p:spTree>
    <p:extLst>
      <p:ext uri="{BB962C8B-B14F-4D97-AF65-F5344CB8AC3E}">
        <p14:creationId xmlns:p14="http://schemas.microsoft.com/office/powerpoint/2010/main" val="2681290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7" name="Rectangle 2"/>
          <p:cNvSpPr>
            <a:spLocks noGrp="1"/>
          </p:cNvSpPr>
          <p:nvPr>
            <p:ph type="title"/>
          </p:nvPr>
        </p:nvSpPr>
        <p:spPr/>
        <p:txBody>
          <a:bodyPr/>
          <a:lstStyle/>
          <a:p>
            <a:r>
              <a:rPr lang="en-GB">
                <a:latin typeface="Arial" charset="0"/>
                <a:cs typeface="Arial" charset="0"/>
              </a:rPr>
              <a:t>Ms Green</a:t>
            </a:r>
          </a:p>
        </p:txBody>
      </p:sp>
      <p:sp>
        <p:nvSpPr>
          <p:cNvPr id="459778" name="Rectangle 3"/>
          <p:cNvSpPr>
            <a:spLocks noGrp="1"/>
          </p:cNvSpPr>
          <p:nvPr>
            <p:ph type="body" sz="half" idx="1"/>
          </p:nvPr>
        </p:nvSpPr>
        <p:spPr/>
        <p:txBody>
          <a:bodyPr/>
          <a:lstStyle/>
          <a:p>
            <a:pPr>
              <a:buFont typeface="Arial" charset="0"/>
              <a:buNone/>
            </a:pPr>
            <a:endParaRPr lang="en-GB">
              <a:latin typeface="Arial" charset="0"/>
              <a:cs typeface="Arial" charset="0"/>
            </a:endParaRPr>
          </a:p>
        </p:txBody>
      </p:sp>
      <p:sp>
        <p:nvSpPr>
          <p:cNvPr id="459779" name="Rectangle 4"/>
          <p:cNvSpPr>
            <a:spLocks noGrp="1"/>
          </p:cNvSpPr>
          <p:nvPr>
            <p:ph type="body" sz="half" idx="2"/>
          </p:nvPr>
        </p:nvSpPr>
        <p:spPr/>
        <p:txBody>
          <a:bodyPr/>
          <a:lstStyle/>
          <a:p>
            <a:r>
              <a:rPr lang="en-GB">
                <a:latin typeface="Arial" charset="0"/>
                <a:cs typeface="Arial" charset="0"/>
              </a:rPr>
              <a:t>45 yrs old</a:t>
            </a:r>
          </a:p>
          <a:p>
            <a:r>
              <a:rPr lang="en-GB">
                <a:latin typeface="Arial" charset="0"/>
                <a:cs typeface="Arial" charset="0"/>
              </a:rPr>
              <a:t>2 young children</a:t>
            </a:r>
          </a:p>
          <a:p>
            <a:r>
              <a:rPr lang="en-GB">
                <a:latin typeface="Arial" charset="0"/>
                <a:cs typeface="Arial" charset="0"/>
              </a:rPr>
              <a:t>Medical for new job found to have glycosuria</a:t>
            </a:r>
          </a:p>
          <a:p>
            <a:r>
              <a:rPr lang="en-GB">
                <a:latin typeface="Arial" charset="0"/>
                <a:cs typeface="Arial" charset="0"/>
              </a:rPr>
              <a:t>BMI 36</a:t>
            </a:r>
          </a:p>
          <a:p>
            <a:r>
              <a:rPr lang="en-GB">
                <a:latin typeface="Arial" charset="0"/>
                <a:cs typeface="Arial" charset="0"/>
              </a:rPr>
              <a:t>HbA1c after 7 months metformin 59 mmol/mol</a:t>
            </a:r>
          </a:p>
          <a:p>
            <a:pPr>
              <a:buFont typeface="Arial" charset="0"/>
              <a:buNone/>
            </a:pPr>
            <a:endParaRPr lang="en-GB">
              <a:latin typeface="Arial" charset="0"/>
              <a:cs typeface="Arial" charset="0"/>
            </a:endParaRPr>
          </a:p>
          <a:p>
            <a:pPr>
              <a:buFont typeface="Arial" charset="0"/>
              <a:buNone/>
            </a:pPr>
            <a:endParaRPr lang="en-GB">
              <a:latin typeface="Arial" charset="0"/>
              <a:cs typeface="Arial" charset="0"/>
            </a:endParaRPr>
          </a:p>
        </p:txBody>
      </p:sp>
      <p:pic>
        <p:nvPicPr>
          <p:cNvPr id="459780" name="Picture 5" descr="Man-silhouette-looking-right"/>
          <p:cNvPicPr>
            <a:picLocks noChangeAspect="1" noChangeArrowheads="1"/>
          </p:cNvPicPr>
          <p:nvPr/>
        </p:nvPicPr>
        <p:blipFill>
          <a:blip r:embed="rId2"/>
          <a:srcRect/>
          <a:stretch>
            <a:fillRect/>
          </a:stretch>
        </p:blipFill>
        <p:spPr bwMode="auto">
          <a:xfrm>
            <a:off x="539552" y="1628775"/>
            <a:ext cx="3814961" cy="4030663"/>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539552" y="1124744"/>
            <a:ext cx="8229600" cy="4791347"/>
          </a:xfrm>
        </p:spPr>
        <p:txBody>
          <a:bodyPr lIns="0"/>
          <a:lstStyle/>
          <a:p>
            <a:pPr>
              <a:lnSpc>
                <a:spcPct val="90000"/>
              </a:lnSpc>
            </a:pPr>
            <a:r>
              <a:rPr lang="en-GB" sz="2200" dirty="0">
                <a:latin typeface="Arial" charset="0"/>
                <a:cs typeface="Arial" charset="0"/>
              </a:rPr>
              <a:t>median glucose (HbA1c associated with complications) – has traditionally driven management decisions</a:t>
            </a:r>
          </a:p>
          <a:p>
            <a:pPr>
              <a:lnSpc>
                <a:spcPct val="90000"/>
              </a:lnSpc>
            </a:pPr>
            <a:endParaRPr lang="en-GB" sz="2200" dirty="0">
              <a:latin typeface="Arial" charset="0"/>
              <a:cs typeface="Arial" charset="0"/>
            </a:endParaRPr>
          </a:p>
          <a:p>
            <a:pPr>
              <a:lnSpc>
                <a:spcPct val="90000"/>
              </a:lnSpc>
            </a:pPr>
            <a:r>
              <a:rPr lang="en-GB" sz="2200" dirty="0">
                <a:latin typeface="Arial" charset="0"/>
                <a:cs typeface="Arial" charset="0"/>
              </a:rPr>
              <a:t>multiscale glucose variability associates with short and long term outcomes (hypoglycaemia / mortality)</a:t>
            </a:r>
          </a:p>
        </p:txBody>
      </p:sp>
      <p:sp>
        <p:nvSpPr>
          <p:cNvPr id="2" name="Rectangle 1"/>
          <p:cNvSpPr/>
          <p:nvPr/>
        </p:nvSpPr>
        <p:spPr>
          <a:xfrm>
            <a:off x="466464" y="332656"/>
            <a:ext cx="5828455" cy="480131"/>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Glucose Variability</a:t>
            </a:r>
          </a:p>
        </p:txBody>
      </p:sp>
      <p:pic>
        <p:nvPicPr>
          <p:cNvPr id="4" name="Picture 3"/>
          <p:cNvPicPr>
            <a:picLocks noChangeAspect="1"/>
          </p:cNvPicPr>
          <p:nvPr/>
        </p:nvPicPr>
        <p:blipFill>
          <a:blip r:embed="rId3"/>
          <a:stretch>
            <a:fillRect/>
          </a:stretch>
        </p:blipFill>
        <p:spPr>
          <a:xfrm>
            <a:off x="4499993" y="3623715"/>
            <a:ext cx="4697703" cy="2508482"/>
          </a:xfrm>
          <a:prstGeom prst="rect">
            <a:avLst/>
          </a:prstGeom>
        </p:spPr>
      </p:pic>
      <p:sp>
        <p:nvSpPr>
          <p:cNvPr id="5" name="Rectangle 4"/>
          <p:cNvSpPr/>
          <p:nvPr/>
        </p:nvSpPr>
        <p:spPr>
          <a:xfrm>
            <a:off x="466465" y="6193567"/>
            <a:ext cx="4033528" cy="307777"/>
          </a:xfrm>
          <a:prstGeom prst="rect">
            <a:avLst/>
          </a:prstGeom>
        </p:spPr>
        <p:txBody>
          <a:bodyPr wrap="square">
            <a:spAutoFit/>
          </a:bodyPr>
          <a:lstStyle/>
          <a:p>
            <a:r>
              <a:rPr lang="en-GB" sz="1400" dirty="0"/>
              <a:t>CBG variability vs inpatient hypoglycaemia rate</a:t>
            </a:r>
            <a:endParaRPr lang="en-GB" sz="1400" dirty="0"/>
          </a:p>
        </p:txBody>
      </p:sp>
      <p:sp>
        <p:nvSpPr>
          <p:cNvPr id="7" name="Rectangle 6"/>
          <p:cNvSpPr/>
          <p:nvPr/>
        </p:nvSpPr>
        <p:spPr>
          <a:xfrm>
            <a:off x="4839895" y="6193567"/>
            <a:ext cx="3389069" cy="338554"/>
          </a:xfrm>
          <a:prstGeom prst="rect">
            <a:avLst/>
          </a:prstGeom>
        </p:spPr>
        <p:txBody>
          <a:bodyPr wrap="none">
            <a:spAutoFit/>
          </a:bodyPr>
          <a:lstStyle/>
          <a:p>
            <a:r>
              <a:rPr lang="en-GB" sz="1600" dirty="0"/>
              <a:t>HbA1c variability vs 5y mortality (1)</a:t>
            </a:r>
            <a:endParaRPr lang="en-GB" sz="1600" dirty="0"/>
          </a:p>
        </p:txBody>
      </p:sp>
      <p:sp>
        <p:nvSpPr>
          <p:cNvPr id="8" name="Rectangle 7"/>
          <p:cNvSpPr/>
          <p:nvPr/>
        </p:nvSpPr>
        <p:spPr>
          <a:xfrm>
            <a:off x="5514480" y="6593491"/>
            <a:ext cx="3629520" cy="276999"/>
          </a:xfrm>
          <a:prstGeom prst="rect">
            <a:avLst/>
          </a:prstGeom>
        </p:spPr>
        <p:txBody>
          <a:bodyPr wrap="none">
            <a:spAutoFit/>
          </a:bodyPr>
          <a:lstStyle/>
          <a:p>
            <a:pPr algn="r"/>
            <a:r>
              <a:rPr lang="en-GB" sz="1200" dirty="0"/>
              <a:t>1 Sainsbury et al, in press, Diabetic Medicine 2017</a:t>
            </a:r>
            <a:endParaRPr lang="en-GB" sz="1200" dirty="0"/>
          </a:p>
        </p:txBody>
      </p:sp>
      <p:pic>
        <p:nvPicPr>
          <p:cNvPr id="6" name="Picture 5"/>
          <p:cNvPicPr>
            <a:picLocks noChangeAspect="1"/>
          </p:cNvPicPr>
          <p:nvPr/>
        </p:nvPicPr>
        <p:blipFill>
          <a:blip r:embed="rId4"/>
          <a:stretch>
            <a:fillRect/>
          </a:stretch>
        </p:blipFill>
        <p:spPr>
          <a:xfrm>
            <a:off x="-66758" y="3645024"/>
            <a:ext cx="4608511" cy="2592288"/>
          </a:xfrm>
          <a:prstGeom prst="rect">
            <a:avLst/>
          </a:prstGeom>
        </p:spPr>
      </p:pic>
    </p:spTree>
    <p:extLst>
      <p:ext uri="{BB962C8B-B14F-4D97-AF65-F5344CB8AC3E}">
        <p14:creationId xmlns:p14="http://schemas.microsoft.com/office/powerpoint/2010/main" val="19535007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2"/>
          <p:cNvSpPr>
            <a:spLocks noGrp="1"/>
          </p:cNvSpPr>
          <p:nvPr>
            <p:ph type="title"/>
          </p:nvPr>
        </p:nvSpPr>
        <p:spPr/>
        <p:txBody>
          <a:bodyPr/>
          <a:lstStyle/>
          <a:p>
            <a:r>
              <a:rPr lang="en-GB">
                <a:latin typeface="Arial" charset="0"/>
                <a:cs typeface="Arial" charset="0"/>
              </a:rPr>
              <a:t>Ms Green</a:t>
            </a:r>
          </a:p>
        </p:txBody>
      </p:sp>
      <p:sp>
        <p:nvSpPr>
          <p:cNvPr id="460802" name="Rectangle 3"/>
          <p:cNvSpPr>
            <a:spLocks noGrp="1"/>
          </p:cNvSpPr>
          <p:nvPr>
            <p:ph type="body" sz="half" idx="1"/>
          </p:nvPr>
        </p:nvSpPr>
        <p:spPr/>
        <p:txBody>
          <a:bodyPr/>
          <a:lstStyle/>
          <a:p>
            <a:pPr>
              <a:buFont typeface="Arial" charset="0"/>
              <a:buNone/>
            </a:pPr>
            <a:endParaRPr lang="en-GB">
              <a:latin typeface="Arial" charset="0"/>
              <a:cs typeface="Arial" charset="0"/>
            </a:endParaRPr>
          </a:p>
        </p:txBody>
      </p:sp>
      <p:sp>
        <p:nvSpPr>
          <p:cNvPr id="460803" name="Rectangle 4"/>
          <p:cNvSpPr>
            <a:spLocks noGrp="1"/>
          </p:cNvSpPr>
          <p:nvPr>
            <p:ph type="body" sz="half" idx="2"/>
          </p:nvPr>
        </p:nvSpPr>
        <p:spPr/>
        <p:txBody>
          <a:bodyPr/>
          <a:lstStyle/>
          <a:p>
            <a:pPr>
              <a:buFont typeface="Arial" charset="0"/>
              <a:buNone/>
            </a:pPr>
            <a:endParaRPr lang="en-GB">
              <a:latin typeface="Arial" charset="0"/>
              <a:cs typeface="Arial" charset="0"/>
            </a:endParaRPr>
          </a:p>
          <a:p>
            <a:pPr>
              <a:buFont typeface="Arial" charset="0"/>
              <a:buNone/>
            </a:pPr>
            <a:endParaRPr lang="en-GB">
              <a:latin typeface="Arial" charset="0"/>
              <a:cs typeface="Arial" charset="0"/>
            </a:endParaRPr>
          </a:p>
        </p:txBody>
      </p:sp>
      <p:sp>
        <p:nvSpPr>
          <p:cNvPr id="460805" name="Rectangle 6"/>
          <p:cNvSpPr>
            <a:spLocks noChangeArrowheads="1"/>
          </p:cNvSpPr>
          <p:nvPr/>
        </p:nvSpPr>
        <p:spPr bwMode="auto">
          <a:xfrm>
            <a:off x="4787900" y="1628775"/>
            <a:ext cx="4038600" cy="4525963"/>
          </a:xfrm>
          <a:prstGeom prst="rect">
            <a:avLst/>
          </a:prstGeom>
          <a:noFill/>
          <a:ln w="9525">
            <a:noFill/>
            <a:miter lim="800000"/>
            <a:headEnd/>
            <a:tailEnd/>
          </a:ln>
        </p:spPr>
        <p:txBody>
          <a:bodyPr/>
          <a:lstStyle/>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r>
              <a:rPr lang="en-GB" sz="2400">
                <a:solidFill>
                  <a:srgbClr val="53575E"/>
                </a:solidFill>
              </a:rPr>
              <a:t>What might the patients concerns be?</a:t>
            </a: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r>
              <a:rPr lang="en-GB" sz="2400">
                <a:solidFill>
                  <a:srgbClr val="53575E"/>
                </a:solidFill>
              </a:rPr>
              <a:t>Is the HbA1c at target?</a:t>
            </a: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r>
              <a:rPr lang="en-GB" sz="2400">
                <a:solidFill>
                  <a:srgbClr val="53575E"/>
                </a:solidFill>
              </a:rPr>
              <a:t>What would you do next?</a:t>
            </a: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p:txBody>
      </p:sp>
      <p:pic>
        <p:nvPicPr>
          <p:cNvPr id="7" name="Picture 5" descr="Man-silhouette-looking-right"/>
          <p:cNvPicPr>
            <a:picLocks noChangeAspect="1" noChangeArrowheads="1"/>
          </p:cNvPicPr>
          <p:nvPr/>
        </p:nvPicPr>
        <p:blipFill>
          <a:blip r:embed="rId2"/>
          <a:srcRect/>
          <a:stretch>
            <a:fillRect/>
          </a:stretch>
        </p:blipFill>
        <p:spPr bwMode="auto">
          <a:xfrm>
            <a:off x="539552" y="1628775"/>
            <a:ext cx="3814961" cy="4030663"/>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Text Box 2"/>
          <p:cNvSpPr txBox="1">
            <a:spLocks noChangeArrowheads="1"/>
          </p:cNvSpPr>
          <p:nvPr/>
        </p:nvSpPr>
        <p:spPr bwMode="auto">
          <a:xfrm>
            <a:off x="2457450" y="6278563"/>
            <a:ext cx="4229100" cy="400050"/>
          </a:xfrm>
          <a:prstGeom prst="rect">
            <a:avLst/>
          </a:prstGeom>
          <a:noFill/>
          <a:ln w="9525">
            <a:noFill/>
            <a:miter lim="800000"/>
            <a:headEnd/>
            <a:tailEnd/>
          </a:ln>
        </p:spPr>
        <p:txBody>
          <a:bodyPr wrap="none">
            <a:spAutoFit/>
          </a:bodyPr>
          <a:lstStyle/>
          <a:p>
            <a:pPr algn="ctr" defTabSz="762000" eaLnBrk="0" hangingPunct="0"/>
            <a:r>
              <a:rPr lang="en-GB" sz="2000" i="1">
                <a:solidFill>
                  <a:srgbClr val="FFFFFF"/>
                </a:solidFill>
              </a:rPr>
              <a:t>UKPDS 35. BMJ 2000; 321: 405-12</a:t>
            </a:r>
          </a:p>
        </p:txBody>
      </p:sp>
      <p:sp>
        <p:nvSpPr>
          <p:cNvPr id="461826" name="Title 2"/>
          <p:cNvSpPr>
            <a:spLocks noGrp="1"/>
          </p:cNvSpPr>
          <p:nvPr>
            <p:ph type="title" idx="4294967295"/>
          </p:nvPr>
        </p:nvSpPr>
        <p:spPr>
          <a:xfrm>
            <a:off x="395288" y="260350"/>
            <a:ext cx="6985000" cy="776288"/>
          </a:xfrm>
        </p:spPr>
        <p:txBody>
          <a:bodyPr/>
          <a:lstStyle/>
          <a:p>
            <a:r>
              <a:rPr lang="en-GB" sz="3200">
                <a:solidFill>
                  <a:srgbClr val="3A7728"/>
                </a:solidFill>
                <a:latin typeface="Arial" charset="0"/>
                <a:cs typeface="Arial" charset="0"/>
              </a:rPr>
              <a:t>Myocardial infarction and microvascular disease</a:t>
            </a:r>
          </a:p>
        </p:txBody>
      </p:sp>
      <p:sp>
        <p:nvSpPr>
          <p:cNvPr id="461827" name="TextBox 1"/>
          <p:cNvSpPr txBox="1">
            <a:spLocks noChangeArrowheads="1"/>
          </p:cNvSpPr>
          <p:nvPr/>
        </p:nvSpPr>
        <p:spPr bwMode="auto">
          <a:xfrm>
            <a:off x="1981200" y="5456238"/>
            <a:ext cx="5399088" cy="276225"/>
          </a:xfrm>
          <a:prstGeom prst="rect">
            <a:avLst/>
          </a:prstGeom>
          <a:noFill/>
          <a:ln w="9525">
            <a:noFill/>
            <a:miter lim="800000"/>
            <a:headEnd/>
            <a:tailEnd/>
          </a:ln>
        </p:spPr>
        <p:txBody>
          <a:bodyPr>
            <a:spAutoFit/>
          </a:bodyPr>
          <a:lstStyle/>
          <a:p>
            <a:pPr algn="ctr"/>
            <a:r>
              <a:rPr lang="en-GB" sz="1200" b="1">
                <a:solidFill>
                  <a:srgbClr val="404040"/>
                </a:solidFill>
              </a:rPr>
              <a:t>Updated mean HbA</a:t>
            </a:r>
            <a:r>
              <a:rPr lang="en-GB" sz="1200" b="1" baseline="-25000">
                <a:solidFill>
                  <a:srgbClr val="404040"/>
                </a:solidFill>
              </a:rPr>
              <a:t>1c</a:t>
            </a:r>
            <a:r>
              <a:rPr lang="en-GB" sz="1200" b="1">
                <a:solidFill>
                  <a:srgbClr val="404040"/>
                </a:solidFill>
              </a:rPr>
              <a:t> concentration (%)</a:t>
            </a:r>
          </a:p>
        </p:txBody>
      </p:sp>
      <p:sp>
        <p:nvSpPr>
          <p:cNvPr id="461828" name="TextBox 2"/>
          <p:cNvSpPr txBox="1">
            <a:spLocks noChangeArrowheads="1"/>
          </p:cNvSpPr>
          <p:nvPr/>
        </p:nvSpPr>
        <p:spPr bwMode="auto">
          <a:xfrm rot="-5400000">
            <a:off x="-546099" y="2930525"/>
            <a:ext cx="3414712" cy="522287"/>
          </a:xfrm>
          <a:prstGeom prst="rect">
            <a:avLst/>
          </a:prstGeom>
          <a:noFill/>
          <a:ln w="9525">
            <a:noFill/>
            <a:miter lim="800000"/>
            <a:headEnd/>
            <a:tailEnd/>
          </a:ln>
        </p:spPr>
        <p:txBody>
          <a:bodyPr>
            <a:spAutoFit/>
          </a:bodyPr>
          <a:lstStyle/>
          <a:p>
            <a:pPr algn="ctr"/>
            <a:r>
              <a:rPr lang="en-GB" sz="1400" b="1">
                <a:solidFill>
                  <a:srgbClr val="404040"/>
                </a:solidFill>
              </a:rPr>
              <a:t>Adjusted incidence per 1000 person years (%)</a:t>
            </a:r>
          </a:p>
        </p:txBody>
      </p:sp>
      <p:sp>
        <p:nvSpPr>
          <p:cNvPr id="461829" name="AutoShape 16"/>
          <p:cNvSpPr>
            <a:spLocks noChangeAspect="1" noChangeArrowheads="1"/>
          </p:cNvSpPr>
          <p:nvPr/>
        </p:nvSpPr>
        <p:spPr bwMode="auto">
          <a:xfrm>
            <a:off x="1588" y="0"/>
            <a:ext cx="3175" cy="3175"/>
          </a:xfrm>
          <a:prstGeom prst="rect">
            <a:avLst/>
          </a:prstGeom>
          <a:noFill/>
          <a:ln w="9525">
            <a:noFill/>
            <a:miter lim="800000"/>
            <a:headEnd/>
            <a:tailEnd/>
          </a:ln>
        </p:spPr>
        <p:txBody>
          <a:bodyPr/>
          <a:lstStyle/>
          <a:p>
            <a:endParaRPr lang="en-GB">
              <a:solidFill>
                <a:srgbClr val="000000"/>
              </a:solidFill>
            </a:endParaRPr>
          </a:p>
        </p:txBody>
      </p:sp>
      <p:cxnSp>
        <p:nvCxnSpPr>
          <p:cNvPr id="5" name="Straight Connector 4"/>
          <p:cNvCxnSpPr/>
          <p:nvPr/>
        </p:nvCxnSpPr>
        <p:spPr>
          <a:xfrm>
            <a:off x="1920875" y="1358900"/>
            <a:ext cx="0" cy="3910013"/>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828800" y="5187950"/>
            <a:ext cx="196850"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068513" y="5187950"/>
            <a:ext cx="51943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998663" y="5137150"/>
            <a:ext cx="53975" cy="920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051050" y="5137150"/>
            <a:ext cx="53975" cy="920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847975" y="5183188"/>
            <a:ext cx="0" cy="857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30625" y="5183188"/>
            <a:ext cx="0" cy="857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611688" y="5183188"/>
            <a:ext cx="0" cy="857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92750" y="5183188"/>
            <a:ext cx="0" cy="857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373813" y="5183188"/>
            <a:ext cx="0" cy="857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256463" y="5183188"/>
            <a:ext cx="0" cy="857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828800" y="1365250"/>
            <a:ext cx="100013"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828800" y="2320925"/>
            <a:ext cx="100013"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828800" y="3276600"/>
            <a:ext cx="100013"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828800" y="4232275"/>
            <a:ext cx="100013"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61845" name="TextBox 22"/>
          <p:cNvSpPr txBox="1">
            <a:spLocks noChangeArrowheads="1"/>
          </p:cNvSpPr>
          <p:nvPr/>
        </p:nvSpPr>
        <p:spPr bwMode="auto">
          <a:xfrm>
            <a:off x="1406525" y="5089525"/>
            <a:ext cx="374650" cy="184150"/>
          </a:xfrm>
          <a:prstGeom prst="rect">
            <a:avLst/>
          </a:prstGeom>
          <a:noFill/>
          <a:ln w="9525">
            <a:noFill/>
            <a:miter lim="800000"/>
            <a:headEnd/>
            <a:tailEnd/>
          </a:ln>
        </p:spPr>
        <p:txBody>
          <a:bodyPr lIns="0" tIns="0" rIns="0" bIns="0">
            <a:spAutoFit/>
          </a:bodyPr>
          <a:lstStyle/>
          <a:p>
            <a:pPr algn="r"/>
            <a:r>
              <a:rPr lang="en-GB" sz="1200">
                <a:solidFill>
                  <a:srgbClr val="404040"/>
                </a:solidFill>
                <a:ea typeface="ヒラギノ角ゴ Pro W3"/>
                <a:cs typeface="ヒラギノ角ゴ Pro W3"/>
              </a:rPr>
              <a:t>0</a:t>
            </a:r>
          </a:p>
        </p:txBody>
      </p:sp>
      <p:sp>
        <p:nvSpPr>
          <p:cNvPr id="461846" name="TextBox 22"/>
          <p:cNvSpPr txBox="1">
            <a:spLocks noChangeArrowheads="1"/>
          </p:cNvSpPr>
          <p:nvPr/>
        </p:nvSpPr>
        <p:spPr bwMode="auto">
          <a:xfrm>
            <a:off x="1406525" y="4133850"/>
            <a:ext cx="374650" cy="185738"/>
          </a:xfrm>
          <a:prstGeom prst="rect">
            <a:avLst/>
          </a:prstGeom>
          <a:noFill/>
          <a:ln w="9525">
            <a:noFill/>
            <a:miter lim="800000"/>
            <a:headEnd/>
            <a:tailEnd/>
          </a:ln>
        </p:spPr>
        <p:txBody>
          <a:bodyPr lIns="0" tIns="0" rIns="0" bIns="0">
            <a:spAutoFit/>
          </a:bodyPr>
          <a:lstStyle/>
          <a:p>
            <a:pPr algn="r"/>
            <a:r>
              <a:rPr lang="en-GB" sz="1200">
                <a:solidFill>
                  <a:srgbClr val="404040"/>
                </a:solidFill>
                <a:ea typeface="ヒラギノ角ゴ Pro W3"/>
                <a:cs typeface="ヒラギノ角ゴ Pro W3"/>
              </a:rPr>
              <a:t>20</a:t>
            </a:r>
          </a:p>
        </p:txBody>
      </p:sp>
      <p:sp>
        <p:nvSpPr>
          <p:cNvPr id="461847" name="TextBox 22"/>
          <p:cNvSpPr txBox="1">
            <a:spLocks noChangeArrowheads="1"/>
          </p:cNvSpPr>
          <p:nvPr/>
        </p:nvSpPr>
        <p:spPr bwMode="auto">
          <a:xfrm>
            <a:off x="1406525" y="3179763"/>
            <a:ext cx="374650" cy="184150"/>
          </a:xfrm>
          <a:prstGeom prst="rect">
            <a:avLst/>
          </a:prstGeom>
          <a:noFill/>
          <a:ln w="9525">
            <a:noFill/>
            <a:miter lim="800000"/>
            <a:headEnd/>
            <a:tailEnd/>
          </a:ln>
        </p:spPr>
        <p:txBody>
          <a:bodyPr lIns="0" tIns="0" rIns="0" bIns="0">
            <a:spAutoFit/>
          </a:bodyPr>
          <a:lstStyle/>
          <a:p>
            <a:pPr algn="r"/>
            <a:r>
              <a:rPr lang="en-GB" sz="1200">
                <a:solidFill>
                  <a:srgbClr val="404040"/>
                </a:solidFill>
                <a:ea typeface="ヒラギノ角ゴ Pro W3"/>
                <a:cs typeface="ヒラギノ角ゴ Pro W3"/>
              </a:rPr>
              <a:t>40</a:t>
            </a:r>
          </a:p>
        </p:txBody>
      </p:sp>
      <p:sp>
        <p:nvSpPr>
          <p:cNvPr id="461848" name="TextBox 22"/>
          <p:cNvSpPr txBox="1">
            <a:spLocks noChangeArrowheads="1"/>
          </p:cNvSpPr>
          <p:nvPr/>
        </p:nvSpPr>
        <p:spPr bwMode="auto">
          <a:xfrm>
            <a:off x="1406525" y="2224088"/>
            <a:ext cx="374650" cy="184150"/>
          </a:xfrm>
          <a:prstGeom prst="rect">
            <a:avLst/>
          </a:prstGeom>
          <a:noFill/>
          <a:ln w="9525">
            <a:noFill/>
            <a:miter lim="800000"/>
            <a:headEnd/>
            <a:tailEnd/>
          </a:ln>
        </p:spPr>
        <p:txBody>
          <a:bodyPr lIns="0" tIns="0" rIns="0" bIns="0">
            <a:spAutoFit/>
          </a:bodyPr>
          <a:lstStyle/>
          <a:p>
            <a:pPr algn="r"/>
            <a:r>
              <a:rPr lang="en-GB" sz="1200">
                <a:solidFill>
                  <a:srgbClr val="404040"/>
                </a:solidFill>
                <a:ea typeface="ヒラギノ角ゴ Pro W3"/>
                <a:cs typeface="ヒラギノ角ゴ Pro W3"/>
              </a:rPr>
              <a:t>60</a:t>
            </a:r>
          </a:p>
        </p:txBody>
      </p:sp>
      <p:sp>
        <p:nvSpPr>
          <p:cNvPr id="461849" name="TextBox 22"/>
          <p:cNvSpPr txBox="1">
            <a:spLocks noChangeArrowheads="1"/>
          </p:cNvSpPr>
          <p:nvPr/>
        </p:nvSpPr>
        <p:spPr bwMode="auto">
          <a:xfrm>
            <a:off x="1406525" y="1268413"/>
            <a:ext cx="374650" cy="185737"/>
          </a:xfrm>
          <a:prstGeom prst="rect">
            <a:avLst/>
          </a:prstGeom>
          <a:noFill/>
          <a:ln w="9525">
            <a:noFill/>
            <a:miter lim="800000"/>
            <a:headEnd/>
            <a:tailEnd/>
          </a:ln>
        </p:spPr>
        <p:txBody>
          <a:bodyPr lIns="0" tIns="0" rIns="0" bIns="0">
            <a:spAutoFit/>
          </a:bodyPr>
          <a:lstStyle/>
          <a:p>
            <a:pPr algn="r"/>
            <a:r>
              <a:rPr lang="en-GB" sz="1200">
                <a:solidFill>
                  <a:srgbClr val="404040"/>
                </a:solidFill>
                <a:ea typeface="ヒラギノ角ゴ Pro W3"/>
                <a:cs typeface="ヒラギノ角ゴ Pro W3"/>
              </a:rPr>
              <a:t>80</a:t>
            </a:r>
          </a:p>
        </p:txBody>
      </p:sp>
      <p:sp>
        <p:nvSpPr>
          <p:cNvPr id="461850" name="TextBox 22"/>
          <p:cNvSpPr txBox="1">
            <a:spLocks noChangeArrowheads="1"/>
          </p:cNvSpPr>
          <p:nvPr/>
        </p:nvSpPr>
        <p:spPr bwMode="auto">
          <a:xfrm>
            <a:off x="1917700" y="5257800"/>
            <a:ext cx="374650" cy="184150"/>
          </a:xfrm>
          <a:prstGeom prst="rect">
            <a:avLst/>
          </a:prstGeom>
          <a:noFill/>
          <a:ln w="9525">
            <a:noFill/>
            <a:miter lim="800000"/>
            <a:headEnd/>
            <a:tailEnd/>
          </a:ln>
        </p:spPr>
        <p:txBody>
          <a:bodyPr lIns="0" tIns="0" rIns="0" bIns="0">
            <a:spAutoFit/>
          </a:bodyPr>
          <a:lstStyle/>
          <a:p>
            <a:pPr algn="ctr"/>
            <a:r>
              <a:rPr lang="en-GB" sz="1200">
                <a:solidFill>
                  <a:srgbClr val="404040"/>
                </a:solidFill>
                <a:ea typeface="ヒラギノ角ゴ Pro W3"/>
                <a:cs typeface="ヒラギノ角ゴ Pro W3"/>
              </a:rPr>
              <a:t>5</a:t>
            </a:r>
          </a:p>
        </p:txBody>
      </p:sp>
      <p:sp>
        <p:nvSpPr>
          <p:cNvPr id="461851" name="TextBox 22"/>
          <p:cNvSpPr txBox="1">
            <a:spLocks noChangeArrowheads="1"/>
          </p:cNvSpPr>
          <p:nvPr/>
        </p:nvSpPr>
        <p:spPr bwMode="auto">
          <a:xfrm>
            <a:off x="2659063" y="5248275"/>
            <a:ext cx="374650" cy="184150"/>
          </a:xfrm>
          <a:prstGeom prst="rect">
            <a:avLst/>
          </a:prstGeom>
          <a:noFill/>
          <a:ln w="9525">
            <a:noFill/>
            <a:miter lim="800000"/>
            <a:headEnd/>
            <a:tailEnd/>
          </a:ln>
        </p:spPr>
        <p:txBody>
          <a:bodyPr lIns="0" tIns="0" rIns="0" bIns="0">
            <a:spAutoFit/>
          </a:bodyPr>
          <a:lstStyle/>
          <a:p>
            <a:pPr algn="ctr"/>
            <a:r>
              <a:rPr lang="en-GB" sz="1200">
                <a:solidFill>
                  <a:srgbClr val="404040"/>
                </a:solidFill>
                <a:ea typeface="ヒラギノ角ゴ Pro W3"/>
                <a:cs typeface="ヒラギノ角ゴ Pro W3"/>
              </a:rPr>
              <a:t>6</a:t>
            </a:r>
          </a:p>
        </p:txBody>
      </p:sp>
      <p:sp>
        <p:nvSpPr>
          <p:cNvPr id="461852" name="TextBox 22"/>
          <p:cNvSpPr txBox="1">
            <a:spLocks noChangeArrowheads="1"/>
          </p:cNvSpPr>
          <p:nvPr/>
        </p:nvSpPr>
        <p:spPr bwMode="auto">
          <a:xfrm>
            <a:off x="3540125" y="5248275"/>
            <a:ext cx="374650" cy="184150"/>
          </a:xfrm>
          <a:prstGeom prst="rect">
            <a:avLst/>
          </a:prstGeom>
          <a:noFill/>
          <a:ln w="9525">
            <a:noFill/>
            <a:miter lim="800000"/>
            <a:headEnd/>
            <a:tailEnd/>
          </a:ln>
        </p:spPr>
        <p:txBody>
          <a:bodyPr lIns="0" tIns="0" rIns="0" bIns="0">
            <a:spAutoFit/>
          </a:bodyPr>
          <a:lstStyle/>
          <a:p>
            <a:pPr algn="ctr"/>
            <a:r>
              <a:rPr lang="en-GB" sz="1200">
                <a:solidFill>
                  <a:srgbClr val="404040"/>
                </a:solidFill>
                <a:ea typeface="ヒラギノ角ゴ Pro W3"/>
                <a:cs typeface="ヒラギノ角ゴ Pro W3"/>
              </a:rPr>
              <a:t>7</a:t>
            </a:r>
          </a:p>
        </p:txBody>
      </p:sp>
      <p:sp>
        <p:nvSpPr>
          <p:cNvPr id="461853" name="TextBox 22"/>
          <p:cNvSpPr txBox="1">
            <a:spLocks noChangeArrowheads="1"/>
          </p:cNvSpPr>
          <p:nvPr/>
        </p:nvSpPr>
        <p:spPr bwMode="auto">
          <a:xfrm>
            <a:off x="4422775" y="5248275"/>
            <a:ext cx="374650" cy="184150"/>
          </a:xfrm>
          <a:prstGeom prst="rect">
            <a:avLst/>
          </a:prstGeom>
          <a:noFill/>
          <a:ln w="9525">
            <a:noFill/>
            <a:miter lim="800000"/>
            <a:headEnd/>
            <a:tailEnd/>
          </a:ln>
        </p:spPr>
        <p:txBody>
          <a:bodyPr lIns="0" tIns="0" rIns="0" bIns="0">
            <a:spAutoFit/>
          </a:bodyPr>
          <a:lstStyle/>
          <a:p>
            <a:pPr algn="ctr"/>
            <a:r>
              <a:rPr lang="en-GB" sz="1200">
                <a:solidFill>
                  <a:srgbClr val="404040"/>
                </a:solidFill>
                <a:ea typeface="ヒラギノ角ゴ Pro W3"/>
                <a:cs typeface="ヒラギノ角ゴ Pro W3"/>
              </a:rPr>
              <a:t>8</a:t>
            </a:r>
          </a:p>
        </p:txBody>
      </p:sp>
      <p:sp>
        <p:nvSpPr>
          <p:cNvPr id="461854" name="TextBox 22"/>
          <p:cNvSpPr txBox="1">
            <a:spLocks noChangeArrowheads="1"/>
          </p:cNvSpPr>
          <p:nvPr/>
        </p:nvSpPr>
        <p:spPr bwMode="auto">
          <a:xfrm>
            <a:off x="5305425" y="5248275"/>
            <a:ext cx="374650" cy="184150"/>
          </a:xfrm>
          <a:prstGeom prst="rect">
            <a:avLst/>
          </a:prstGeom>
          <a:noFill/>
          <a:ln w="9525">
            <a:noFill/>
            <a:miter lim="800000"/>
            <a:headEnd/>
            <a:tailEnd/>
          </a:ln>
        </p:spPr>
        <p:txBody>
          <a:bodyPr lIns="0" tIns="0" rIns="0" bIns="0">
            <a:spAutoFit/>
          </a:bodyPr>
          <a:lstStyle/>
          <a:p>
            <a:pPr algn="ctr"/>
            <a:r>
              <a:rPr lang="en-GB" sz="1200">
                <a:solidFill>
                  <a:srgbClr val="404040"/>
                </a:solidFill>
                <a:ea typeface="ヒラギノ角ゴ Pro W3"/>
                <a:cs typeface="ヒラギノ角ゴ Pro W3"/>
              </a:rPr>
              <a:t>9</a:t>
            </a:r>
          </a:p>
        </p:txBody>
      </p:sp>
      <p:sp>
        <p:nvSpPr>
          <p:cNvPr id="461855" name="TextBox 22"/>
          <p:cNvSpPr txBox="1">
            <a:spLocks noChangeArrowheads="1"/>
          </p:cNvSpPr>
          <p:nvPr/>
        </p:nvSpPr>
        <p:spPr bwMode="auto">
          <a:xfrm>
            <a:off x="6186488" y="5248275"/>
            <a:ext cx="374650" cy="184150"/>
          </a:xfrm>
          <a:prstGeom prst="rect">
            <a:avLst/>
          </a:prstGeom>
          <a:noFill/>
          <a:ln w="9525">
            <a:noFill/>
            <a:miter lim="800000"/>
            <a:headEnd/>
            <a:tailEnd/>
          </a:ln>
        </p:spPr>
        <p:txBody>
          <a:bodyPr lIns="0" tIns="0" rIns="0" bIns="0">
            <a:spAutoFit/>
          </a:bodyPr>
          <a:lstStyle/>
          <a:p>
            <a:pPr algn="ctr"/>
            <a:r>
              <a:rPr lang="en-GB" sz="1200">
                <a:solidFill>
                  <a:srgbClr val="404040"/>
                </a:solidFill>
                <a:ea typeface="ヒラギノ角ゴ Pro W3"/>
                <a:cs typeface="ヒラギノ角ゴ Pro W3"/>
              </a:rPr>
              <a:t>10</a:t>
            </a:r>
          </a:p>
        </p:txBody>
      </p:sp>
      <p:sp>
        <p:nvSpPr>
          <p:cNvPr id="461856" name="TextBox 22"/>
          <p:cNvSpPr txBox="1">
            <a:spLocks noChangeArrowheads="1"/>
          </p:cNvSpPr>
          <p:nvPr/>
        </p:nvSpPr>
        <p:spPr bwMode="auto">
          <a:xfrm>
            <a:off x="7069138" y="5248275"/>
            <a:ext cx="374650" cy="184150"/>
          </a:xfrm>
          <a:prstGeom prst="rect">
            <a:avLst/>
          </a:prstGeom>
          <a:noFill/>
          <a:ln w="9525">
            <a:noFill/>
            <a:miter lim="800000"/>
            <a:headEnd/>
            <a:tailEnd/>
          </a:ln>
        </p:spPr>
        <p:txBody>
          <a:bodyPr lIns="0" tIns="0" rIns="0" bIns="0">
            <a:spAutoFit/>
          </a:bodyPr>
          <a:lstStyle/>
          <a:p>
            <a:pPr algn="ctr"/>
            <a:r>
              <a:rPr lang="en-GB" sz="1200">
                <a:solidFill>
                  <a:srgbClr val="404040"/>
                </a:solidFill>
                <a:ea typeface="ヒラギノ角ゴ Pro W3"/>
                <a:cs typeface="ヒラギノ角ゴ Pro W3"/>
              </a:rPr>
              <a:t>11</a:t>
            </a:r>
          </a:p>
        </p:txBody>
      </p:sp>
      <p:sp>
        <p:nvSpPr>
          <p:cNvPr id="28" name="Diamond 27"/>
          <p:cNvSpPr/>
          <p:nvPr/>
        </p:nvSpPr>
        <p:spPr>
          <a:xfrm>
            <a:off x="2352675" y="4344988"/>
            <a:ext cx="153988" cy="153987"/>
          </a:xfrm>
          <a:prstGeom prst="diamond">
            <a:avLst/>
          </a:prstGeom>
          <a:solidFill>
            <a:srgbClr val="555A6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66" name="Diamond 65"/>
          <p:cNvSpPr/>
          <p:nvPr/>
        </p:nvSpPr>
        <p:spPr>
          <a:xfrm>
            <a:off x="3197225" y="4119563"/>
            <a:ext cx="153988" cy="153987"/>
          </a:xfrm>
          <a:prstGeom prst="diamond">
            <a:avLst/>
          </a:prstGeom>
          <a:solidFill>
            <a:srgbClr val="555A6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67" name="Diamond 66"/>
          <p:cNvSpPr/>
          <p:nvPr/>
        </p:nvSpPr>
        <p:spPr>
          <a:xfrm>
            <a:off x="4043363" y="3725863"/>
            <a:ext cx="153987" cy="153987"/>
          </a:xfrm>
          <a:prstGeom prst="diamond">
            <a:avLst/>
          </a:prstGeom>
          <a:solidFill>
            <a:srgbClr val="555A6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68" name="Diamond 67"/>
          <p:cNvSpPr/>
          <p:nvPr/>
        </p:nvSpPr>
        <p:spPr>
          <a:xfrm>
            <a:off x="4887913" y="3686175"/>
            <a:ext cx="153987" cy="153988"/>
          </a:xfrm>
          <a:prstGeom prst="diamond">
            <a:avLst/>
          </a:prstGeom>
          <a:solidFill>
            <a:srgbClr val="555A6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69" name="Diamond 68"/>
          <p:cNvSpPr/>
          <p:nvPr/>
        </p:nvSpPr>
        <p:spPr>
          <a:xfrm>
            <a:off x="5773738" y="3216275"/>
            <a:ext cx="153987" cy="153988"/>
          </a:xfrm>
          <a:prstGeom prst="diamond">
            <a:avLst/>
          </a:prstGeom>
          <a:solidFill>
            <a:srgbClr val="E9186F"/>
          </a:solidFill>
          <a:ln>
            <a:solidFill>
              <a:srgbClr val="E9186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70" name="Diamond 69"/>
          <p:cNvSpPr/>
          <p:nvPr/>
        </p:nvSpPr>
        <p:spPr>
          <a:xfrm>
            <a:off x="6858000" y="3278188"/>
            <a:ext cx="153988" cy="153987"/>
          </a:xfrm>
          <a:prstGeom prst="diamond">
            <a:avLst/>
          </a:prstGeom>
          <a:solidFill>
            <a:srgbClr val="555A6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cxnSp>
        <p:nvCxnSpPr>
          <p:cNvPr id="30" name="Straight Connector 29"/>
          <p:cNvCxnSpPr/>
          <p:nvPr/>
        </p:nvCxnSpPr>
        <p:spPr>
          <a:xfrm>
            <a:off x="2430463" y="4191000"/>
            <a:ext cx="0" cy="422275"/>
          </a:xfrm>
          <a:prstGeom prst="line">
            <a:avLst/>
          </a:prstGeom>
          <a:ln>
            <a:solidFill>
              <a:srgbClr val="555A6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275013" y="3919538"/>
            <a:ext cx="0" cy="509587"/>
          </a:xfrm>
          <a:prstGeom prst="line">
            <a:avLst/>
          </a:prstGeom>
          <a:ln>
            <a:solidFill>
              <a:srgbClr val="555A6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119563" y="3417888"/>
            <a:ext cx="0" cy="687387"/>
          </a:xfrm>
          <a:prstGeom prst="line">
            <a:avLst/>
          </a:prstGeom>
          <a:ln>
            <a:solidFill>
              <a:srgbClr val="555A6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965700" y="3316288"/>
            <a:ext cx="0" cy="782637"/>
          </a:xfrm>
          <a:prstGeom prst="line">
            <a:avLst/>
          </a:prstGeom>
          <a:ln>
            <a:solidFill>
              <a:srgbClr val="555A6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846763" y="2589213"/>
            <a:ext cx="0" cy="1223962"/>
          </a:xfrm>
          <a:prstGeom prst="line">
            <a:avLst/>
          </a:prstGeom>
          <a:ln>
            <a:solidFill>
              <a:srgbClr val="555A6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923088" y="2279650"/>
            <a:ext cx="0" cy="1765300"/>
          </a:xfrm>
          <a:prstGeom prst="line">
            <a:avLst/>
          </a:prstGeom>
          <a:ln>
            <a:solidFill>
              <a:srgbClr val="555A61"/>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360613" y="4845050"/>
            <a:ext cx="130175" cy="130175"/>
          </a:xfrm>
          <a:prstGeom prst="ellipse">
            <a:avLst/>
          </a:prstGeom>
          <a:solidFill>
            <a:srgbClr val="E9186F"/>
          </a:solidFill>
          <a:ln>
            <a:solidFill>
              <a:srgbClr val="E9186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84" name="Oval 83"/>
          <p:cNvSpPr/>
          <p:nvPr/>
        </p:nvSpPr>
        <p:spPr>
          <a:xfrm>
            <a:off x="3197225" y="4689475"/>
            <a:ext cx="131763" cy="130175"/>
          </a:xfrm>
          <a:prstGeom prst="ellipse">
            <a:avLst/>
          </a:prstGeom>
          <a:solidFill>
            <a:srgbClr val="E9186F"/>
          </a:solidFill>
          <a:ln>
            <a:solidFill>
              <a:srgbClr val="E9186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85" name="Oval 84"/>
          <p:cNvSpPr/>
          <p:nvPr/>
        </p:nvSpPr>
        <p:spPr>
          <a:xfrm>
            <a:off x="4065588" y="4441825"/>
            <a:ext cx="131762" cy="130175"/>
          </a:xfrm>
          <a:prstGeom prst="ellipse">
            <a:avLst/>
          </a:prstGeom>
          <a:solidFill>
            <a:srgbClr val="E9186F"/>
          </a:solidFill>
          <a:ln>
            <a:solidFill>
              <a:srgbClr val="E9186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86" name="Oval 85"/>
          <p:cNvSpPr/>
          <p:nvPr/>
        </p:nvSpPr>
        <p:spPr>
          <a:xfrm>
            <a:off x="4895850" y="4032250"/>
            <a:ext cx="130175" cy="130175"/>
          </a:xfrm>
          <a:prstGeom prst="ellipse">
            <a:avLst/>
          </a:prstGeom>
          <a:solidFill>
            <a:srgbClr val="E9186F"/>
          </a:solidFill>
          <a:ln>
            <a:solidFill>
              <a:srgbClr val="E9186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88" name="Oval 87"/>
          <p:cNvSpPr/>
          <p:nvPr/>
        </p:nvSpPr>
        <p:spPr>
          <a:xfrm>
            <a:off x="6864350" y="2374900"/>
            <a:ext cx="131763" cy="131763"/>
          </a:xfrm>
          <a:prstGeom prst="ellipse">
            <a:avLst/>
          </a:prstGeom>
          <a:solidFill>
            <a:srgbClr val="E9186F"/>
          </a:solidFill>
          <a:ln>
            <a:solidFill>
              <a:srgbClr val="E9186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cxnSp>
        <p:nvCxnSpPr>
          <p:cNvPr id="45" name="Straight Connector 44"/>
          <p:cNvCxnSpPr/>
          <p:nvPr/>
        </p:nvCxnSpPr>
        <p:spPr>
          <a:xfrm>
            <a:off x="6924675" y="1511300"/>
            <a:ext cx="0" cy="1839913"/>
          </a:xfrm>
          <a:prstGeom prst="line">
            <a:avLst/>
          </a:prstGeom>
          <a:ln>
            <a:solidFill>
              <a:srgbClr val="E9186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845175" y="2487613"/>
            <a:ext cx="0" cy="1341437"/>
          </a:xfrm>
          <a:prstGeom prst="line">
            <a:avLst/>
          </a:prstGeom>
          <a:ln>
            <a:solidFill>
              <a:srgbClr val="E9186F"/>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959350" y="3679825"/>
            <a:ext cx="0" cy="727075"/>
          </a:xfrm>
          <a:prstGeom prst="line">
            <a:avLst/>
          </a:prstGeom>
          <a:ln>
            <a:solidFill>
              <a:srgbClr val="E9186F"/>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125913" y="4262438"/>
            <a:ext cx="0" cy="450850"/>
          </a:xfrm>
          <a:prstGeom prst="line">
            <a:avLst/>
          </a:prstGeom>
          <a:ln>
            <a:solidFill>
              <a:srgbClr val="E9186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262313" y="4568825"/>
            <a:ext cx="0" cy="314325"/>
          </a:xfrm>
          <a:prstGeom prst="line">
            <a:avLst/>
          </a:prstGeom>
          <a:ln>
            <a:solidFill>
              <a:srgbClr val="E9186F"/>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2422525" y="4760913"/>
            <a:ext cx="0" cy="260350"/>
          </a:xfrm>
          <a:prstGeom prst="line">
            <a:avLst/>
          </a:prstGeom>
          <a:ln>
            <a:solidFill>
              <a:srgbClr val="E9186F"/>
            </a:solidFill>
          </a:ln>
        </p:spPr>
        <p:style>
          <a:lnRef idx="1">
            <a:schemeClr val="accent1"/>
          </a:lnRef>
          <a:fillRef idx="0">
            <a:schemeClr val="accent1"/>
          </a:fillRef>
          <a:effectRef idx="0">
            <a:schemeClr val="accent1"/>
          </a:effectRef>
          <a:fontRef idx="minor">
            <a:schemeClr val="tx1"/>
          </a:fontRef>
        </p:style>
      </p:cxnSp>
      <p:sp>
        <p:nvSpPr>
          <p:cNvPr id="68612" name="Freeform 68611"/>
          <p:cNvSpPr/>
          <p:nvPr/>
        </p:nvSpPr>
        <p:spPr>
          <a:xfrm>
            <a:off x="2422525" y="3289300"/>
            <a:ext cx="4525963" cy="1131888"/>
          </a:xfrm>
          <a:custGeom>
            <a:avLst/>
            <a:gdLst>
              <a:gd name="connsiteX0" fmla="*/ 0 w 4525818"/>
              <a:gd name="connsiteY0" fmla="*/ 1131455 h 1131455"/>
              <a:gd name="connsiteX1" fmla="*/ 846667 w 4525818"/>
              <a:gd name="connsiteY1" fmla="*/ 915939 h 1131455"/>
              <a:gd name="connsiteX2" fmla="*/ 1693333 w 4525818"/>
              <a:gd name="connsiteY2" fmla="*/ 508000 h 1131455"/>
              <a:gd name="connsiteX3" fmla="*/ 2532303 w 4525818"/>
              <a:gd name="connsiteY3" fmla="*/ 469515 h 1131455"/>
              <a:gd name="connsiteX4" fmla="*/ 3432848 w 4525818"/>
              <a:gd name="connsiteY4" fmla="*/ 0 h 1131455"/>
              <a:gd name="connsiteX5" fmla="*/ 4525818 w 4525818"/>
              <a:gd name="connsiteY5" fmla="*/ 61576 h 113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5818" h="1131455">
                <a:moveTo>
                  <a:pt x="0" y="1131455"/>
                </a:moveTo>
                <a:lnTo>
                  <a:pt x="846667" y="915939"/>
                </a:lnTo>
                <a:lnTo>
                  <a:pt x="1693333" y="508000"/>
                </a:lnTo>
                <a:lnTo>
                  <a:pt x="2532303" y="469515"/>
                </a:lnTo>
                <a:lnTo>
                  <a:pt x="3432848" y="0"/>
                </a:lnTo>
                <a:lnTo>
                  <a:pt x="4525818" y="61576"/>
                </a:lnTo>
              </a:path>
            </a:pathLst>
          </a:custGeom>
          <a:ln>
            <a:solidFill>
              <a:srgbClr val="555A6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dirty="0">
              <a:solidFill>
                <a:prstClr val="black"/>
              </a:solidFill>
              <a:latin typeface="Arial" pitchFamily="34" charset="0"/>
              <a:cs typeface="Arial" pitchFamily="34" charset="0"/>
            </a:endParaRPr>
          </a:p>
        </p:txBody>
      </p:sp>
      <p:sp>
        <p:nvSpPr>
          <p:cNvPr id="68614" name="Freeform 68613"/>
          <p:cNvSpPr/>
          <p:nvPr/>
        </p:nvSpPr>
        <p:spPr>
          <a:xfrm>
            <a:off x="2422525" y="2427288"/>
            <a:ext cx="4510088" cy="2487612"/>
          </a:xfrm>
          <a:custGeom>
            <a:avLst/>
            <a:gdLst>
              <a:gd name="connsiteX0" fmla="*/ 0 w 4510424"/>
              <a:gd name="connsiteY0" fmla="*/ 2486122 h 2486122"/>
              <a:gd name="connsiteX1" fmla="*/ 838970 w 4510424"/>
              <a:gd name="connsiteY1" fmla="*/ 2324485 h 2486122"/>
              <a:gd name="connsiteX2" fmla="*/ 1708727 w 4510424"/>
              <a:gd name="connsiteY2" fmla="*/ 2085879 h 2486122"/>
              <a:gd name="connsiteX3" fmla="*/ 2540000 w 4510424"/>
              <a:gd name="connsiteY3" fmla="*/ 1677940 h 2486122"/>
              <a:gd name="connsiteX4" fmla="*/ 3432848 w 4510424"/>
              <a:gd name="connsiteY4" fmla="*/ 854364 h 2486122"/>
              <a:gd name="connsiteX5" fmla="*/ 4510424 w 4510424"/>
              <a:gd name="connsiteY5" fmla="*/ 0 h 2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0424" h="2486122">
                <a:moveTo>
                  <a:pt x="0" y="2486122"/>
                </a:moveTo>
                <a:lnTo>
                  <a:pt x="838970" y="2324485"/>
                </a:lnTo>
                <a:lnTo>
                  <a:pt x="1708727" y="2085879"/>
                </a:lnTo>
                <a:lnTo>
                  <a:pt x="2540000" y="1677940"/>
                </a:lnTo>
                <a:lnTo>
                  <a:pt x="3432848" y="854364"/>
                </a:lnTo>
                <a:lnTo>
                  <a:pt x="4510424" y="0"/>
                </a:lnTo>
              </a:path>
            </a:pathLst>
          </a:custGeom>
          <a:ln>
            <a:solidFill>
              <a:srgbClr val="E9186F"/>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dirty="0">
              <a:solidFill>
                <a:prstClr val="black"/>
              </a:solidFill>
              <a:latin typeface="Arial" pitchFamily="34" charset="0"/>
              <a:cs typeface="Arial" pitchFamily="34" charset="0"/>
            </a:endParaRPr>
          </a:p>
        </p:txBody>
      </p:sp>
      <p:sp>
        <p:nvSpPr>
          <p:cNvPr id="87" name="Oval 86"/>
          <p:cNvSpPr/>
          <p:nvPr/>
        </p:nvSpPr>
        <p:spPr>
          <a:xfrm>
            <a:off x="5786438" y="3222625"/>
            <a:ext cx="131762" cy="130175"/>
          </a:xfrm>
          <a:prstGeom prst="ellipse">
            <a:avLst/>
          </a:prstGeom>
          <a:solidFill>
            <a:srgbClr val="E9186F"/>
          </a:solidFill>
          <a:ln>
            <a:solidFill>
              <a:srgbClr val="E9186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461883" name="Rectangle 7"/>
          <p:cNvSpPr>
            <a:spLocks noChangeArrowheads="1"/>
          </p:cNvSpPr>
          <p:nvPr/>
        </p:nvSpPr>
        <p:spPr bwMode="auto">
          <a:xfrm>
            <a:off x="7010400" y="2200275"/>
            <a:ext cx="1885950" cy="644525"/>
          </a:xfrm>
          <a:prstGeom prst="rect">
            <a:avLst/>
          </a:prstGeom>
          <a:noFill/>
          <a:ln w="9525">
            <a:noFill/>
            <a:miter lim="800000"/>
            <a:headEnd/>
            <a:tailEnd/>
          </a:ln>
        </p:spPr>
        <p:txBody>
          <a:bodyPr lIns="90487" tIns="44450" rIns="90487" bIns="44450">
            <a:spAutoFit/>
          </a:bodyPr>
          <a:lstStyle/>
          <a:p>
            <a:pPr defTabSz="762000" eaLnBrk="0" hangingPunct="0">
              <a:spcBef>
                <a:spcPct val="50000"/>
              </a:spcBef>
            </a:pPr>
            <a:r>
              <a:rPr lang="en-GB" b="1">
                <a:solidFill>
                  <a:srgbClr val="E9186F"/>
                </a:solidFill>
              </a:rPr>
              <a:t>Microvascular</a:t>
            </a:r>
            <a:br>
              <a:rPr lang="en-GB" b="1">
                <a:solidFill>
                  <a:srgbClr val="E9186F"/>
                </a:solidFill>
              </a:rPr>
            </a:br>
            <a:r>
              <a:rPr lang="en-GB" b="1">
                <a:solidFill>
                  <a:srgbClr val="E9186F"/>
                </a:solidFill>
              </a:rPr>
              <a:t>disease</a:t>
            </a:r>
          </a:p>
        </p:txBody>
      </p:sp>
      <p:sp>
        <p:nvSpPr>
          <p:cNvPr id="461884" name="Rectangle 6"/>
          <p:cNvSpPr>
            <a:spLocks noChangeArrowheads="1"/>
          </p:cNvSpPr>
          <p:nvPr/>
        </p:nvSpPr>
        <p:spPr bwMode="auto">
          <a:xfrm>
            <a:off x="7010400" y="3133725"/>
            <a:ext cx="1593850" cy="644525"/>
          </a:xfrm>
          <a:prstGeom prst="rect">
            <a:avLst/>
          </a:prstGeom>
          <a:noFill/>
          <a:ln w="9525">
            <a:noFill/>
            <a:miter lim="800000"/>
            <a:headEnd/>
            <a:tailEnd/>
          </a:ln>
        </p:spPr>
        <p:txBody>
          <a:bodyPr lIns="90487" tIns="44450" rIns="90487" bIns="44450">
            <a:spAutoFit/>
          </a:bodyPr>
          <a:lstStyle/>
          <a:p>
            <a:pPr defTabSz="762000" eaLnBrk="0" hangingPunct="0">
              <a:spcBef>
                <a:spcPct val="50000"/>
              </a:spcBef>
            </a:pPr>
            <a:r>
              <a:rPr lang="en-GB" b="1">
                <a:solidFill>
                  <a:srgbClr val="555A61"/>
                </a:solidFill>
              </a:rPr>
              <a:t>Myocardial</a:t>
            </a:r>
            <a:br>
              <a:rPr lang="en-GB" b="1">
                <a:solidFill>
                  <a:srgbClr val="555A61"/>
                </a:solidFill>
              </a:rPr>
            </a:br>
            <a:r>
              <a:rPr lang="en-GB" b="1">
                <a:solidFill>
                  <a:srgbClr val="555A61"/>
                </a:solidFill>
              </a:rPr>
              <a:t>infarction</a:t>
            </a:r>
          </a:p>
        </p:txBody>
      </p:sp>
      <p:cxnSp>
        <p:nvCxnSpPr>
          <p:cNvPr id="65" name="Straight Connector 64"/>
          <p:cNvCxnSpPr/>
          <p:nvPr/>
        </p:nvCxnSpPr>
        <p:spPr>
          <a:xfrm>
            <a:off x="2108200" y="5197475"/>
            <a:ext cx="0" cy="8413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529" name="TextBox 22"/>
          <p:cNvSpPr txBox="1">
            <a:spLocks noChangeArrowheads="1"/>
          </p:cNvSpPr>
          <p:nvPr/>
        </p:nvSpPr>
        <p:spPr bwMode="auto">
          <a:xfrm>
            <a:off x="1598613" y="5257800"/>
            <a:ext cx="374650" cy="184150"/>
          </a:xfrm>
          <a:prstGeom prst="rect">
            <a:avLst/>
          </a:prstGeom>
          <a:noFill/>
          <a:ln>
            <a:noFill/>
          </a:ln>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fontAlgn="auto" hangingPunct="1">
              <a:spcBef>
                <a:spcPts val="0"/>
              </a:spcBef>
              <a:spcAft>
                <a:spcPts val="0"/>
              </a:spcAft>
              <a:defRPr/>
            </a:pPr>
            <a:r>
              <a:rPr lang="en-GB" sz="1200" dirty="0">
                <a:solidFill>
                  <a:schemeClr val="tx1">
                    <a:lumMod val="85000"/>
                    <a:lumOff val="15000"/>
                  </a:schemeClr>
                </a:solidFill>
                <a:ea typeface="ヒラギノ角ゴ Pro W3"/>
                <a:cs typeface="Arial" pitchFamily="34" charset="0"/>
              </a:rPr>
              <a:t>0</a:t>
            </a:r>
          </a:p>
        </p:txBody>
      </p:sp>
      <p:sp>
        <p:nvSpPr>
          <p:cNvPr id="461887" name="TextBox 1"/>
          <p:cNvSpPr txBox="1">
            <a:spLocks noChangeArrowheads="1"/>
          </p:cNvSpPr>
          <p:nvPr/>
        </p:nvSpPr>
        <p:spPr bwMode="auto">
          <a:xfrm>
            <a:off x="160338" y="5776913"/>
            <a:ext cx="8496300" cy="501650"/>
          </a:xfrm>
          <a:prstGeom prst="rect">
            <a:avLst/>
          </a:prstGeom>
          <a:noFill/>
          <a:ln w="9525">
            <a:noFill/>
            <a:miter lim="800000"/>
            <a:headEnd/>
            <a:tailEnd/>
          </a:ln>
        </p:spPr>
        <p:txBody>
          <a:bodyPr>
            <a:spAutoFit/>
          </a:bodyPr>
          <a:lstStyle/>
          <a:p>
            <a:r>
              <a:rPr lang="it-IT" sz="900">
                <a:solidFill>
                  <a:srgbClr val="404040"/>
                </a:solidFill>
              </a:rPr>
              <a:t>A prospective observational study of 4585 patients recruited to the UKPDS study (whether randomised to treatment or not), of whom 3642 were included in analyses of relative risk iof microvascular or macrovasular complications. Adapted from Stratton IM, et al. </a:t>
            </a:r>
            <a:r>
              <a:rPr lang="it-IT" sz="900" i="1">
                <a:solidFill>
                  <a:srgbClr val="404040"/>
                </a:solidFill>
              </a:rPr>
              <a:t>BMJ </a:t>
            </a:r>
            <a:r>
              <a:rPr lang="it-IT" sz="900">
                <a:solidFill>
                  <a:srgbClr val="404040"/>
                </a:solidFill>
              </a:rPr>
              <a:t>2000; 321: 405–412.</a:t>
            </a:r>
            <a:endParaRPr lang="en-GB" sz="900">
              <a:solidFill>
                <a:srgbClr val="404040"/>
              </a:solidFill>
            </a:endParaRPr>
          </a:p>
          <a:p>
            <a:endParaRPr lang="it-IT" sz="900">
              <a:solidFill>
                <a:srgbClr val="404040"/>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blip>
          <a:srcRect/>
          <a:stretch/>
        </p:blipFill>
        <p:spPr>
          <a:xfrm>
            <a:off x="6356826" y="2177536"/>
            <a:ext cx="723548" cy="996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62850" name="Title 1"/>
          <p:cNvSpPr>
            <a:spLocks noGrp="1"/>
          </p:cNvSpPr>
          <p:nvPr>
            <p:ph type="title" idx="4294967295"/>
          </p:nvPr>
        </p:nvSpPr>
        <p:spPr>
          <a:xfrm>
            <a:off x="411163" y="450850"/>
            <a:ext cx="8229600" cy="885825"/>
          </a:xfrm>
        </p:spPr>
        <p:txBody>
          <a:bodyPr/>
          <a:lstStyle/>
          <a:p>
            <a:r>
              <a:rPr lang="en-GB">
                <a:solidFill>
                  <a:srgbClr val="404040"/>
                </a:solidFill>
                <a:latin typeface="Arial" charset="0"/>
                <a:cs typeface="Arial" charset="0"/>
              </a:rPr>
              <a:t>UKPDS: A 1% decrease in HbA</a:t>
            </a:r>
            <a:r>
              <a:rPr lang="en-GB" baseline="-25000">
                <a:solidFill>
                  <a:srgbClr val="404040"/>
                </a:solidFill>
                <a:latin typeface="Arial" charset="0"/>
                <a:cs typeface="Arial" charset="0"/>
              </a:rPr>
              <a:t>1c</a:t>
            </a:r>
            <a:r>
              <a:rPr lang="en-GB">
                <a:solidFill>
                  <a:srgbClr val="404040"/>
                </a:solidFill>
                <a:latin typeface="Arial" charset="0"/>
                <a:cs typeface="Arial" charset="0"/>
              </a:rPr>
              <a:t> is associated </a:t>
            </a:r>
            <a:br>
              <a:rPr lang="en-GB">
                <a:solidFill>
                  <a:srgbClr val="404040"/>
                </a:solidFill>
                <a:latin typeface="Arial" charset="0"/>
                <a:cs typeface="Arial" charset="0"/>
              </a:rPr>
            </a:br>
            <a:r>
              <a:rPr lang="en-GB">
                <a:solidFill>
                  <a:srgbClr val="404040"/>
                </a:solidFill>
                <a:latin typeface="Arial" charset="0"/>
                <a:cs typeface="Arial" charset="0"/>
              </a:rPr>
              <a:t>with a reduction in complications</a:t>
            </a:r>
          </a:p>
        </p:txBody>
      </p:sp>
      <p:sp>
        <p:nvSpPr>
          <p:cNvPr id="462851" name="Rectangle 10"/>
          <p:cNvSpPr>
            <a:spLocks noChangeArrowheads="1"/>
          </p:cNvSpPr>
          <p:nvPr/>
        </p:nvSpPr>
        <p:spPr bwMode="auto">
          <a:xfrm>
            <a:off x="152400" y="6240463"/>
            <a:ext cx="8229600" cy="214312"/>
          </a:xfrm>
          <a:prstGeom prst="rect">
            <a:avLst/>
          </a:prstGeom>
          <a:noFill/>
          <a:ln w="9525">
            <a:noFill/>
            <a:miter lim="800000"/>
            <a:headEnd/>
            <a:tailEnd/>
          </a:ln>
        </p:spPr>
        <p:txBody>
          <a:bodyPr anchor="b">
            <a:spAutoFit/>
          </a:bodyPr>
          <a:lstStyle/>
          <a:p>
            <a:r>
              <a:rPr lang="it-IT" sz="800">
                <a:solidFill>
                  <a:srgbClr val="404040"/>
                </a:solidFill>
              </a:rPr>
              <a:t>Stratton IM, et al. BMJ 2000; 321: 405–412.</a:t>
            </a:r>
            <a:endParaRPr lang="en-GB" sz="800">
              <a:solidFill>
                <a:srgbClr val="404040"/>
              </a:solidFill>
            </a:endParaRPr>
          </a:p>
        </p:txBody>
      </p:sp>
      <p:sp>
        <p:nvSpPr>
          <p:cNvPr id="462852" name="Freeform 16"/>
          <p:cNvSpPr>
            <a:spLocks/>
          </p:cNvSpPr>
          <p:nvPr/>
        </p:nvSpPr>
        <p:spPr bwMode="auto">
          <a:xfrm>
            <a:off x="1473200" y="3775075"/>
            <a:ext cx="4241800" cy="2320925"/>
          </a:xfrm>
          <a:custGeom>
            <a:avLst/>
            <a:gdLst>
              <a:gd name="T0" fmla="*/ 3759149 w 4241800"/>
              <a:gd name="T1" fmla="*/ 2248834 h 2319866"/>
              <a:gd name="T2" fmla="*/ 0 w 4241800"/>
              <a:gd name="T3" fmla="*/ 0 h 2319866"/>
              <a:gd name="T4" fmla="*/ 4241800 w 4241800"/>
              <a:gd name="T5" fmla="*/ 2351833 h 2319866"/>
              <a:gd name="T6" fmla="*/ 3759149 w 4241800"/>
              <a:gd name="T7" fmla="*/ 2248834 h 2319866"/>
              <a:gd name="T8" fmla="*/ 0 60000 65536"/>
              <a:gd name="T9" fmla="*/ 0 60000 65536"/>
              <a:gd name="T10" fmla="*/ 0 60000 65536"/>
              <a:gd name="T11" fmla="*/ 0 60000 65536"/>
              <a:gd name="T12" fmla="*/ 0 w 4241800"/>
              <a:gd name="T13" fmla="*/ 0 h 2319866"/>
              <a:gd name="T14" fmla="*/ 4241800 w 4241800"/>
              <a:gd name="T15" fmla="*/ 2319866 h 2319866"/>
            </a:gdLst>
            <a:ahLst/>
            <a:cxnLst>
              <a:cxn ang="T8">
                <a:pos x="T0" y="T1"/>
              </a:cxn>
              <a:cxn ang="T9">
                <a:pos x="T2" y="T3"/>
              </a:cxn>
              <a:cxn ang="T10">
                <a:pos x="T4" y="T5"/>
              </a:cxn>
              <a:cxn ang="T11">
                <a:pos x="T6" y="T7"/>
              </a:cxn>
            </a:cxnLst>
            <a:rect l="T12" t="T13" r="T14" b="T15"/>
            <a:pathLst>
              <a:path w="4241800" h="2319866">
                <a:moveTo>
                  <a:pt x="3759200" y="2218266"/>
                </a:moveTo>
                <a:lnTo>
                  <a:pt x="0" y="0"/>
                </a:lnTo>
                <a:lnTo>
                  <a:pt x="4241800" y="2319866"/>
                </a:lnTo>
                <a:lnTo>
                  <a:pt x="3759200" y="2218266"/>
                </a:lnTo>
                <a:close/>
              </a:path>
            </a:pathLst>
          </a:custGeom>
          <a:solidFill>
            <a:schemeClr val="accent1"/>
          </a:solidFill>
          <a:ln w="9525">
            <a:noFill/>
            <a:miter lim="800000"/>
            <a:headEnd/>
            <a:tailEnd/>
          </a:ln>
        </p:spPr>
        <p:txBody>
          <a:bodyPr wrap="none" anchor="ctr"/>
          <a:lstStyle/>
          <a:p>
            <a:endParaRPr lang="en-US"/>
          </a:p>
        </p:txBody>
      </p:sp>
      <p:sp>
        <p:nvSpPr>
          <p:cNvPr id="6" name="Freeform 10"/>
          <p:cNvSpPr>
            <a:spLocks/>
          </p:cNvSpPr>
          <p:nvPr/>
        </p:nvSpPr>
        <p:spPr bwMode="auto">
          <a:xfrm>
            <a:off x="1498600" y="2395538"/>
            <a:ext cx="4089400" cy="1346200"/>
          </a:xfrm>
          <a:custGeom>
            <a:avLst/>
            <a:gdLst>
              <a:gd name="T0" fmla="*/ 3987800 w 4089400"/>
              <a:gd name="T1" fmla="*/ 0 h 1346200"/>
              <a:gd name="T2" fmla="*/ 0 w 4089400"/>
              <a:gd name="T3" fmla="*/ 1346200 h 1346200"/>
              <a:gd name="T4" fmla="*/ 4089400 w 4089400"/>
              <a:gd name="T5" fmla="*/ 567267 h 1346200"/>
              <a:gd name="T6" fmla="*/ 3987800 w 4089400"/>
              <a:gd name="T7" fmla="*/ 0 h 1346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89400" h="1346200">
                <a:moveTo>
                  <a:pt x="3987800" y="0"/>
                </a:moveTo>
                <a:lnTo>
                  <a:pt x="0" y="1346200"/>
                </a:lnTo>
                <a:lnTo>
                  <a:pt x="4089400" y="567267"/>
                </a:lnTo>
                <a:lnTo>
                  <a:pt x="3987800" y="0"/>
                </a:lnTo>
                <a:close/>
              </a:path>
            </a:pathLst>
          </a:custGeom>
          <a:solidFill>
            <a:schemeClr val="tx2">
              <a:lumMod val="40000"/>
              <a:lumOff val="60000"/>
            </a:schemeClr>
          </a:solidFill>
          <a:ln>
            <a:noFill/>
          </a:ln>
        </p:spPr>
        <p:txBody>
          <a:bodyPr wrap="none" anchor="ctr"/>
          <a:lstStyle/>
          <a:p>
            <a:pPr fontAlgn="auto">
              <a:spcBef>
                <a:spcPts val="0"/>
              </a:spcBef>
              <a:spcAft>
                <a:spcPts val="0"/>
              </a:spcAft>
              <a:defRPr/>
            </a:pPr>
            <a:endParaRPr lang="en-GB" dirty="0">
              <a:latin typeface="Arial" pitchFamily="34" charset="0"/>
              <a:cs typeface="Arial" pitchFamily="34" charset="0"/>
            </a:endParaRPr>
          </a:p>
        </p:txBody>
      </p:sp>
      <p:sp>
        <p:nvSpPr>
          <p:cNvPr id="462854" name="Freeform 11"/>
          <p:cNvSpPr>
            <a:spLocks/>
          </p:cNvSpPr>
          <p:nvPr/>
        </p:nvSpPr>
        <p:spPr bwMode="auto">
          <a:xfrm>
            <a:off x="1506538" y="2987675"/>
            <a:ext cx="4259262" cy="754063"/>
          </a:xfrm>
          <a:custGeom>
            <a:avLst/>
            <a:gdLst>
              <a:gd name="T0" fmla="*/ 3696739 w 4258733"/>
              <a:gd name="T1" fmla="*/ 0 h 753533"/>
              <a:gd name="T2" fmla="*/ 0 w 4258733"/>
              <a:gd name="T3" fmla="*/ 769590 h 753533"/>
              <a:gd name="T4" fmla="*/ 4274604 w 4258733"/>
              <a:gd name="T5" fmla="*/ 198884 h 753533"/>
              <a:gd name="T6" fmla="*/ 4249141 w 4258733"/>
              <a:gd name="T7" fmla="*/ 0 h 753533"/>
              <a:gd name="T8" fmla="*/ 3696739 w 4258733"/>
              <a:gd name="T9" fmla="*/ 0 h 753533"/>
              <a:gd name="T10" fmla="*/ 0 60000 65536"/>
              <a:gd name="T11" fmla="*/ 0 60000 65536"/>
              <a:gd name="T12" fmla="*/ 0 60000 65536"/>
              <a:gd name="T13" fmla="*/ 0 60000 65536"/>
              <a:gd name="T14" fmla="*/ 0 60000 65536"/>
              <a:gd name="T15" fmla="*/ 0 w 4258733"/>
              <a:gd name="T16" fmla="*/ 0 h 753533"/>
              <a:gd name="T17" fmla="*/ 4258733 w 4258733"/>
              <a:gd name="T18" fmla="*/ 753533 h 753533"/>
            </a:gdLst>
            <a:ahLst/>
            <a:cxnLst>
              <a:cxn ang="T10">
                <a:pos x="T0" y="T1"/>
              </a:cxn>
              <a:cxn ang="T11">
                <a:pos x="T2" y="T3"/>
              </a:cxn>
              <a:cxn ang="T12">
                <a:pos x="T4" y="T5"/>
              </a:cxn>
              <a:cxn ang="T13">
                <a:pos x="T6" y="T7"/>
              </a:cxn>
              <a:cxn ang="T14">
                <a:pos x="T8" y="T9"/>
              </a:cxn>
            </a:cxnLst>
            <a:rect l="T15" t="T16" r="T17" b="T18"/>
            <a:pathLst>
              <a:path w="4258733" h="753533">
                <a:moveTo>
                  <a:pt x="3683000" y="0"/>
                </a:moveTo>
                <a:lnTo>
                  <a:pt x="0" y="753533"/>
                </a:lnTo>
                <a:lnTo>
                  <a:pt x="4258733" y="194733"/>
                </a:lnTo>
                <a:lnTo>
                  <a:pt x="4233333" y="0"/>
                </a:lnTo>
                <a:lnTo>
                  <a:pt x="3683000" y="0"/>
                </a:lnTo>
                <a:close/>
              </a:path>
            </a:pathLst>
          </a:custGeom>
          <a:solidFill>
            <a:schemeClr val="accent1"/>
          </a:solidFill>
          <a:ln w="9525">
            <a:noFill/>
            <a:miter lim="800000"/>
            <a:headEnd/>
            <a:tailEnd/>
          </a:ln>
        </p:spPr>
        <p:txBody>
          <a:bodyPr wrap="none" anchor="ctr"/>
          <a:lstStyle/>
          <a:p>
            <a:endParaRPr lang="en-US"/>
          </a:p>
        </p:txBody>
      </p:sp>
      <p:sp>
        <p:nvSpPr>
          <p:cNvPr id="8" name="Freeform 2"/>
          <p:cNvSpPr>
            <a:spLocks/>
          </p:cNvSpPr>
          <p:nvPr/>
        </p:nvSpPr>
        <p:spPr bwMode="auto">
          <a:xfrm>
            <a:off x="1465263" y="1404938"/>
            <a:ext cx="4165600" cy="2328862"/>
          </a:xfrm>
          <a:custGeom>
            <a:avLst/>
            <a:gdLst>
              <a:gd name="T0" fmla="*/ 4013200 w 4165600"/>
              <a:gd name="T1" fmla="*/ 0 h 2328333"/>
              <a:gd name="T2" fmla="*/ 0 w 4165600"/>
              <a:gd name="T3" fmla="*/ 2330453 h 2328333"/>
              <a:gd name="T4" fmla="*/ 4165600 w 4165600"/>
              <a:gd name="T5" fmla="*/ 525412 h 2328333"/>
              <a:gd name="T6" fmla="*/ 4013200 w 4165600"/>
              <a:gd name="T7" fmla="*/ 0 h 23283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65600" h="2328333">
                <a:moveTo>
                  <a:pt x="4013200" y="0"/>
                </a:moveTo>
                <a:lnTo>
                  <a:pt x="0" y="2328333"/>
                </a:lnTo>
                <a:lnTo>
                  <a:pt x="4165600" y="524933"/>
                </a:lnTo>
                <a:lnTo>
                  <a:pt x="4013200" y="0"/>
                </a:lnTo>
                <a:close/>
              </a:path>
            </a:pathLst>
          </a:custGeom>
          <a:solidFill>
            <a:schemeClr val="tx2">
              <a:lumMod val="40000"/>
              <a:lumOff val="60000"/>
            </a:schemeClr>
          </a:solidFill>
          <a:ln>
            <a:noFill/>
          </a:ln>
        </p:spPr>
        <p:txBody>
          <a:bodyPr wrap="none" anchor="ctr"/>
          <a:lstStyle/>
          <a:p>
            <a:pPr fontAlgn="auto">
              <a:spcBef>
                <a:spcPts val="0"/>
              </a:spcBef>
              <a:spcAft>
                <a:spcPts val="0"/>
              </a:spcAft>
              <a:defRPr/>
            </a:pPr>
            <a:endParaRPr lang="en-GB" dirty="0">
              <a:latin typeface="Arial" pitchFamily="34" charset="0"/>
              <a:cs typeface="Arial" pitchFamily="34" charset="0"/>
            </a:endParaRPr>
          </a:p>
        </p:txBody>
      </p:sp>
      <p:sp>
        <p:nvSpPr>
          <p:cNvPr id="462856" name="Freeform 8"/>
          <p:cNvSpPr>
            <a:spLocks/>
          </p:cNvSpPr>
          <p:nvPr/>
        </p:nvSpPr>
        <p:spPr bwMode="auto">
          <a:xfrm>
            <a:off x="1481138" y="1981200"/>
            <a:ext cx="4368800" cy="1743075"/>
          </a:xfrm>
          <a:custGeom>
            <a:avLst/>
            <a:gdLst>
              <a:gd name="T0" fmla="*/ 3725281 w 4368800"/>
              <a:gd name="T1" fmla="*/ 0 h 1744134"/>
              <a:gd name="T2" fmla="*/ 0 w 4368800"/>
              <a:gd name="T3" fmla="*/ 1712642 h 1744134"/>
              <a:gd name="T4" fmla="*/ 4368800 w 4368800"/>
              <a:gd name="T5" fmla="*/ 166278 h 1744134"/>
              <a:gd name="T6" fmla="*/ 4004681 w 4368800"/>
              <a:gd name="T7" fmla="*/ 0 h 1744134"/>
              <a:gd name="T8" fmla="*/ 3725281 w 4368800"/>
              <a:gd name="T9" fmla="*/ 0 h 1744134"/>
              <a:gd name="T10" fmla="*/ 0 60000 65536"/>
              <a:gd name="T11" fmla="*/ 0 60000 65536"/>
              <a:gd name="T12" fmla="*/ 0 60000 65536"/>
              <a:gd name="T13" fmla="*/ 0 60000 65536"/>
              <a:gd name="T14" fmla="*/ 0 60000 65536"/>
              <a:gd name="T15" fmla="*/ 0 w 4368800"/>
              <a:gd name="T16" fmla="*/ 0 h 1744134"/>
              <a:gd name="T17" fmla="*/ 4368800 w 4368800"/>
              <a:gd name="T18" fmla="*/ 1744134 h 1744134"/>
            </a:gdLst>
            <a:ahLst/>
            <a:cxnLst>
              <a:cxn ang="T10">
                <a:pos x="T0" y="T1"/>
              </a:cxn>
              <a:cxn ang="T11">
                <a:pos x="T2" y="T3"/>
              </a:cxn>
              <a:cxn ang="T12">
                <a:pos x="T4" y="T5"/>
              </a:cxn>
              <a:cxn ang="T13">
                <a:pos x="T6" y="T7"/>
              </a:cxn>
              <a:cxn ang="T14">
                <a:pos x="T8" y="T9"/>
              </a:cxn>
            </a:cxnLst>
            <a:rect l="T15" t="T16" r="T17" b="T18"/>
            <a:pathLst>
              <a:path w="4368800" h="1744134">
                <a:moveTo>
                  <a:pt x="3725333" y="0"/>
                </a:moveTo>
                <a:lnTo>
                  <a:pt x="0" y="1744134"/>
                </a:lnTo>
                <a:lnTo>
                  <a:pt x="4368800" y="169334"/>
                </a:lnTo>
                <a:lnTo>
                  <a:pt x="4004733" y="0"/>
                </a:lnTo>
                <a:lnTo>
                  <a:pt x="3725333" y="0"/>
                </a:lnTo>
                <a:close/>
              </a:path>
            </a:pathLst>
          </a:custGeom>
          <a:solidFill>
            <a:schemeClr val="accent1"/>
          </a:solidFill>
          <a:ln w="9525">
            <a:noFill/>
            <a:miter lim="800000"/>
            <a:headEnd/>
            <a:tailEnd/>
          </a:ln>
        </p:spPr>
        <p:txBody>
          <a:bodyPr wrap="none" anchor="ctr"/>
          <a:lstStyle/>
          <a:p>
            <a:endParaRPr lang="en-US"/>
          </a:p>
        </p:txBody>
      </p:sp>
      <p:sp>
        <p:nvSpPr>
          <p:cNvPr id="462857" name="AutoShape 26"/>
          <p:cNvSpPr>
            <a:spLocks noChangeArrowheads="1"/>
          </p:cNvSpPr>
          <p:nvPr/>
        </p:nvSpPr>
        <p:spPr bwMode="auto">
          <a:xfrm>
            <a:off x="5208588" y="1393825"/>
            <a:ext cx="1114425" cy="782638"/>
          </a:xfrm>
          <a:prstGeom prst="downArrow">
            <a:avLst>
              <a:gd name="adj1" fmla="val 50000"/>
              <a:gd name="adj2" fmla="val 25000"/>
            </a:avLst>
          </a:prstGeom>
          <a:solidFill>
            <a:schemeClr val="tx2"/>
          </a:solidFill>
          <a:ln w="9525">
            <a:noFill/>
            <a:miter lim="800000"/>
            <a:headEnd/>
            <a:tailEnd/>
          </a:ln>
        </p:spPr>
        <p:txBody>
          <a:bodyPr wrap="none" anchor="ctr"/>
          <a:lstStyle/>
          <a:p>
            <a:endParaRPr lang="en-GB">
              <a:solidFill>
                <a:srgbClr val="000000"/>
              </a:solidFill>
            </a:endParaRPr>
          </a:p>
        </p:txBody>
      </p:sp>
      <p:sp>
        <p:nvSpPr>
          <p:cNvPr id="462858" name="AutoShape 38"/>
          <p:cNvSpPr>
            <a:spLocks noChangeArrowheads="1"/>
          </p:cNvSpPr>
          <p:nvPr/>
        </p:nvSpPr>
        <p:spPr bwMode="auto">
          <a:xfrm>
            <a:off x="5208588" y="2398713"/>
            <a:ext cx="1114425" cy="781050"/>
          </a:xfrm>
          <a:prstGeom prst="downArrow">
            <a:avLst>
              <a:gd name="adj1" fmla="val 50000"/>
              <a:gd name="adj2" fmla="val 25000"/>
            </a:avLst>
          </a:prstGeom>
          <a:solidFill>
            <a:schemeClr val="tx2"/>
          </a:solidFill>
          <a:ln w="9525">
            <a:noFill/>
            <a:miter lim="800000"/>
            <a:headEnd/>
            <a:tailEnd/>
          </a:ln>
        </p:spPr>
        <p:txBody>
          <a:bodyPr wrap="none" anchor="ctr"/>
          <a:lstStyle/>
          <a:p>
            <a:endParaRPr lang="en-GB">
              <a:solidFill>
                <a:srgbClr val="000000"/>
              </a:solidFill>
            </a:endParaRPr>
          </a:p>
        </p:txBody>
      </p:sp>
      <p:sp>
        <p:nvSpPr>
          <p:cNvPr id="12" name="Freeform 12"/>
          <p:cNvSpPr>
            <a:spLocks/>
          </p:cNvSpPr>
          <p:nvPr/>
        </p:nvSpPr>
        <p:spPr bwMode="auto">
          <a:xfrm>
            <a:off x="1506538" y="3403600"/>
            <a:ext cx="4191000" cy="600075"/>
          </a:xfrm>
          <a:custGeom>
            <a:avLst/>
            <a:gdLst>
              <a:gd name="T0" fmla="*/ 3979333 w 4191000"/>
              <a:gd name="T1" fmla="*/ 0 h 601134"/>
              <a:gd name="T2" fmla="*/ 0 w 4191000"/>
              <a:gd name="T3" fmla="*/ 344695 h 601134"/>
              <a:gd name="T4" fmla="*/ 4038600 w 4191000"/>
              <a:gd name="T5" fmla="*/ 596910 h 601134"/>
              <a:gd name="T6" fmla="*/ 4191000 w 4191000"/>
              <a:gd name="T7" fmla="*/ 311065 h 601134"/>
              <a:gd name="T8" fmla="*/ 4089400 w 4191000"/>
              <a:gd name="T9" fmla="*/ 109293 h 601134"/>
              <a:gd name="T10" fmla="*/ 3979333 w 4191000"/>
              <a:gd name="T11" fmla="*/ 0 h 6011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91000" h="601134">
                <a:moveTo>
                  <a:pt x="3979333" y="0"/>
                </a:moveTo>
                <a:lnTo>
                  <a:pt x="0" y="347134"/>
                </a:lnTo>
                <a:lnTo>
                  <a:pt x="4038600" y="601134"/>
                </a:lnTo>
                <a:lnTo>
                  <a:pt x="4191000" y="313267"/>
                </a:lnTo>
                <a:lnTo>
                  <a:pt x="4089400" y="110067"/>
                </a:lnTo>
                <a:lnTo>
                  <a:pt x="3979333" y="0"/>
                </a:lnTo>
                <a:close/>
              </a:path>
            </a:pathLst>
          </a:custGeom>
          <a:solidFill>
            <a:schemeClr val="tx2">
              <a:lumMod val="40000"/>
              <a:lumOff val="60000"/>
            </a:schemeClr>
          </a:solidFill>
          <a:ln>
            <a:noFill/>
          </a:ln>
        </p:spPr>
        <p:txBody>
          <a:bodyPr wrap="none" anchor="ctr"/>
          <a:lstStyle/>
          <a:p>
            <a:pPr fontAlgn="auto">
              <a:spcBef>
                <a:spcPts val="0"/>
              </a:spcBef>
              <a:spcAft>
                <a:spcPts val="0"/>
              </a:spcAft>
              <a:defRPr/>
            </a:pPr>
            <a:endParaRPr lang="en-GB" dirty="0">
              <a:latin typeface="Arial" pitchFamily="34" charset="0"/>
              <a:cs typeface="Arial" pitchFamily="34" charset="0"/>
            </a:endParaRPr>
          </a:p>
        </p:txBody>
      </p:sp>
      <p:sp>
        <p:nvSpPr>
          <p:cNvPr id="462860" name="Freeform 13"/>
          <p:cNvSpPr>
            <a:spLocks/>
          </p:cNvSpPr>
          <p:nvPr/>
        </p:nvSpPr>
        <p:spPr bwMode="auto">
          <a:xfrm>
            <a:off x="1506538" y="3759200"/>
            <a:ext cx="4352925" cy="431800"/>
          </a:xfrm>
          <a:custGeom>
            <a:avLst/>
            <a:gdLst>
              <a:gd name="T0" fmla="*/ 4272894 w 4351866"/>
              <a:gd name="T1" fmla="*/ 431800 h 431800"/>
              <a:gd name="T2" fmla="*/ 0 w 4351866"/>
              <a:gd name="T3" fmla="*/ 0 h 431800"/>
              <a:gd name="T4" fmla="*/ 4383761 w 4351866"/>
              <a:gd name="T5" fmla="*/ 270934 h 431800"/>
              <a:gd name="T6" fmla="*/ 4272894 w 4351866"/>
              <a:gd name="T7" fmla="*/ 431800 h 431800"/>
              <a:gd name="T8" fmla="*/ 0 60000 65536"/>
              <a:gd name="T9" fmla="*/ 0 60000 65536"/>
              <a:gd name="T10" fmla="*/ 0 60000 65536"/>
              <a:gd name="T11" fmla="*/ 0 60000 65536"/>
              <a:gd name="T12" fmla="*/ 0 w 4351866"/>
              <a:gd name="T13" fmla="*/ 0 h 431800"/>
              <a:gd name="T14" fmla="*/ 4351866 w 4351866"/>
              <a:gd name="T15" fmla="*/ 431800 h 431800"/>
            </a:gdLst>
            <a:ahLst/>
            <a:cxnLst>
              <a:cxn ang="T8">
                <a:pos x="T0" y="T1"/>
              </a:cxn>
              <a:cxn ang="T9">
                <a:pos x="T2" y="T3"/>
              </a:cxn>
              <a:cxn ang="T10">
                <a:pos x="T4" y="T5"/>
              </a:cxn>
              <a:cxn ang="T11">
                <a:pos x="T6" y="T7"/>
              </a:cxn>
            </a:cxnLst>
            <a:rect l="T12" t="T13" r="T14" b="T15"/>
            <a:pathLst>
              <a:path w="4351866" h="431800">
                <a:moveTo>
                  <a:pt x="4241800" y="431800"/>
                </a:moveTo>
                <a:lnTo>
                  <a:pt x="0" y="0"/>
                </a:lnTo>
                <a:lnTo>
                  <a:pt x="4351866" y="270934"/>
                </a:lnTo>
                <a:lnTo>
                  <a:pt x="4241800" y="431800"/>
                </a:lnTo>
                <a:close/>
              </a:path>
            </a:pathLst>
          </a:custGeom>
          <a:solidFill>
            <a:schemeClr val="accent1"/>
          </a:solidFill>
          <a:ln w="9525">
            <a:noFill/>
            <a:miter lim="800000"/>
            <a:headEnd/>
            <a:tailEnd/>
          </a:ln>
        </p:spPr>
        <p:txBody>
          <a:bodyPr wrap="none" anchor="ctr"/>
          <a:lstStyle/>
          <a:p>
            <a:endParaRPr lang="en-US"/>
          </a:p>
        </p:txBody>
      </p:sp>
      <p:sp>
        <p:nvSpPr>
          <p:cNvPr id="462861" name="AutoShape 18"/>
          <p:cNvSpPr>
            <a:spLocks noChangeArrowheads="1"/>
          </p:cNvSpPr>
          <p:nvPr/>
        </p:nvSpPr>
        <p:spPr bwMode="auto">
          <a:xfrm>
            <a:off x="5208588" y="3400425"/>
            <a:ext cx="1114425" cy="781050"/>
          </a:xfrm>
          <a:prstGeom prst="downArrow">
            <a:avLst>
              <a:gd name="adj1" fmla="val 50000"/>
              <a:gd name="adj2" fmla="val 25000"/>
            </a:avLst>
          </a:prstGeom>
          <a:solidFill>
            <a:schemeClr val="tx2"/>
          </a:solidFill>
          <a:ln w="9525">
            <a:noFill/>
            <a:miter lim="800000"/>
            <a:headEnd/>
            <a:tailEnd/>
          </a:ln>
        </p:spPr>
        <p:txBody>
          <a:bodyPr wrap="none" anchor="ctr"/>
          <a:lstStyle/>
          <a:p>
            <a:endParaRPr lang="en-GB">
              <a:solidFill>
                <a:srgbClr val="FFFF00"/>
              </a:solidFill>
            </a:endParaRPr>
          </a:p>
        </p:txBody>
      </p:sp>
      <p:sp>
        <p:nvSpPr>
          <p:cNvPr id="15" name="Freeform 14"/>
          <p:cNvSpPr>
            <a:spLocks/>
          </p:cNvSpPr>
          <p:nvPr/>
        </p:nvSpPr>
        <p:spPr bwMode="auto">
          <a:xfrm>
            <a:off x="1473200" y="3759200"/>
            <a:ext cx="4249738" cy="1285875"/>
          </a:xfrm>
          <a:custGeom>
            <a:avLst/>
            <a:gdLst>
              <a:gd name="T0" fmla="*/ 3757328 w 4250267"/>
              <a:gd name="T1" fmla="*/ 1232070 h 1286934"/>
              <a:gd name="T2" fmla="*/ 0 w 4250267"/>
              <a:gd name="T3" fmla="*/ 0 h 1286934"/>
              <a:gd name="T4" fmla="*/ 4138140 w 4250267"/>
              <a:gd name="T5" fmla="*/ 675108 h 1286934"/>
              <a:gd name="T6" fmla="*/ 4248151 w 4250267"/>
              <a:gd name="T7" fmla="*/ 1240509 h 1286934"/>
              <a:gd name="T8" fmla="*/ 4002741 w 4250267"/>
              <a:gd name="T9" fmla="*/ 1282704 h 1286934"/>
              <a:gd name="T10" fmla="*/ 3757328 w 4250267"/>
              <a:gd name="T11" fmla="*/ 1232070 h 12869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50267" h="1286934">
                <a:moveTo>
                  <a:pt x="3759200" y="1236134"/>
                </a:moveTo>
                <a:lnTo>
                  <a:pt x="0" y="0"/>
                </a:lnTo>
                <a:lnTo>
                  <a:pt x="4140200" y="677334"/>
                </a:lnTo>
                <a:lnTo>
                  <a:pt x="4250267" y="1244600"/>
                </a:lnTo>
                <a:lnTo>
                  <a:pt x="4004733" y="1286934"/>
                </a:lnTo>
                <a:lnTo>
                  <a:pt x="3759200" y="1236134"/>
                </a:lnTo>
                <a:close/>
              </a:path>
            </a:pathLst>
          </a:custGeom>
          <a:solidFill>
            <a:schemeClr val="tx2">
              <a:lumMod val="40000"/>
              <a:lumOff val="60000"/>
            </a:schemeClr>
          </a:solidFill>
          <a:ln>
            <a:noFill/>
          </a:ln>
        </p:spPr>
        <p:txBody>
          <a:bodyPr wrap="none" anchor="ctr"/>
          <a:lstStyle/>
          <a:p>
            <a:pPr fontAlgn="auto">
              <a:spcBef>
                <a:spcPts val="0"/>
              </a:spcBef>
              <a:spcAft>
                <a:spcPts val="0"/>
              </a:spcAft>
              <a:defRPr/>
            </a:pPr>
            <a:endParaRPr lang="en-GB" dirty="0">
              <a:latin typeface="Arial" pitchFamily="34" charset="0"/>
              <a:cs typeface="Arial" pitchFamily="34" charset="0"/>
            </a:endParaRPr>
          </a:p>
        </p:txBody>
      </p:sp>
      <p:sp>
        <p:nvSpPr>
          <p:cNvPr id="462863" name="Freeform 15"/>
          <p:cNvSpPr>
            <a:spLocks/>
          </p:cNvSpPr>
          <p:nvPr/>
        </p:nvSpPr>
        <p:spPr bwMode="auto">
          <a:xfrm>
            <a:off x="1498600" y="3759200"/>
            <a:ext cx="4546600" cy="685800"/>
          </a:xfrm>
          <a:custGeom>
            <a:avLst/>
            <a:gdLst>
              <a:gd name="T0" fmla="*/ 4546600 w 4546600"/>
              <a:gd name="T1" fmla="*/ 643467 h 685800"/>
              <a:gd name="T2" fmla="*/ 0 w 4546600"/>
              <a:gd name="T3" fmla="*/ 0 h 685800"/>
              <a:gd name="T4" fmla="*/ 4157081 w 4546600"/>
              <a:gd name="T5" fmla="*/ 685800 h 685800"/>
              <a:gd name="T6" fmla="*/ 4546600 w 4546600"/>
              <a:gd name="T7" fmla="*/ 643467 h 685800"/>
              <a:gd name="T8" fmla="*/ 0 60000 65536"/>
              <a:gd name="T9" fmla="*/ 0 60000 65536"/>
              <a:gd name="T10" fmla="*/ 0 60000 65536"/>
              <a:gd name="T11" fmla="*/ 0 60000 65536"/>
              <a:gd name="T12" fmla="*/ 0 w 4546600"/>
              <a:gd name="T13" fmla="*/ 0 h 685800"/>
              <a:gd name="T14" fmla="*/ 4546600 w 4546600"/>
              <a:gd name="T15" fmla="*/ 685800 h 685800"/>
            </a:gdLst>
            <a:ahLst/>
            <a:cxnLst>
              <a:cxn ang="T8">
                <a:pos x="T0" y="T1"/>
              </a:cxn>
              <a:cxn ang="T9">
                <a:pos x="T2" y="T3"/>
              </a:cxn>
              <a:cxn ang="T10">
                <a:pos x="T4" y="T5"/>
              </a:cxn>
              <a:cxn ang="T11">
                <a:pos x="T6" y="T7"/>
              </a:cxn>
            </a:cxnLst>
            <a:rect l="T12" t="T13" r="T14" b="T15"/>
            <a:pathLst>
              <a:path w="4546600" h="685800">
                <a:moveTo>
                  <a:pt x="4546600" y="643467"/>
                </a:moveTo>
                <a:lnTo>
                  <a:pt x="0" y="0"/>
                </a:lnTo>
                <a:lnTo>
                  <a:pt x="4157133" y="685800"/>
                </a:lnTo>
                <a:lnTo>
                  <a:pt x="4546600" y="643467"/>
                </a:lnTo>
                <a:close/>
              </a:path>
            </a:pathLst>
          </a:custGeom>
          <a:solidFill>
            <a:srgbClr val="265588"/>
          </a:solidFill>
          <a:ln w="9525">
            <a:noFill/>
            <a:miter lim="800000"/>
            <a:headEnd/>
            <a:tailEnd/>
          </a:ln>
        </p:spPr>
        <p:txBody>
          <a:bodyPr wrap="none" anchor="ctr"/>
          <a:lstStyle/>
          <a:p>
            <a:endParaRPr lang="en-US"/>
          </a:p>
        </p:txBody>
      </p:sp>
      <p:sp>
        <p:nvSpPr>
          <p:cNvPr id="462864" name="AutoShape 44"/>
          <p:cNvSpPr>
            <a:spLocks noChangeArrowheads="1"/>
          </p:cNvSpPr>
          <p:nvPr/>
        </p:nvSpPr>
        <p:spPr bwMode="auto">
          <a:xfrm>
            <a:off x="5208588" y="4403725"/>
            <a:ext cx="1114425" cy="781050"/>
          </a:xfrm>
          <a:prstGeom prst="downArrow">
            <a:avLst>
              <a:gd name="adj1" fmla="val 50000"/>
              <a:gd name="adj2" fmla="val 25000"/>
            </a:avLst>
          </a:prstGeom>
          <a:solidFill>
            <a:schemeClr val="tx2"/>
          </a:solidFill>
          <a:ln w="9525">
            <a:noFill/>
            <a:miter lim="800000"/>
            <a:headEnd/>
            <a:tailEnd/>
          </a:ln>
        </p:spPr>
        <p:txBody>
          <a:bodyPr wrap="none" anchor="ctr"/>
          <a:lstStyle/>
          <a:p>
            <a:endParaRPr lang="en-GB">
              <a:solidFill>
                <a:srgbClr val="000000"/>
              </a:solidFill>
            </a:endParaRPr>
          </a:p>
        </p:txBody>
      </p:sp>
      <p:sp>
        <p:nvSpPr>
          <p:cNvPr id="18" name="Freeform 17"/>
          <p:cNvSpPr>
            <a:spLocks/>
          </p:cNvSpPr>
          <p:nvPr/>
        </p:nvSpPr>
        <p:spPr bwMode="auto">
          <a:xfrm>
            <a:off x="1481138" y="3775075"/>
            <a:ext cx="4343400" cy="2270125"/>
          </a:xfrm>
          <a:custGeom>
            <a:avLst/>
            <a:gdLst>
              <a:gd name="T0" fmla="*/ 4038600 w 4343400"/>
              <a:gd name="T1" fmla="*/ 2213928 h 2269066"/>
              <a:gd name="T2" fmla="*/ 0 w 4343400"/>
              <a:gd name="T3" fmla="*/ 0 h 2269066"/>
              <a:gd name="T4" fmla="*/ 4334933 w 4343400"/>
              <a:gd name="T5" fmla="*/ 1764356 h 2269066"/>
              <a:gd name="T6" fmla="*/ 4343400 w 4343400"/>
              <a:gd name="T7" fmla="*/ 2273304 h 2269066"/>
              <a:gd name="T8" fmla="*/ 4038600 w 4343400"/>
              <a:gd name="T9" fmla="*/ 2213928 h 22690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43400" h="2269066">
                <a:moveTo>
                  <a:pt x="4038600" y="2209800"/>
                </a:moveTo>
                <a:lnTo>
                  <a:pt x="0" y="0"/>
                </a:lnTo>
                <a:lnTo>
                  <a:pt x="4334933" y="1761066"/>
                </a:lnTo>
                <a:lnTo>
                  <a:pt x="4343400" y="2269066"/>
                </a:lnTo>
                <a:lnTo>
                  <a:pt x="4038600" y="2209800"/>
                </a:lnTo>
                <a:close/>
              </a:path>
            </a:pathLst>
          </a:custGeom>
          <a:solidFill>
            <a:schemeClr val="tx2">
              <a:lumMod val="40000"/>
              <a:lumOff val="60000"/>
            </a:schemeClr>
          </a:solidFill>
          <a:ln>
            <a:noFill/>
          </a:ln>
        </p:spPr>
        <p:txBody>
          <a:bodyPr wrap="none" anchor="ctr"/>
          <a:lstStyle/>
          <a:p>
            <a:pPr fontAlgn="auto">
              <a:spcBef>
                <a:spcPts val="0"/>
              </a:spcBef>
              <a:spcAft>
                <a:spcPts val="0"/>
              </a:spcAft>
              <a:defRPr/>
            </a:pPr>
            <a:endParaRPr lang="en-GB" dirty="0">
              <a:latin typeface="Arial" pitchFamily="34" charset="0"/>
              <a:cs typeface="Arial" pitchFamily="34" charset="0"/>
            </a:endParaRPr>
          </a:p>
        </p:txBody>
      </p:sp>
      <p:sp>
        <p:nvSpPr>
          <p:cNvPr id="462866" name="AutoShape 30"/>
          <p:cNvSpPr>
            <a:spLocks noChangeArrowheads="1"/>
          </p:cNvSpPr>
          <p:nvPr/>
        </p:nvSpPr>
        <p:spPr bwMode="auto">
          <a:xfrm>
            <a:off x="5208588" y="5405438"/>
            <a:ext cx="1114425" cy="782637"/>
          </a:xfrm>
          <a:prstGeom prst="downArrow">
            <a:avLst>
              <a:gd name="adj1" fmla="val 50000"/>
              <a:gd name="adj2" fmla="val 25000"/>
            </a:avLst>
          </a:prstGeom>
          <a:solidFill>
            <a:schemeClr val="tx2"/>
          </a:solidFill>
          <a:ln w="9525">
            <a:noFill/>
            <a:miter lim="800000"/>
            <a:headEnd/>
            <a:tailEnd/>
          </a:ln>
        </p:spPr>
        <p:txBody>
          <a:bodyPr wrap="none" anchor="ctr"/>
          <a:lstStyle/>
          <a:p>
            <a:endParaRPr lang="en-GB">
              <a:solidFill>
                <a:srgbClr val="FFFF00"/>
              </a:solidFill>
            </a:endParaRPr>
          </a:p>
        </p:txBody>
      </p:sp>
      <p:sp>
        <p:nvSpPr>
          <p:cNvPr id="462867" name="Freeform 18"/>
          <p:cNvSpPr>
            <a:spLocks/>
          </p:cNvSpPr>
          <p:nvPr/>
        </p:nvSpPr>
        <p:spPr bwMode="auto">
          <a:xfrm>
            <a:off x="1473200" y="3767138"/>
            <a:ext cx="4572000" cy="1658937"/>
          </a:xfrm>
          <a:custGeom>
            <a:avLst/>
            <a:gdLst>
              <a:gd name="T0" fmla="*/ 4021615 w 4572000"/>
              <a:gd name="T1" fmla="*/ 1643647 h 1659467"/>
              <a:gd name="T2" fmla="*/ 0 w 4572000"/>
              <a:gd name="T3" fmla="*/ 0 h 1659467"/>
              <a:gd name="T4" fmla="*/ 4572000 w 4572000"/>
              <a:gd name="T5" fmla="*/ 1626873 h 1659467"/>
              <a:gd name="T6" fmla="*/ 4021615 w 4572000"/>
              <a:gd name="T7" fmla="*/ 1643647 h 1659467"/>
              <a:gd name="T8" fmla="*/ 0 60000 65536"/>
              <a:gd name="T9" fmla="*/ 0 60000 65536"/>
              <a:gd name="T10" fmla="*/ 0 60000 65536"/>
              <a:gd name="T11" fmla="*/ 0 60000 65536"/>
              <a:gd name="T12" fmla="*/ 0 w 4572000"/>
              <a:gd name="T13" fmla="*/ 0 h 1659467"/>
              <a:gd name="T14" fmla="*/ 4572000 w 4572000"/>
              <a:gd name="T15" fmla="*/ 1659467 h 1659467"/>
            </a:gdLst>
            <a:ahLst/>
            <a:cxnLst>
              <a:cxn ang="T8">
                <a:pos x="T0" y="T1"/>
              </a:cxn>
              <a:cxn ang="T9">
                <a:pos x="T2" y="T3"/>
              </a:cxn>
              <a:cxn ang="T10">
                <a:pos x="T4" y="T5"/>
              </a:cxn>
              <a:cxn ang="T11">
                <a:pos x="T6" y="T7"/>
              </a:cxn>
            </a:cxnLst>
            <a:rect l="T12" t="T13" r="T14" b="T15"/>
            <a:pathLst>
              <a:path w="4572000" h="1659467">
                <a:moveTo>
                  <a:pt x="4021667" y="1659467"/>
                </a:moveTo>
                <a:lnTo>
                  <a:pt x="0" y="0"/>
                </a:lnTo>
                <a:lnTo>
                  <a:pt x="4572000" y="1642533"/>
                </a:lnTo>
                <a:lnTo>
                  <a:pt x="4021667" y="1659467"/>
                </a:lnTo>
                <a:close/>
              </a:path>
            </a:pathLst>
          </a:custGeom>
          <a:solidFill>
            <a:srgbClr val="265588"/>
          </a:solidFill>
          <a:ln w="9525">
            <a:noFill/>
            <a:miter lim="800000"/>
            <a:headEnd/>
            <a:tailEnd/>
          </a:ln>
        </p:spPr>
        <p:txBody>
          <a:bodyPr wrap="none" anchor="ctr"/>
          <a:lstStyle/>
          <a:p>
            <a:endParaRPr lang="en-US"/>
          </a:p>
        </p:txBody>
      </p:sp>
      <p:sp>
        <p:nvSpPr>
          <p:cNvPr id="21" name="TextBox 20"/>
          <p:cNvSpPr txBox="1"/>
          <p:nvPr/>
        </p:nvSpPr>
        <p:spPr>
          <a:xfrm>
            <a:off x="5489575" y="1393825"/>
            <a:ext cx="552450" cy="587375"/>
          </a:xfrm>
          <a:prstGeom prst="rect">
            <a:avLst/>
          </a:prstGeom>
          <a:noFill/>
        </p:spPr>
        <p:txBody>
          <a:bodyPr anchor="ctr"/>
          <a:lstStyle/>
          <a:p>
            <a:pPr algn="ctr" fontAlgn="auto">
              <a:spcBef>
                <a:spcPts val="0"/>
              </a:spcBef>
              <a:spcAft>
                <a:spcPts val="0"/>
              </a:spcAft>
              <a:defRPr/>
            </a:pPr>
            <a:r>
              <a:rPr lang="en-GB" sz="1400" b="1" dirty="0">
                <a:solidFill>
                  <a:prstClr val="white"/>
                </a:solidFill>
                <a:latin typeface="Arial" pitchFamily="34" charset="0"/>
                <a:cs typeface="Arial" pitchFamily="34" charset="0"/>
              </a:rPr>
              <a:t>43%</a:t>
            </a:r>
            <a:endParaRPr lang="en-GB" sz="1050" baseline="30000" dirty="0">
              <a:solidFill>
                <a:prstClr val="white"/>
              </a:solidFill>
              <a:latin typeface="Arial" pitchFamily="34" charset="0"/>
              <a:cs typeface="Arial" pitchFamily="34" charset="0"/>
            </a:endParaRPr>
          </a:p>
        </p:txBody>
      </p:sp>
      <p:sp>
        <p:nvSpPr>
          <p:cNvPr id="22" name="TextBox 21"/>
          <p:cNvSpPr txBox="1"/>
          <p:nvPr/>
        </p:nvSpPr>
        <p:spPr>
          <a:xfrm>
            <a:off x="5489575" y="2401888"/>
            <a:ext cx="552450" cy="585787"/>
          </a:xfrm>
          <a:prstGeom prst="rect">
            <a:avLst/>
          </a:prstGeom>
          <a:noFill/>
        </p:spPr>
        <p:txBody>
          <a:bodyPr anchor="ctr"/>
          <a:lstStyle/>
          <a:p>
            <a:pPr algn="ctr" fontAlgn="auto">
              <a:spcBef>
                <a:spcPts val="0"/>
              </a:spcBef>
              <a:spcAft>
                <a:spcPts val="0"/>
              </a:spcAft>
              <a:defRPr/>
            </a:pPr>
            <a:r>
              <a:rPr lang="en-GB" sz="1400" b="1" dirty="0">
                <a:solidFill>
                  <a:prstClr val="white"/>
                </a:solidFill>
                <a:latin typeface="Arial" pitchFamily="34" charset="0"/>
                <a:cs typeface="Arial" pitchFamily="34" charset="0"/>
              </a:rPr>
              <a:t>37%</a:t>
            </a:r>
            <a:endParaRPr lang="en-GB" sz="1050" baseline="30000" dirty="0">
              <a:solidFill>
                <a:prstClr val="white"/>
              </a:solidFill>
              <a:latin typeface="Arial" pitchFamily="34" charset="0"/>
              <a:cs typeface="Arial" pitchFamily="34" charset="0"/>
            </a:endParaRPr>
          </a:p>
        </p:txBody>
      </p:sp>
      <p:sp>
        <p:nvSpPr>
          <p:cNvPr id="23" name="TextBox 22"/>
          <p:cNvSpPr txBox="1"/>
          <p:nvPr/>
        </p:nvSpPr>
        <p:spPr>
          <a:xfrm>
            <a:off x="5489575" y="3400425"/>
            <a:ext cx="552450" cy="587375"/>
          </a:xfrm>
          <a:prstGeom prst="rect">
            <a:avLst/>
          </a:prstGeom>
          <a:noFill/>
        </p:spPr>
        <p:txBody>
          <a:bodyPr anchor="ctr"/>
          <a:lstStyle/>
          <a:p>
            <a:pPr algn="ctr" fontAlgn="auto">
              <a:spcBef>
                <a:spcPts val="0"/>
              </a:spcBef>
              <a:spcAft>
                <a:spcPts val="0"/>
              </a:spcAft>
              <a:defRPr/>
            </a:pPr>
            <a:r>
              <a:rPr lang="en-GB" sz="1400" b="1" dirty="0">
                <a:solidFill>
                  <a:prstClr val="white"/>
                </a:solidFill>
                <a:latin typeface="Arial" pitchFamily="34" charset="0"/>
                <a:cs typeface="Arial" pitchFamily="34" charset="0"/>
              </a:rPr>
              <a:t>21%</a:t>
            </a:r>
            <a:endParaRPr lang="en-GB" sz="1050" baseline="30000" dirty="0">
              <a:solidFill>
                <a:prstClr val="white"/>
              </a:solidFill>
              <a:latin typeface="Arial" pitchFamily="34" charset="0"/>
              <a:cs typeface="Arial" pitchFamily="34" charset="0"/>
            </a:endParaRPr>
          </a:p>
        </p:txBody>
      </p:sp>
      <p:sp>
        <p:nvSpPr>
          <p:cNvPr id="24" name="TextBox 23"/>
          <p:cNvSpPr txBox="1"/>
          <p:nvPr/>
        </p:nvSpPr>
        <p:spPr>
          <a:xfrm>
            <a:off x="5489575" y="4403725"/>
            <a:ext cx="552450" cy="585788"/>
          </a:xfrm>
          <a:prstGeom prst="rect">
            <a:avLst/>
          </a:prstGeom>
          <a:noFill/>
        </p:spPr>
        <p:txBody>
          <a:bodyPr anchor="ctr"/>
          <a:lstStyle/>
          <a:p>
            <a:pPr algn="ctr" fontAlgn="auto">
              <a:spcBef>
                <a:spcPts val="0"/>
              </a:spcBef>
              <a:spcAft>
                <a:spcPts val="0"/>
              </a:spcAft>
              <a:defRPr/>
            </a:pPr>
            <a:r>
              <a:rPr lang="en-GB" sz="1400" b="1" dirty="0">
                <a:solidFill>
                  <a:prstClr val="white"/>
                </a:solidFill>
                <a:latin typeface="Arial" pitchFamily="34" charset="0"/>
                <a:cs typeface="Arial" pitchFamily="34" charset="0"/>
              </a:rPr>
              <a:t>14%</a:t>
            </a:r>
            <a:endParaRPr lang="en-GB" sz="1050" baseline="30000" dirty="0">
              <a:solidFill>
                <a:prstClr val="white"/>
              </a:solidFill>
              <a:latin typeface="Arial" pitchFamily="34" charset="0"/>
              <a:cs typeface="Arial" pitchFamily="34" charset="0"/>
            </a:endParaRPr>
          </a:p>
        </p:txBody>
      </p:sp>
      <p:sp>
        <p:nvSpPr>
          <p:cNvPr id="25" name="TextBox 24"/>
          <p:cNvSpPr txBox="1"/>
          <p:nvPr/>
        </p:nvSpPr>
        <p:spPr>
          <a:xfrm>
            <a:off x="5489575" y="5426075"/>
            <a:ext cx="552450" cy="587375"/>
          </a:xfrm>
          <a:prstGeom prst="rect">
            <a:avLst/>
          </a:prstGeom>
          <a:noFill/>
        </p:spPr>
        <p:txBody>
          <a:bodyPr anchor="ctr"/>
          <a:lstStyle/>
          <a:p>
            <a:pPr algn="ctr" fontAlgn="auto">
              <a:spcBef>
                <a:spcPts val="0"/>
              </a:spcBef>
              <a:spcAft>
                <a:spcPts val="0"/>
              </a:spcAft>
              <a:defRPr/>
            </a:pPr>
            <a:r>
              <a:rPr lang="en-GB" sz="1400" b="1" dirty="0">
                <a:solidFill>
                  <a:prstClr val="white"/>
                </a:solidFill>
                <a:latin typeface="Arial" pitchFamily="34" charset="0"/>
                <a:cs typeface="Arial" pitchFamily="34" charset="0"/>
              </a:rPr>
              <a:t>12%</a:t>
            </a:r>
            <a:endParaRPr lang="en-GB" sz="1050" baseline="30000" dirty="0">
              <a:solidFill>
                <a:prstClr val="white"/>
              </a:solidFill>
              <a:latin typeface="Arial" pitchFamily="34" charset="0"/>
              <a:cs typeface="Arial" pitchFamily="34" charset="0"/>
            </a:endParaRPr>
          </a:p>
        </p:txBody>
      </p:sp>
      <p:sp>
        <p:nvSpPr>
          <p:cNvPr id="462873" name="AutoShape 26"/>
          <p:cNvSpPr>
            <a:spLocks noChangeArrowheads="1"/>
          </p:cNvSpPr>
          <p:nvPr/>
        </p:nvSpPr>
        <p:spPr bwMode="auto">
          <a:xfrm>
            <a:off x="315913" y="3238500"/>
            <a:ext cx="1579562" cy="1108075"/>
          </a:xfrm>
          <a:prstGeom prst="downArrow">
            <a:avLst>
              <a:gd name="adj1" fmla="val 50000"/>
              <a:gd name="adj2" fmla="val 25000"/>
            </a:avLst>
          </a:prstGeom>
          <a:solidFill>
            <a:schemeClr val="tx2"/>
          </a:solidFill>
          <a:ln w="9525">
            <a:noFill/>
            <a:miter lim="800000"/>
            <a:headEnd/>
            <a:tailEnd/>
          </a:ln>
        </p:spPr>
        <p:txBody>
          <a:bodyPr wrap="none" anchor="ctr"/>
          <a:lstStyle/>
          <a:p>
            <a:endParaRPr lang="en-GB">
              <a:solidFill>
                <a:srgbClr val="000000"/>
              </a:solidFill>
            </a:endParaRPr>
          </a:p>
        </p:txBody>
      </p:sp>
      <p:sp>
        <p:nvSpPr>
          <p:cNvPr id="462874" name="TextBox 27"/>
          <p:cNvSpPr txBox="1">
            <a:spLocks noChangeArrowheads="1"/>
          </p:cNvSpPr>
          <p:nvPr/>
        </p:nvSpPr>
        <p:spPr bwMode="auto">
          <a:xfrm>
            <a:off x="706438" y="3238500"/>
            <a:ext cx="800100" cy="850900"/>
          </a:xfrm>
          <a:prstGeom prst="rect">
            <a:avLst/>
          </a:prstGeom>
          <a:solidFill>
            <a:schemeClr val="tx2"/>
          </a:solidFill>
          <a:ln w="9525">
            <a:noFill/>
            <a:miter lim="800000"/>
            <a:headEnd/>
            <a:tailEnd/>
          </a:ln>
        </p:spPr>
        <p:txBody>
          <a:bodyPr anchor="ctr"/>
          <a:lstStyle/>
          <a:p>
            <a:pPr algn="ctr"/>
            <a:r>
              <a:rPr lang="en-GB" sz="1600" b="1">
                <a:solidFill>
                  <a:srgbClr val="FFFFFF"/>
                </a:solidFill>
                <a:ea typeface="MS PGothic" pitchFamily="34" charset="-128"/>
              </a:rPr>
              <a:t>HbA</a:t>
            </a:r>
            <a:r>
              <a:rPr lang="en-GB" sz="1600" b="1" baseline="-25000">
                <a:solidFill>
                  <a:srgbClr val="FFFFFF"/>
                </a:solidFill>
                <a:ea typeface="MS PGothic" pitchFamily="34" charset="-128"/>
              </a:rPr>
              <a:t>1C</a:t>
            </a:r>
          </a:p>
          <a:p>
            <a:pPr algn="ctr"/>
            <a:r>
              <a:rPr lang="en-GB" sz="1600" b="1">
                <a:solidFill>
                  <a:srgbClr val="FFFFFF"/>
                </a:solidFill>
                <a:ea typeface="MS PGothic" pitchFamily="34" charset="-128"/>
              </a:rPr>
              <a:t>1%</a:t>
            </a:r>
            <a:endParaRPr lang="en-GB" sz="1600" baseline="30000">
              <a:solidFill>
                <a:srgbClr val="FFFFFF"/>
              </a:solidFill>
              <a:ea typeface="MS PGothic" pitchFamily="34" charset="-128"/>
            </a:endParaRPr>
          </a:p>
        </p:txBody>
      </p:sp>
      <p:sp>
        <p:nvSpPr>
          <p:cNvPr id="462875" name="Text Box 46"/>
          <p:cNvSpPr txBox="1">
            <a:spLocks noChangeArrowheads="1"/>
          </p:cNvSpPr>
          <p:nvPr/>
        </p:nvSpPr>
        <p:spPr bwMode="auto">
          <a:xfrm>
            <a:off x="706438" y="5299075"/>
            <a:ext cx="1870075" cy="554038"/>
          </a:xfrm>
          <a:prstGeom prst="rect">
            <a:avLst/>
          </a:prstGeom>
          <a:noFill/>
          <a:ln w="9525">
            <a:noFill/>
            <a:miter lim="800000"/>
            <a:headEnd/>
            <a:tailEnd/>
          </a:ln>
        </p:spPr>
        <p:txBody>
          <a:bodyPr>
            <a:spAutoFit/>
          </a:bodyPr>
          <a:lstStyle/>
          <a:p>
            <a:pPr>
              <a:spcBef>
                <a:spcPct val="50000"/>
              </a:spcBef>
            </a:pPr>
            <a:r>
              <a:rPr lang="en-GB" sz="1200" b="1">
                <a:solidFill>
                  <a:srgbClr val="404040"/>
                </a:solidFill>
                <a:ea typeface="MS PGothic" pitchFamily="34" charset="-128"/>
              </a:rPr>
              <a:t>* p&lt;0.0001</a:t>
            </a:r>
          </a:p>
          <a:p>
            <a:pPr>
              <a:spcBef>
                <a:spcPct val="50000"/>
              </a:spcBef>
            </a:pPr>
            <a:r>
              <a:rPr lang="en-GB" sz="1200" b="1">
                <a:solidFill>
                  <a:srgbClr val="404040"/>
                </a:solidFill>
                <a:ea typeface="MS PGothic" pitchFamily="34" charset="-128"/>
              </a:rPr>
              <a:t>** p=0.035</a:t>
            </a:r>
          </a:p>
        </p:txBody>
      </p:sp>
      <p:cxnSp>
        <p:nvCxnSpPr>
          <p:cNvPr id="29" name="Straight Arrow Connector 28"/>
          <p:cNvCxnSpPr/>
          <p:nvPr/>
        </p:nvCxnSpPr>
        <p:spPr>
          <a:xfrm flipV="1">
            <a:off x="2413000" y="1887538"/>
            <a:ext cx="2598738" cy="1358900"/>
          </a:xfrm>
          <a:prstGeom prst="straightConnector1">
            <a:avLst/>
          </a:prstGeom>
          <a:ln w="1905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413000" y="4233863"/>
            <a:ext cx="2598738" cy="1358900"/>
          </a:xfrm>
          <a:prstGeom prst="straightConnector1">
            <a:avLst/>
          </a:prstGeom>
          <a:ln w="1905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2430463" y="2784475"/>
            <a:ext cx="2643187" cy="696913"/>
          </a:xfrm>
          <a:prstGeom prst="straightConnector1">
            <a:avLst/>
          </a:prstGeom>
          <a:ln w="1905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430463" y="3998913"/>
            <a:ext cx="2643187" cy="696912"/>
          </a:xfrm>
          <a:prstGeom prst="straightConnector1">
            <a:avLst/>
          </a:prstGeom>
          <a:ln w="1905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413000" y="3741738"/>
            <a:ext cx="2795588" cy="0"/>
          </a:xfrm>
          <a:prstGeom prst="straightConnector1">
            <a:avLst/>
          </a:prstGeom>
          <a:ln w="1905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Text Box 40"/>
          <p:cNvSpPr txBox="1">
            <a:spLocks noChangeArrowheads="1"/>
          </p:cNvSpPr>
          <p:nvPr/>
        </p:nvSpPr>
        <p:spPr bwMode="auto">
          <a:xfrm>
            <a:off x="7342188" y="5575300"/>
            <a:ext cx="1506537" cy="306388"/>
          </a:xfrm>
          <a:prstGeom prst="rect">
            <a:avLst/>
          </a:prstGeom>
          <a:noFill/>
          <a:ln>
            <a:noFill/>
          </a:ln>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auto" hangingPunct="1">
              <a:spcBef>
                <a:spcPct val="50000"/>
              </a:spcBef>
              <a:spcAft>
                <a:spcPts val="0"/>
              </a:spcAft>
              <a:defRPr/>
            </a:pPr>
            <a:r>
              <a:rPr lang="en-GB" sz="1400" b="1" dirty="0">
                <a:solidFill>
                  <a:schemeClr val="tx1">
                    <a:lumMod val="75000"/>
                    <a:lumOff val="25000"/>
                  </a:schemeClr>
                </a:solidFill>
                <a:latin typeface="Arial" pitchFamily="34" charset="0"/>
                <a:cs typeface="Arial" pitchFamily="34" charset="0"/>
              </a:rPr>
              <a:t>Stroke**</a:t>
            </a:r>
          </a:p>
        </p:txBody>
      </p:sp>
      <p:sp>
        <p:nvSpPr>
          <p:cNvPr id="42" name="Text Box 21"/>
          <p:cNvSpPr txBox="1">
            <a:spLocks noChangeArrowheads="1"/>
          </p:cNvSpPr>
          <p:nvPr/>
        </p:nvSpPr>
        <p:spPr bwMode="auto">
          <a:xfrm>
            <a:off x="7342188" y="2398713"/>
            <a:ext cx="1735137" cy="9540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auto" hangingPunct="1">
              <a:spcBef>
                <a:spcPct val="50000"/>
              </a:spcBef>
              <a:spcAft>
                <a:spcPts val="0"/>
              </a:spcAft>
              <a:defRPr/>
            </a:pPr>
            <a:r>
              <a:rPr lang="en-GB" sz="1400" b="1" dirty="0">
                <a:solidFill>
                  <a:schemeClr val="tx1">
                    <a:lumMod val="75000"/>
                    <a:lumOff val="25000"/>
                  </a:schemeClr>
                </a:solidFill>
                <a:latin typeface="Arial" pitchFamily="34" charset="0"/>
                <a:cs typeface="Arial" pitchFamily="34" charset="0"/>
              </a:rPr>
              <a:t>Microvascular complications e.g. kidney disease and blindness *</a:t>
            </a:r>
          </a:p>
        </p:txBody>
      </p:sp>
      <p:sp>
        <p:nvSpPr>
          <p:cNvPr id="43" name="Text Box 35"/>
          <p:cNvSpPr txBox="1">
            <a:spLocks noChangeArrowheads="1"/>
          </p:cNvSpPr>
          <p:nvPr/>
        </p:nvSpPr>
        <p:spPr bwMode="auto">
          <a:xfrm>
            <a:off x="7342188" y="1385888"/>
            <a:ext cx="1735137" cy="9540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auto" hangingPunct="1">
              <a:spcBef>
                <a:spcPct val="50000"/>
              </a:spcBef>
              <a:spcAft>
                <a:spcPts val="0"/>
              </a:spcAft>
              <a:defRPr/>
            </a:pPr>
            <a:r>
              <a:rPr lang="en-GB" sz="1400" b="1" dirty="0">
                <a:solidFill>
                  <a:schemeClr val="tx1">
                    <a:lumMod val="75000"/>
                    <a:lumOff val="25000"/>
                  </a:schemeClr>
                </a:solidFill>
                <a:latin typeface="Arial" pitchFamily="34" charset="0"/>
                <a:cs typeface="Arial" pitchFamily="34" charset="0"/>
              </a:rPr>
              <a:t>Amputation or fatal peripheral blood vessel disease*</a:t>
            </a:r>
          </a:p>
        </p:txBody>
      </p:sp>
      <p:sp>
        <p:nvSpPr>
          <p:cNvPr id="44" name="Text Box 15"/>
          <p:cNvSpPr txBox="1">
            <a:spLocks noChangeArrowheads="1"/>
          </p:cNvSpPr>
          <p:nvPr/>
        </p:nvSpPr>
        <p:spPr bwMode="auto">
          <a:xfrm>
            <a:off x="7307263" y="3502025"/>
            <a:ext cx="1541462" cy="522288"/>
          </a:xfrm>
          <a:prstGeom prst="rect">
            <a:avLst/>
          </a:prstGeom>
          <a:noFill/>
          <a:ln>
            <a:noFill/>
          </a:ln>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auto" hangingPunct="1">
              <a:spcBef>
                <a:spcPct val="50000"/>
              </a:spcBef>
              <a:spcAft>
                <a:spcPts val="0"/>
              </a:spcAft>
              <a:defRPr/>
            </a:pPr>
            <a:r>
              <a:rPr lang="en-GB" sz="1400" b="1" dirty="0">
                <a:solidFill>
                  <a:schemeClr val="tx1">
                    <a:lumMod val="75000"/>
                    <a:lumOff val="25000"/>
                  </a:schemeClr>
                </a:solidFill>
                <a:latin typeface="Arial" pitchFamily="34" charset="0"/>
                <a:cs typeface="Arial" pitchFamily="34" charset="0"/>
              </a:rPr>
              <a:t>Deaths related to diabetes*</a:t>
            </a:r>
          </a:p>
        </p:txBody>
      </p:sp>
      <p:sp>
        <p:nvSpPr>
          <p:cNvPr id="45" name="Text Box 41"/>
          <p:cNvSpPr txBox="1">
            <a:spLocks noChangeArrowheads="1"/>
          </p:cNvSpPr>
          <p:nvPr/>
        </p:nvSpPr>
        <p:spPr bwMode="auto">
          <a:xfrm>
            <a:off x="7342188" y="4567238"/>
            <a:ext cx="1541462" cy="3063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auto" hangingPunct="1">
              <a:spcBef>
                <a:spcPct val="50000"/>
              </a:spcBef>
              <a:spcAft>
                <a:spcPts val="0"/>
              </a:spcAft>
              <a:defRPr/>
            </a:pPr>
            <a:r>
              <a:rPr lang="en-GB" sz="1400" b="1" dirty="0">
                <a:solidFill>
                  <a:schemeClr val="tx1">
                    <a:lumMod val="75000"/>
                    <a:lumOff val="25000"/>
                  </a:schemeClr>
                </a:solidFill>
                <a:latin typeface="Arial" pitchFamily="34" charset="0"/>
                <a:cs typeface="Arial" pitchFamily="34" charset="0"/>
              </a:rPr>
              <a:t>Heart attack*</a:t>
            </a:r>
          </a:p>
        </p:txBody>
      </p:sp>
      <p:pic>
        <p:nvPicPr>
          <p:cNvPr id="48" name="Picture 47"/>
          <p:cNvPicPr>
            <a:picLocks noChangeAspect="1"/>
          </p:cNvPicPr>
          <p:nvPr/>
        </p:nvPicPr>
        <p:blipFill rotWithShape="1">
          <a:blip r:embed="rId4" cstate="email">
            <a:extLst/>
          </a:blip>
          <a:srcRect/>
          <a:stretch/>
        </p:blipFill>
        <p:spPr>
          <a:xfrm>
            <a:off x="6564909" y="2760945"/>
            <a:ext cx="825600" cy="6092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0" name="Picture 49"/>
          <p:cNvPicPr>
            <a:picLocks noChangeAspect="1"/>
          </p:cNvPicPr>
          <p:nvPr/>
        </p:nvPicPr>
        <p:blipFill rotWithShape="1">
          <a:blip r:embed="rId5" cstate="email">
            <a:extLst/>
          </a:blip>
          <a:srcRect/>
          <a:stretch/>
        </p:blipFill>
        <p:spPr>
          <a:xfrm>
            <a:off x="6356826" y="1340148"/>
            <a:ext cx="781940" cy="691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5" name="Picture 34"/>
          <p:cNvPicPr>
            <a:picLocks noChangeAspect="1"/>
          </p:cNvPicPr>
          <p:nvPr/>
        </p:nvPicPr>
        <p:blipFill>
          <a:blip r:embed="rId6" cstate="email">
            <a:duotone>
              <a:schemeClr val="accent1">
                <a:shade val="45000"/>
                <a:satMod val="135000"/>
              </a:schemeClr>
              <a:prstClr val="white"/>
            </a:duotone>
            <a:extLst/>
          </a:blip>
          <a:stretch>
            <a:fillRect/>
          </a:stretch>
        </p:blipFill>
        <p:spPr>
          <a:xfrm>
            <a:off x="6396225" y="5327548"/>
            <a:ext cx="826783" cy="824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Picture 35"/>
          <p:cNvPicPr>
            <a:picLocks noChangeAspect="1"/>
          </p:cNvPicPr>
          <p:nvPr/>
        </p:nvPicPr>
        <p:blipFill rotWithShape="1">
          <a:blip r:embed="rId7" cstate="email">
            <a:extLst/>
          </a:blip>
          <a:srcRect/>
          <a:stretch/>
        </p:blipFill>
        <p:spPr>
          <a:xfrm>
            <a:off x="6356826" y="4359172"/>
            <a:ext cx="958633" cy="824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p:cNvPicPr>
            <a:picLocks noChangeAspect="1"/>
          </p:cNvPicPr>
          <p:nvPr/>
        </p:nvPicPr>
        <p:blipFill rotWithShape="1">
          <a:blip r:embed="rId8" cstate="email">
            <a:extLst/>
          </a:blip>
          <a:srcRect/>
          <a:stretch/>
        </p:blipFill>
        <p:spPr>
          <a:xfrm>
            <a:off x="6396225" y="3426170"/>
            <a:ext cx="879347" cy="824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Rectangle 2"/>
          <p:cNvSpPr>
            <a:spLocks noGrp="1"/>
          </p:cNvSpPr>
          <p:nvPr>
            <p:ph type="title" idx="4294967295"/>
          </p:nvPr>
        </p:nvSpPr>
        <p:spPr/>
        <p:txBody>
          <a:bodyPr lIns="91425" tIns="45713" rIns="91425" bIns="45713"/>
          <a:lstStyle/>
          <a:p>
            <a:r>
              <a:rPr lang="en-GB">
                <a:latin typeface="Arial" charset="0"/>
                <a:cs typeface="Arial" charset="0"/>
              </a:rPr>
              <a:t>DCCT EDIC</a:t>
            </a:r>
          </a:p>
        </p:txBody>
      </p:sp>
      <p:graphicFrame>
        <p:nvGraphicFramePr>
          <p:cNvPr id="339971" name="Object 3"/>
          <p:cNvGraphicFramePr>
            <a:graphicFrameLocks noGrp="1" noChangeAspect="1"/>
          </p:cNvGraphicFramePr>
          <p:nvPr>
            <p:ph idx="4294967295"/>
          </p:nvPr>
        </p:nvGraphicFramePr>
        <p:xfrm>
          <a:off x="1344613" y="1716088"/>
          <a:ext cx="6477000" cy="3905250"/>
        </p:xfrm>
        <a:graphic>
          <a:graphicData uri="http://schemas.openxmlformats.org/presentationml/2006/ole">
            <mc:AlternateContent xmlns:mc="http://schemas.openxmlformats.org/markup-compatibility/2006">
              <mc:Choice xmlns:v="urn:schemas-microsoft-com:vml" Requires="v">
                <p:oleObj spid="_x0000_s339978" name="Photo Editor Photo" r:id="rId3" imgW="4923810" imgH="3552381" progId="">
                  <p:embed/>
                </p:oleObj>
              </mc:Choice>
              <mc:Fallback>
                <p:oleObj name="Photo Editor Photo" r:id="rId3" imgW="4923810" imgH="3552381"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613" y="1716088"/>
                        <a:ext cx="6477000" cy="3905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5921" name="Group 2"/>
          <p:cNvGrpSpPr>
            <a:grpSpLocks/>
          </p:cNvGrpSpPr>
          <p:nvPr/>
        </p:nvGrpSpPr>
        <p:grpSpPr bwMode="auto">
          <a:xfrm>
            <a:off x="457200" y="981075"/>
            <a:ext cx="8229600" cy="5419725"/>
            <a:chOff x="288" y="618"/>
            <a:chExt cx="5184" cy="3414"/>
          </a:xfrm>
        </p:grpSpPr>
        <p:sp>
          <p:nvSpPr>
            <p:cNvPr id="465923" name="Rectangle 3"/>
            <p:cNvSpPr>
              <a:spLocks noChangeArrowheads="1"/>
            </p:cNvSpPr>
            <p:nvPr/>
          </p:nvSpPr>
          <p:spPr bwMode="auto">
            <a:xfrm>
              <a:off x="288" y="618"/>
              <a:ext cx="5184" cy="3104"/>
            </a:xfrm>
            <a:prstGeom prst="rect">
              <a:avLst/>
            </a:prstGeom>
            <a:noFill/>
            <a:ln w="12700">
              <a:noFill/>
              <a:miter lim="800000"/>
              <a:headEnd/>
              <a:tailEnd/>
            </a:ln>
          </p:spPr>
          <p:txBody>
            <a:bodyPr lIns="88900" tIns="44450" rIns="88900" bIns="44450">
              <a:spAutoFit/>
            </a:bodyPr>
            <a:lstStyle/>
            <a:p>
              <a:pPr algn="ctr" eaLnBrk="0" hangingPunct="0">
                <a:spcAft>
                  <a:spcPct val="25000"/>
                </a:spcAft>
                <a:tabLst>
                  <a:tab pos="5429250" algn="r"/>
                  <a:tab pos="6100763" algn="ctr"/>
                  <a:tab pos="7329488" algn="ctr"/>
                </a:tabLst>
              </a:pPr>
              <a:r>
                <a:rPr lang="en-GB" sz="2400" i="1">
                  <a:solidFill>
                    <a:srgbClr val="00007F"/>
                  </a:solidFill>
                  <a:ea typeface="MS PGothic" pitchFamily="34" charset="-128"/>
                </a:rPr>
                <a:t>After median 8.5 years post-trial follow-up</a:t>
              </a:r>
              <a:br>
                <a:rPr lang="en-GB" sz="2400" i="1">
                  <a:solidFill>
                    <a:srgbClr val="00007F"/>
                  </a:solidFill>
                  <a:ea typeface="MS PGothic" pitchFamily="34" charset="-128"/>
                </a:rPr>
              </a:br>
              <a:endParaRPr lang="en-GB" sz="2400" b="1">
                <a:solidFill>
                  <a:srgbClr val="00007F"/>
                </a:solidFill>
                <a:ea typeface="MS PGothic" pitchFamily="34" charset="-128"/>
              </a:endParaRPr>
            </a:p>
            <a:p>
              <a:pPr eaLnBrk="0" hangingPunct="0">
                <a:spcAft>
                  <a:spcPct val="50000"/>
                </a:spcAft>
                <a:tabLst>
                  <a:tab pos="5429250" algn="r"/>
                  <a:tab pos="6100763" algn="ctr"/>
                  <a:tab pos="7329488" algn="ctr"/>
                </a:tabLst>
              </a:pPr>
              <a:r>
                <a:rPr lang="en-GB" sz="2400" b="1">
                  <a:solidFill>
                    <a:srgbClr val="00007F"/>
                  </a:solidFill>
                  <a:ea typeface="MS PGothic" pitchFamily="34" charset="-128"/>
                </a:rPr>
                <a:t>Aggregate Endpoint</a:t>
              </a:r>
              <a:r>
                <a:rPr lang="en-GB" sz="2400">
                  <a:solidFill>
                    <a:srgbClr val="00007F"/>
                  </a:solidFill>
                  <a:ea typeface="MS PGothic" pitchFamily="34" charset="-128"/>
                </a:rPr>
                <a:t> 		</a:t>
              </a:r>
              <a:r>
                <a:rPr lang="en-GB" sz="2400" b="1">
                  <a:solidFill>
                    <a:srgbClr val="00007F"/>
                  </a:solidFill>
                  <a:ea typeface="MS PGothic" pitchFamily="34" charset="-128"/>
                </a:rPr>
                <a:t>1997</a:t>
              </a:r>
              <a:r>
                <a:rPr lang="en-GB" sz="2400">
                  <a:solidFill>
                    <a:srgbClr val="00007F"/>
                  </a:solidFill>
                  <a:ea typeface="MS PGothic" pitchFamily="34" charset="-128"/>
                </a:rPr>
                <a:t>	</a:t>
              </a:r>
              <a:r>
                <a:rPr lang="en-GB" sz="2400" b="1">
                  <a:solidFill>
                    <a:srgbClr val="00007F"/>
                  </a:solidFill>
                  <a:ea typeface="MS PGothic" pitchFamily="34" charset="-128"/>
                </a:rPr>
                <a:t>2007</a:t>
              </a:r>
            </a:p>
            <a:p>
              <a:pPr eaLnBrk="0" hangingPunct="0">
                <a:tabLst>
                  <a:tab pos="5429250" algn="r"/>
                  <a:tab pos="6100763" algn="ctr"/>
                  <a:tab pos="7329488" algn="ctr"/>
                </a:tabLst>
              </a:pPr>
              <a:r>
                <a:rPr lang="en-GB" sz="2400">
                  <a:solidFill>
                    <a:srgbClr val="00007F"/>
                  </a:solidFill>
                  <a:ea typeface="MS PGothic" pitchFamily="34" charset="-128"/>
                </a:rPr>
                <a:t>Any diabetes related endpoint	</a:t>
              </a:r>
              <a:r>
                <a:rPr lang="en-GB" sz="2000" i="1">
                  <a:solidFill>
                    <a:srgbClr val="00007F"/>
                  </a:solidFill>
                  <a:ea typeface="MS PGothic" pitchFamily="34" charset="-128"/>
                </a:rPr>
                <a:t>RRR:</a:t>
              </a:r>
              <a:r>
                <a:rPr lang="en-GB" sz="2400">
                  <a:solidFill>
                    <a:srgbClr val="00007F"/>
                  </a:solidFill>
                  <a:ea typeface="MS PGothic" pitchFamily="34" charset="-128"/>
                </a:rPr>
                <a:t>	</a:t>
              </a:r>
              <a:r>
                <a:rPr lang="en-GB" sz="2400">
                  <a:solidFill>
                    <a:srgbClr val="CA0000"/>
                  </a:solidFill>
                  <a:ea typeface="MS PGothic" pitchFamily="34" charset="-128"/>
                </a:rPr>
                <a:t>12%</a:t>
              </a:r>
              <a:r>
                <a:rPr lang="en-GB" sz="2400">
                  <a:solidFill>
                    <a:srgbClr val="00007F"/>
                  </a:solidFill>
                  <a:ea typeface="MS PGothic" pitchFamily="34" charset="-128"/>
                </a:rPr>
                <a:t>	</a:t>
              </a:r>
              <a:r>
                <a:rPr lang="en-GB" sz="2400" b="1">
                  <a:solidFill>
                    <a:srgbClr val="CA0000"/>
                  </a:solidFill>
                  <a:ea typeface="MS PGothic" pitchFamily="34" charset="-128"/>
                </a:rPr>
                <a:t>9%</a:t>
              </a:r>
              <a:endParaRPr lang="en-GB" sz="2400">
                <a:solidFill>
                  <a:srgbClr val="00007F"/>
                </a:solidFill>
                <a:ea typeface="MS PGothic" pitchFamily="34" charset="-128"/>
              </a:endParaRPr>
            </a:p>
            <a:p>
              <a:pPr eaLnBrk="0" hangingPunct="0">
                <a:spcAft>
                  <a:spcPct val="50000"/>
                </a:spcAft>
                <a:tabLst>
                  <a:tab pos="5429250" algn="r"/>
                  <a:tab pos="6100763" algn="ctr"/>
                  <a:tab pos="7329488" algn="ctr"/>
                </a:tabLst>
              </a:pPr>
              <a:r>
                <a:rPr lang="en-GB" sz="2400" i="1">
                  <a:solidFill>
                    <a:srgbClr val="00007F"/>
                  </a:solidFill>
                  <a:ea typeface="MS PGothic" pitchFamily="34" charset="-128"/>
                </a:rPr>
                <a:t>	 </a:t>
              </a:r>
              <a:r>
                <a:rPr lang="en-GB" sz="2000" i="1">
                  <a:solidFill>
                    <a:srgbClr val="00007F"/>
                  </a:solidFill>
                  <a:ea typeface="MS PGothic" pitchFamily="34" charset="-128"/>
                </a:rPr>
                <a:t>P:</a:t>
              </a:r>
              <a:r>
                <a:rPr lang="en-GB" sz="2400">
                  <a:solidFill>
                    <a:srgbClr val="00007F"/>
                  </a:solidFill>
                  <a:ea typeface="MS PGothic" pitchFamily="34" charset="-128"/>
                </a:rPr>
                <a:t>	 </a:t>
              </a:r>
              <a:r>
                <a:rPr lang="en-GB" sz="2400">
                  <a:solidFill>
                    <a:srgbClr val="CA0000"/>
                  </a:solidFill>
                  <a:ea typeface="MS PGothic" pitchFamily="34" charset="-128"/>
                </a:rPr>
                <a:t>0.029</a:t>
              </a:r>
              <a:r>
                <a:rPr lang="en-GB" sz="2400" b="1">
                  <a:solidFill>
                    <a:srgbClr val="00007F"/>
                  </a:solidFill>
                  <a:ea typeface="MS PGothic" pitchFamily="34" charset="-128"/>
                </a:rPr>
                <a:t> 	</a:t>
              </a:r>
              <a:r>
                <a:rPr lang="en-GB" sz="2400" b="1">
                  <a:solidFill>
                    <a:srgbClr val="CA0000"/>
                  </a:solidFill>
                  <a:ea typeface="MS PGothic" pitchFamily="34" charset="-128"/>
                </a:rPr>
                <a:t>0.040</a:t>
              </a:r>
              <a:r>
                <a:rPr lang="en-GB" sz="2400">
                  <a:solidFill>
                    <a:srgbClr val="00007F"/>
                  </a:solidFill>
                  <a:ea typeface="MS PGothic" pitchFamily="34" charset="-128"/>
                </a:rPr>
                <a:t> </a:t>
              </a:r>
            </a:p>
            <a:p>
              <a:pPr eaLnBrk="0" hangingPunct="0">
                <a:tabLst>
                  <a:tab pos="5429250" algn="r"/>
                  <a:tab pos="6100763" algn="ctr"/>
                  <a:tab pos="7329488" algn="ctr"/>
                </a:tabLst>
              </a:pPr>
              <a:r>
                <a:rPr lang="en-GB" sz="2400">
                  <a:solidFill>
                    <a:srgbClr val="00007F"/>
                  </a:solidFill>
                  <a:ea typeface="MS PGothic" pitchFamily="34" charset="-128"/>
                </a:rPr>
                <a:t>Microvascular disease	</a:t>
              </a:r>
              <a:r>
                <a:rPr lang="en-GB" sz="2000" i="1">
                  <a:solidFill>
                    <a:srgbClr val="00007F"/>
                  </a:solidFill>
                  <a:ea typeface="MS PGothic" pitchFamily="34" charset="-128"/>
                </a:rPr>
                <a:t>RRR:</a:t>
              </a:r>
              <a:r>
                <a:rPr lang="en-GB" sz="2400">
                  <a:solidFill>
                    <a:srgbClr val="00007F"/>
                  </a:solidFill>
                  <a:ea typeface="MS PGothic" pitchFamily="34" charset="-128"/>
                </a:rPr>
                <a:t>	 </a:t>
              </a:r>
              <a:r>
                <a:rPr lang="en-GB" sz="2400">
                  <a:solidFill>
                    <a:srgbClr val="CA0000"/>
                  </a:solidFill>
                  <a:ea typeface="MS PGothic" pitchFamily="34" charset="-128"/>
                </a:rPr>
                <a:t>25%</a:t>
              </a:r>
              <a:r>
                <a:rPr lang="en-GB" sz="2400">
                  <a:solidFill>
                    <a:srgbClr val="00007F"/>
                  </a:solidFill>
                  <a:ea typeface="MS PGothic" pitchFamily="34" charset="-128"/>
                </a:rPr>
                <a:t>	</a:t>
              </a:r>
              <a:r>
                <a:rPr lang="en-GB" sz="2400" b="1">
                  <a:solidFill>
                    <a:srgbClr val="CA0000"/>
                  </a:solidFill>
                  <a:ea typeface="MS PGothic" pitchFamily="34" charset="-128"/>
                </a:rPr>
                <a:t>24%</a:t>
              </a:r>
              <a:endParaRPr lang="en-GB" sz="2400">
                <a:solidFill>
                  <a:srgbClr val="00007F"/>
                </a:solidFill>
                <a:ea typeface="MS PGothic" pitchFamily="34" charset="-128"/>
              </a:endParaRPr>
            </a:p>
            <a:p>
              <a:pPr eaLnBrk="0" hangingPunct="0">
                <a:spcAft>
                  <a:spcPct val="50000"/>
                </a:spcAft>
                <a:tabLst>
                  <a:tab pos="5429250" algn="r"/>
                  <a:tab pos="6100763" algn="ctr"/>
                  <a:tab pos="7329488" algn="ctr"/>
                </a:tabLst>
              </a:pPr>
              <a:r>
                <a:rPr lang="en-GB" sz="2400" i="1">
                  <a:solidFill>
                    <a:srgbClr val="00007F"/>
                  </a:solidFill>
                  <a:ea typeface="MS PGothic" pitchFamily="34" charset="-128"/>
                </a:rPr>
                <a:t>	 </a:t>
              </a:r>
              <a:r>
                <a:rPr lang="en-GB" sz="2000" i="1">
                  <a:solidFill>
                    <a:srgbClr val="00007F"/>
                  </a:solidFill>
                  <a:ea typeface="MS PGothic" pitchFamily="34" charset="-128"/>
                </a:rPr>
                <a:t>P:</a:t>
              </a:r>
              <a:r>
                <a:rPr lang="en-GB" sz="2400" i="1">
                  <a:solidFill>
                    <a:srgbClr val="00007F"/>
                  </a:solidFill>
                  <a:ea typeface="MS PGothic" pitchFamily="34" charset="-128"/>
                </a:rPr>
                <a:t>	</a:t>
              </a:r>
              <a:r>
                <a:rPr lang="en-GB" sz="2400" i="1">
                  <a:solidFill>
                    <a:srgbClr val="CA0000"/>
                  </a:solidFill>
                  <a:ea typeface="MS PGothic" pitchFamily="34" charset="-128"/>
                </a:rPr>
                <a:t> </a:t>
              </a:r>
              <a:r>
                <a:rPr lang="en-GB" sz="2400">
                  <a:solidFill>
                    <a:srgbClr val="CA0000"/>
                  </a:solidFill>
                  <a:ea typeface="MS PGothic" pitchFamily="34" charset="-128"/>
                </a:rPr>
                <a:t>0.0099</a:t>
              </a:r>
              <a:r>
                <a:rPr lang="en-GB" sz="2400" b="1">
                  <a:solidFill>
                    <a:srgbClr val="00007F"/>
                  </a:solidFill>
                  <a:ea typeface="MS PGothic" pitchFamily="34" charset="-128"/>
                </a:rPr>
                <a:t>	</a:t>
              </a:r>
              <a:r>
                <a:rPr lang="en-GB" sz="2400" b="1">
                  <a:solidFill>
                    <a:srgbClr val="CA0000"/>
                  </a:solidFill>
                  <a:ea typeface="MS PGothic" pitchFamily="34" charset="-128"/>
                </a:rPr>
                <a:t>0.001</a:t>
              </a:r>
              <a:endParaRPr lang="en-GB" sz="2400" i="1">
                <a:solidFill>
                  <a:srgbClr val="00007F"/>
                </a:solidFill>
                <a:ea typeface="MS PGothic" pitchFamily="34" charset="-128"/>
              </a:endParaRPr>
            </a:p>
            <a:p>
              <a:pPr eaLnBrk="0" hangingPunct="0">
                <a:tabLst>
                  <a:tab pos="5429250" algn="r"/>
                  <a:tab pos="6100763" algn="ctr"/>
                  <a:tab pos="7329488" algn="ctr"/>
                </a:tabLst>
              </a:pPr>
              <a:r>
                <a:rPr lang="en-GB" sz="2400">
                  <a:solidFill>
                    <a:srgbClr val="00007F"/>
                  </a:solidFill>
                  <a:ea typeface="MS PGothic" pitchFamily="34" charset="-128"/>
                </a:rPr>
                <a:t>Myocardial infarction	</a:t>
              </a:r>
              <a:r>
                <a:rPr lang="en-GB" sz="2000" i="1">
                  <a:solidFill>
                    <a:srgbClr val="00007F"/>
                  </a:solidFill>
                  <a:ea typeface="MS PGothic" pitchFamily="34" charset="-128"/>
                </a:rPr>
                <a:t>RRR:</a:t>
              </a:r>
              <a:r>
                <a:rPr lang="en-GB" sz="2400">
                  <a:solidFill>
                    <a:srgbClr val="00007F"/>
                  </a:solidFill>
                  <a:ea typeface="MS PGothic" pitchFamily="34" charset="-128"/>
                </a:rPr>
                <a:t>	16%	</a:t>
              </a:r>
              <a:r>
                <a:rPr lang="en-GB" sz="2400" b="1">
                  <a:solidFill>
                    <a:srgbClr val="CA0000"/>
                  </a:solidFill>
                  <a:ea typeface="MS PGothic" pitchFamily="34" charset="-128"/>
                </a:rPr>
                <a:t>15%</a:t>
              </a:r>
              <a:endParaRPr lang="en-GB" sz="2400">
                <a:solidFill>
                  <a:srgbClr val="00007F"/>
                </a:solidFill>
                <a:ea typeface="MS PGothic" pitchFamily="34" charset="-128"/>
              </a:endParaRPr>
            </a:p>
            <a:p>
              <a:pPr eaLnBrk="0" hangingPunct="0">
                <a:spcAft>
                  <a:spcPct val="50000"/>
                </a:spcAft>
                <a:tabLst>
                  <a:tab pos="5429250" algn="r"/>
                  <a:tab pos="6100763" algn="ctr"/>
                  <a:tab pos="7329488" algn="ctr"/>
                </a:tabLst>
              </a:pPr>
              <a:r>
                <a:rPr lang="en-GB" sz="2400" i="1">
                  <a:solidFill>
                    <a:srgbClr val="00007F"/>
                  </a:solidFill>
                  <a:ea typeface="MS PGothic" pitchFamily="34" charset="-128"/>
                </a:rPr>
                <a:t>	 </a:t>
              </a:r>
              <a:r>
                <a:rPr lang="en-GB" sz="2000" i="1">
                  <a:solidFill>
                    <a:srgbClr val="00007F"/>
                  </a:solidFill>
                  <a:ea typeface="MS PGothic" pitchFamily="34" charset="-128"/>
                </a:rPr>
                <a:t>P:</a:t>
              </a:r>
              <a:r>
                <a:rPr lang="en-GB" sz="2400" i="1">
                  <a:solidFill>
                    <a:srgbClr val="00007F"/>
                  </a:solidFill>
                  <a:ea typeface="MS PGothic" pitchFamily="34" charset="-128"/>
                </a:rPr>
                <a:t>	 </a:t>
              </a:r>
              <a:r>
                <a:rPr lang="en-GB" sz="2400">
                  <a:solidFill>
                    <a:srgbClr val="00007F"/>
                  </a:solidFill>
                  <a:ea typeface="MS PGothic" pitchFamily="34" charset="-128"/>
                </a:rPr>
                <a:t>0.052</a:t>
              </a:r>
              <a:r>
                <a:rPr lang="en-GB" sz="2400" b="1">
                  <a:solidFill>
                    <a:srgbClr val="00007F"/>
                  </a:solidFill>
                  <a:ea typeface="MS PGothic" pitchFamily="34" charset="-128"/>
                </a:rPr>
                <a:t>	</a:t>
              </a:r>
              <a:r>
                <a:rPr lang="en-GB" sz="2400" b="1">
                  <a:solidFill>
                    <a:srgbClr val="CA0000"/>
                  </a:solidFill>
                  <a:ea typeface="MS PGothic" pitchFamily="34" charset="-128"/>
                </a:rPr>
                <a:t>0.014</a:t>
              </a:r>
              <a:endParaRPr lang="en-GB" sz="2400" i="1">
                <a:solidFill>
                  <a:srgbClr val="00007F"/>
                </a:solidFill>
                <a:ea typeface="MS PGothic" pitchFamily="34" charset="-128"/>
              </a:endParaRPr>
            </a:p>
            <a:p>
              <a:pPr eaLnBrk="0" hangingPunct="0">
                <a:tabLst>
                  <a:tab pos="5429250" algn="r"/>
                  <a:tab pos="6100763" algn="ctr"/>
                  <a:tab pos="7329488" algn="ctr"/>
                </a:tabLst>
              </a:pPr>
              <a:r>
                <a:rPr lang="en-GB" sz="2400">
                  <a:solidFill>
                    <a:srgbClr val="00007F"/>
                  </a:solidFill>
                  <a:ea typeface="MS PGothic" pitchFamily="34" charset="-128"/>
                </a:rPr>
                <a:t>All-cause mortality	</a:t>
              </a:r>
              <a:r>
                <a:rPr lang="en-GB" sz="2000" i="1">
                  <a:solidFill>
                    <a:srgbClr val="00007F"/>
                  </a:solidFill>
                  <a:ea typeface="MS PGothic" pitchFamily="34" charset="-128"/>
                </a:rPr>
                <a:t>RRR:</a:t>
              </a:r>
              <a:r>
                <a:rPr lang="en-GB" sz="2400">
                  <a:solidFill>
                    <a:srgbClr val="00007F"/>
                  </a:solidFill>
                  <a:ea typeface="MS PGothic" pitchFamily="34" charset="-128"/>
                </a:rPr>
                <a:t>	6%	</a:t>
              </a:r>
              <a:r>
                <a:rPr lang="en-GB" sz="2400" b="1">
                  <a:solidFill>
                    <a:srgbClr val="CA0000"/>
                  </a:solidFill>
                  <a:ea typeface="MS PGothic" pitchFamily="34" charset="-128"/>
                </a:rPr>
                <a:t>13%</a:t>
              </a:r>
              <a:endParaRPr lang="en-GB" sz="2400">
                <a:solidFill>
                  <a:srgbClr val="00007F"/>
                </a:solidFill>
                <a:ea typeface="MS PGothic" pitchFamily="34" charset="-128"/>
              </a:endParaRPr>
            </a:p>
            <a:p>
              <a:pPr eaLnBrk="0" hangingPunct="0">
                <a:tabLst>
                  <a:tab pos="5429250" algn="r"/>
                  <a:tab pos="6100763" algn="ctr"/>
                  <a:tab pos="7329488" algn="ctr"/>
                </a:tabLst>
              </a:pPr>
              <a:r>
                <a:rPr lang="en-GB" sz="2400" i="1">
                  <a:solidFill>
                    <a:srgbClr val="00007F"/>
                  </a:solidFill>
                  <a:ea typeface="MS PGothic" pitchFamily="34" charset="-128"/>
                </a:rPr>
                <a:t>	</a:t>
              </a:r>
              <a:r>
                <a:rPr lang="en-GB" sz="2000" i="1">
                  <a:solidFill>
                    <a:srgbClr val="00007F"/>
                  </a:solidFill>
                  <a:ea typeface="MS PGothic" pitchFamily="34" charset="-128"/>
                </a:rPr>
                <a:t> P:</a:t>
              </a:r>
              <a:r>
                <a:rPr lang="en-GB" sz="2400" i="1">
                  <a:solidFill>
                    <a:srgbClr val="00007F"/>
                  </a:solidFill>
                  <a:ea typeface="MS PGothic" pitchFamily="34" charset="-128"/>
                </a:rPr>
                <a:t>	 </a:t>
              </a:r>
              <a:r>
                <a:rPr lang="en-GB" sz="2400">
                  <a:solidFill>
                    <a:srgbClr val="00007F"/>
                  </a:solidFill>
                  <a:ea typeface="MS PGothic" pitchFamily="34" charset="-128"/>
                </a:rPr>
                <a:t>0.44</a:t>
              </a:r>
              <a:r>
                <a:rPr lang="en-GB" sz="2400" b="1">
                  <a:solidFill>
                    <a:srgbClr val="00007F"/>
                  </a:solidFill>
                  <a:ea typeface="MS PGothic" pitchFamily="34" charset="-128"/>
                </a:rPr>
                <a:t>	</a:t>
              </a:r>
              <a:r>
                <a:rPr lang="en-GB" sz="2400" b="1">
                  <a:solidFill>
                    <a:srgbClr val="CA0000"/>
                  </a:solidFill>
                  <a:ea typeface="MS PGothic" pitchFamily="34" charset="-128"/>
                </a:rPr>
                <a:t>0.007</a:t>
              </a:r>
              <a:endParaRPr lang="en-GB" sz="2400" b="1">
                <a:solidFill>
                  <a:srgbClr val="00007F"/>
                </a:solidFill>
                <a:ea typeface="MS PGothic" pitchFamily="34" charset="-128"/>
              </a:endParaRPr>
            </a:p>
          </p:txBody>
        </p:sp>
        <p:sp>
          <p:nvSpPr>
            <p:cNvPr id="465924" name="Line 4"/>
            <p:cNvSpPr>
              <a:spLocks noChangeShapeType="1"/>
            </p:cNvSpPr>
            <p:nvPr/>
          </p:nvSpPr>
          <p:spPr bwMode="auto">
            <a:xfrm>
              <a:off x="288" y="1443"/>
              <a:ext cx="5136" cy="0"/>
            </a:xfrm>
            <a:prstGeom prst="line">
              <a:avLst/>
            </a:prstGeom>
            <a:noFill/>
            <a:ln w="28575">
              <a:solidFill>
                <a:srgbClr val="0080FF"/>
              </a:solidFill>
              <a:round/>
              <a:headEnd/>
              <a:tailEnd/>
            </a:ln>
          </p:spPr>
          <p:txBody>
            <a:bodyPr wrap="none" anchor="ctr"/>
            <a:lstStyle/>
            <a:p>
              <a:endParaRPr lang="en-US"/>
            </a:p>
          </p:txBody>
        </p:sp>
        <p:sp>
          <p:nvSpPr>
            <p:cNvPr id="465925" name="Line 5"/>
            <p:cNvSpPr>
              <a:spLocks noChangeShapeType="1"/>
            </p:cNvSpPr>
            <p:nvPr/>
          </p:nvSpPr>
          <p:spPr bwMode="auto">
            <a:xfrm>
              <a:off x="288" y="3744"/>
              <a:ext cx="5136" cy="0"/>
            </a:xfrm>
            <a:prstGeom prst="line">
              <a:avLst/>
            </a:prstGeom>
            <a:noFill/>
            <a:ln w="28575">
              <a:solidFill>
                <a:srgbClr val="0080FF"/>
              </a:solidFill>
              <a:round/>
              <a:headEnd/>
              <a:tailEnd/>
            </a:ln>
          </p:spPr>
          <p:txBody>
            <a:bodyPr wrap="none" anchor="ctr"/>
            <a:lstStyle/>
            <a:p>
              <a:endParaRPr lang="en-US"/>
            </a:p>
          </p:txBody>
        </p:sp>
        <p:sp>
          <p:nvSpPr>
            <p:cNvPr id="465926" name="Text Box 6"/>
            <p:cNvSpPr txBox="1">
              <a:spLocks noChangeArrowheads="1"/>
            </p:cNvSpPr>
            <p:nvPr/>
          </p:nvSpPr>
          <p:spPr bwMode="auto">
            <a:xfrm>
              <a:off x="1464" y="3820"/>
              <a:ext cx="2832" cy="212"/>
            </a:xfrm>
            <a:prstGeom prst="rect">
              <a:avLst/>
            </a:prstGeom>
            <a:noFill/>
            <a:ln w="9525">
              <a:noFill/>
              <a:miter lim="800000"/>
              <a:headEnd/>
              <a:tailEnd/>
            </a:ln>
          </p:spPr>
          <p:txBody>
            <a:bodyPr>
              <a:spAutoFit/>
            </a:bodyPr>
            <a:lstStyle/>
            <a:p>
              <a:pPr algn="r" eaLnBrk="0" hangingPunct="0">
                <a:spcBef>
                  <a:spcPct val="50000"/>
                </a:spcBef>
              </a:pPr>
              <a:r>
                <a:rPr lang="en-US" sz="1600" i="1">
                  <a:solidFill>
                    <a:srgbClr val="000080"/>
                  </a:solidFill>
                  <a:ea typeface="MS PGothic" pitchFamily="34" charset="-128"/>
                </a:rPr>
                <a:t>RRR = Relative Risk Reduction, P = Log Rank</a:t>
              </a:r>
            </a:p>
          </p:txBody>
        </p:sp>
        <p:sp>
          <p:nvSpPr>
            <p:cNvPr id="465927" name="Line 7"/>
            <p:cNvSpPr>
              <a:spLocks noChangeShapeType="1"/>
            </p:cNvSpPr>
            <p:nvPr/>
          </p:nvSpPr>
          <p:spPr bwMode="auto">
            <a:xfrm>
              <a:off x="288" y="2016"/>
              <a:ext cx="5136" cy="0"/>
            </a:xfrm>
            <a:prstGeom prst="line">
              <a:avLst/>
            </a:prstGeom>
            <a:noFill/>
            <a:ln w="9525">
              <a:solidFill>
                <a:srgbClr val="0080FF"/>
              </a:solidFill>
              <a:round/>
              <a:headEnd/>
              <a:tailEnd/>
            </a:ln>
          </p:spPr>
          <p:txBody>
            <a:bodyPr wrap="none" anchor="ctr"/>
            <a:lstStyle/>
            <a:p>
              <a:endParaRPr lang="en-US"/>
            </a:p>
          </p:txBody>
        </p:sp>
        <p:sp>
          <p:nvSpPr>
            <p:cNvPr id="465928" name="Line 8"/>
            <p:cNvSpPr>
              <a:spLocks noChangeShapeType="1"/>
            </p:cNvSpPr>
            <p:nvPr/>
          </p:nvSpPr>
          <p:spPr bwMode="auto">
            <a:xfrm>
              <a:off x="288" y="2592"/>
              <a:ext cx="5136" cy="0"/>
            </a:xfrm>
            <a:prstGeom prst="line">
              <a:avLst/>
            </a:prstGeom>
            <a:noFill/>
            <a:ln w="9525">
              <a:solidFill>
                <a:srgbClr val="0080FF"/>
              </a:solidFill>
              <a:round/>
              <a:headEnd/>
              <a:tailEnd/>
            </a:ln>
          </p:spPr>
          <p:txBody>
            <a:bodyPr wrap="none" anchor="ctr"/>
            <a:lstStyle/>
            <a:p>
              <a:endParaRPr lang="en-US"/>
            </a:p>
          </p:txBody>
        </p:sp>
        <p:sp>
          <p:nvSpPr>
            <p:cNvPr id="465929" name="Line 9"/>
            <p:cNvSpPr>
              <a:spLocks noChangeShapeType="1"/>
            </p:cNvSpPr>
            <p:nvPr/>
          </p:nvSpPr>
          <p:spPr bwMode="auto">
            <a:xfrm>
              <a:off x="288" y="3168"/>
              <a:ext cx="5136" cy="0"/>
            </a:xfrm>
            <a:prstGeom prst="line">
              <a:avLst/>
            </a:prstGeom>
            <a:noFill/>
            <a:ln w="9525">
              <a:solidFill>
                <a:srgbClr val="0080FF"/>
              </a:solidFill>
              <a:round/>
              <a:headEnd/>
              <a:tailEnd/>
            </a:ln>
          </p:spPr>
          <p:txBody>
            <a:bodyPr wrap="none" anchor="ctr"/>
            <a:lstStyle/>
            <a:p>
              <a:endParaRPr lang="en-US"/>
            </a:p>
          </p:txBody>
        </p:sp>
      </p:grpSp>
      <p:sp>
        <p:nvSpPr>
          <p:cNvPr id="465922" name="Rectangle 10"/>
          <p:cNvSpPr>
            <a:spLocks noGrp="1"/>
          </p:cNvSpPr>
          <p:nvPr>
            <p:ph type="title"/>
          </p:nvPr>
        </p:nvSpPr>
        <p:spPr>
          <a:xfrm>
            <a:off x="179388" y="76200"/>
            <a:ext cx="8856662" cy="579438"/>
          </a:xfrm>
        </p:spPr>
        <p:txBody>
          <a:bodyPr/>
          <a:lstStyle/>
          <a:p>
            <a:r>
              <a:rPr lang="en-US">
                <a:latin typeface="Arial" charset="0"/>
                <a:cs typeface="Arial" charset="0"/>
              </a:rPr>
              <a:t>UKPDS- Legacy Effect of Earlier Glucose Control</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969" name="Picture 4"/>
          <p:cNvPicPr>
            <a:picLocks noChangeAspect="1" noChangeArrowheads="1"/>
          </p:cNvPicPr>
          <p:nvPr/>
        </p:nvPicPr>
        <p:blipFill>
          <a:blip r:embed="rId2"/>
          <a:srcRect/>
          <a:stretch>
            <a:fillRect/>
          </a:stretch>
        </p:blipFill>
        <p:spPr bwMode="auto">
          <a:xfrm>
            <a:off x="404813" y="2365375"/>
            <a:ext cx="8424862" cy="2871788"/>
          </a:xfrm>
          <a:prstGeom prst="rect">
            <a:avLst/>
          </a:prstGeom>
          <a:noFill/>
          <a:ln w="9525">
            <a:noFill/>
            <a:miter lim="800000"/>
            <a:headEnd/>
            <a:tailEnd/>
          </a:ln>
        </p:spPr>
      </p:pic>
      <p:sp>
        <p:nvSpPr>
          <p:cNvPr id="467970" name="Text Box 5"/>
          <p:cNvSpPr txBox="1">
            <a:spLocks noChangeArrowheads="1"/>
          </p:cNvSpPr>
          <p:nvPr/>
        </p:nvSpPr>
        <p:spPr bwMode="auto">
          <a:xfrm>
            <a:off x="431800" y="644525"/>
            <a:ext cx="8353425" cy="1190625"/>
          </a:xfrm>
          <a:prstGeom prst="rect">
            <a:avLst/>
          </a:prstGeom>
          <a:noFill/>
          <a:ln w="9525">
            <a:noFill/>
            <a:miter lim="800000"/>
            <a:headEnd/>
            <a:tailEnd/>
          </a:ln>
        </p:spPr>
        <p:txBody>
          <a:bodyPr>
            <a:spAutoFit/>
          </a:bodyPr>
          <a:lstStyle/>
          <a:p>
            <a:pPr algn="ctr"/>
            <a:r>
              <a:rPr lang="en-GB" sz="3600">
                <a:solidFill>
                  <a:srgbClr val="3A7728"/>
                </a:solidFill>
              </a:rPr>
              <a:t>Scottish Intercollegiate Group Network Guideline Diabetes 2010</a:t>
            </a:r>
          </a:p>
        </p:txBody>
      </p:sp>
      <p:sp>
        <p:nvSpPr>
          <p:cNvPr id="764932" name="Oval 4"/>
          <p:cNvSpPr>
            <a:spLocks noChangeArrowheads="1"/>
          </p:cNvSpPr>
          <p:nvPr/>
        </p:nvSpPr>
        <p:spPr bwMode="auto">
          <a:xfrm>
            <a:off x="2781300" y="3343275"/>
            <a:ext cx="5267325" cy="2095500"/>
          </a:xfrm>
          <a:prstGeom prst="ellipse">
            <a:avLst/>
          </a:prstGeom>
          <a:noFill/>
          <a:ln w="76200">
            <a:solidFill>
              <a:srgbClr val="FF0000"/>
            </a:solidFill>
            <a:round/>
            <a:headEnd/>
            <a:tailEnd/>
          </a:ln>
          <a:effectLst>
            <a:prstShdw prst="shdw17" dist="17961" dir="2700000">
              <a:srgbClr val="990000"/>
            </a:prstShdw>
          </a:effectLst>
        </p:spPr>
        <p:txBody>
          <a:bodyPr wrap="none" anchor="ct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4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5" name="Rectangle 8"/>
          <p:cNvSpPr>
            <a:spLocks noGrp="1" noChangeArrowheads="1"/>
          </p:cNvSpPr>
          <p:nvPr>
            <p:ph type="title" idx="4294967295"/>
          </p:nvPr>
        </p:nvSpPr>
        <p:spPr>
          <a:xfrm>
            <a:off x="323850" y="404813"/>
            <a:ext cx="8424863" cy="503237"/>
          </a:xfrm>
        </p:spPr>
        <p:txBody>
          <a:bodyPr lIns="0" tIns="0" rIns="0" bIns="0" anchor="b"/>
          <a:lstStyle/>
          <a:p>
            <a:r>
              <a:rPr lang="en-US" altLang="en-US" b="0">
                <a:latin typeface="Arial" charset="0"/>
                <a:cs typeface="Arial" charset="0"/>
              </a:rPr>
              <a:t>A Delay in Intensification May Result in Undue Glycaemic Burden</a:t>
            </a:r>
          </a:p>
        </p:txBody>
      </p:sp>
      <p:sp>
        <p:nvSpPr>
          <p:cNvPr id="391176" name="Content Placeholder 5"/>
          <p:cNvSpPr>
            <a:spLocks noGrp="1"/>
          </p:cNvSpPr>
          <p:nvPr>
            <p:ph idx="4294967295"/>
          </p:nvPr>
        </p:nvSpPr>
        <p:spPr>
          <a:xfrm>
            <a:off x="395288" y="981075"/>
            <a:ext cx="8229600" cy="769938"/>
          </a:xfrm>
        </p:spPr>
        <p:txBody>
          <a:bodyPr lIns="0" rIns="0"/>
          <a:lstStyle/>
          <a:p>
            <a:pPr marL="195263" indent="-195263" defTabSz="457200"/>
            <a:r>
              <a:rPr lang="en-US" sz="2400">
                <a:solidFill>
                  <a:srgbClr val="2C2C2E"/>
                </a:solidFill>
                <a:latin typeface="Arial" charset="0"/>
                <a:cs typeface="Arial" charset="0"/>
              </a:rPr>
              <a:t>Data show it can take longer than 1 year for uncontrolled patients to receive additional therapy</a:t>
            </a:r>
            <a:r>
              <a:rPr lang="en-US" sz="2400" baseline="30000">
                <a:solidFill>
                  <a:srgbClr val="2C2C2E"/>
                </a:solidFill>
                <a:latin typeface="Arial" charset="0"/>
                <a:cs typeface="Arial" charset="0"/>
              </a:rPr>
              <a:t>1-3</a:t>
            </a:r>
          </a:p>
        </p:txBody>
      </p:sp>
      <p:grpSp>
        <p:nvGrpSpPr>
          <p:cNvPr id="2" name="Group 21"/>
          <p:cNvGrpSpPr>
            <a:grpSpLocks/>
          </p:cNvGrpSpPr>
          <p:nvPr/>
        </p:nvGrpSpPr>
        <p:grpSpPr bwMode="auto">
          <a:xfrm>
            <a:off x="5292725" y="2276475"/>
            <a:ext cx="3455988" cy="3362325"/>
            <a:chOff x="5292000" y="2134768"/>
            <a:chExt cx="3456000" cy="3361212"/>
          </a:xfrm>
        </p:grpSpPr>
        <p:sp>
          <p:nvSpPr>
            <p:cNvPr id="58" name="TextBox 57"/>
            <p:cNvSpPr txBox="1"/>
            <p:nvPr/>
          </p:nvSpPr>
          <p:spPr>
            <a:xfrm>
              <a:off x="5399950" y="2134768"/>
              <a:ext cx="2849573" cy="285655"/>
            </a:xfrm>
            <a:prstGeom prst="rect">
              <a:avLst/>
            </a:prstGeom>
            <a:ln/>
          </p:spPr>
          <p:txBody>
            <a:bodyPr wrap="none" anchor="b">
              <a:spAutoFit/>
            </a:bodyPr>
            <a:lstStyle>
              <a:defPPr>
                <a:defRPr lang="en-US"/>
              </a:defPPr>
              <a:lvl1pPr lvl="0" algn="ctr">
                <a:defRPr sz="1400" b="1" kern="0"/>
              </a:lvl1pPr>
            </a:lstStyle>
            <a:p>
              <a:pPr marL="228600" indent="-228600" eaLnBrk="0" fontAlgn="auto" hangingPunct="0">
                <a:lnSpc>
                  <a:spcPct val="90000"/>
                </a:lnSpc>
                <a:spcBef>
                  <a:spcPct val="30000"/>
                </a:spcBef>
                <a:spcAft>
                  <a:spcPts val="0"/>
                </a:spcAft>
                <a:buClr>
                  <a:srgbClr val="002649"/>
                </a:buClr>
                <a:buSzPct val="115000"/>
                <a:defRPr/>
              </a:pPr>
              <a:r>
                <a:rPr lang="en-US" kern="1200" dirty="0">
                  <a:solidFill>
                    <a:schemeClr val="tx2"/>
                  </a:solidFill>
                  <a:latin typeface="Arial"/>
                  <a:ea typeface="ＭＳ Ｐゴシック" pitchFamily="34" charset="-128"/>
                  <a:cs typeface="Arial" pitchFamily="34" charset="0"/>
                </a:rPr>
                <a:t>Time to Add Additional Agent</a:t>
              </a:r>
              <a:r>
                <a:rPr lang="en-US" kern="1200" baseline="30000" dirty="0">
                  <a:solidFill>
                    <a:schemeClr val="tx2"/>
                  </a:solidFill>
                  <a:latin typeface="Arial"/>
                  <a:ea typeface="ＭＳ Ｐゴシック" pitchFamily="34" charset="-128"/>
                  <a:cs typeface="Arial" pitchFamily="34" charset="0"/>
                </a:rPr>
                <a:t>1-3</a:t>
              </a:r>
            </a:p>
          </p:txBody>
        </p:sp>
        <p:graphicFrame>
          <p:nvGraphicFramePr>
            <p:cNvPr id="391174" name="Chart 1"/>
            <p:cNvGraphicFramePr>
              <a:graphicFrameLocks/>
            </p:cNvGraphicFramePr>
            <p:nvPr/>
          </p:nvGraphicFramePr>
          <p:xfrm>
            <a:off x="5241200" y="2805400"/>
            <a:ext cx="3419313" cy="2210513"/>
          </p:xfrm>
          <a:graphic>
            <a:graphicData uri="http://schemas.openxmlformats.org/presentationml/2006/ole">
              <mc:AlternateContent xmlns:mc="http://schemas.openxmlformats.org/markup-compatibility/2006">
                <mc:Choice xmlns:v="urn:schemas-microsoft-com:vml" Requires="v">
                  <p:oleObj spid="_x0000_s391181" r:id="rId4" imgW="3420152" imgH="2206943" progId="Excel.Chart.8">
                    <p:embed/>
                  </p:oleObj>
                </mc:Choice>
                <mc:Fallback>
                  <p:oleObj r:id="rId4" imgW="3420152" imgH="2206943" progId="Excel.Chart.8">
                    <p:embed/>
                    <p:pic>
                      <p:nvPicPr>
                        <p:cNvPr id="0" name="Chart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200" y="2805400"/>
                          <a:ext cx="3419313" cy="221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1222" name="TextBox 3"/>
            <p:cNvSpPr txBox="1">
              <a:spLocks noChangeArrowheads="1"/>
            </p:cNvSpPr>
            <p:nvPr/>
          </p:nvSpPr>
          <p:spPr bwMode="auto">
            <a:xfrm>
              <a:off x="7559887" y="4849867"/>
              <a:ext cx="900113" cy="646113"/>
            </a:xfrm>
            <a:prstGeom prst="rect">
              <a:avLst/>
            </a:prstGeom>
            <a:noFill/>
            <a:ln w="9525">
              <a:noFill/>
              <a:miter lim="800000"/>
              <a:headEnd/>
              <a:tailEnd/>
            </a:ln>
          </p:spPr>
          <p:txBody>
            <a:bodyPr>
              <a:spAutoFit/>
            </a:bodyPr>
            <a:lstStyle/>
            <a:p>
              <a:pPr algn="ctr"/>
              <a:r>
                <a:rPr lang="en-US" altLang="en-US" sz="900">
                  <a:solidFill>
                    <a:srgbClr val="000000"/>
                  </a:solidFill>
                  <a:ea typeface="MS PGothic" pitchFamily="34" charset="-128"/>
                </a:rPr>
                <a:t>Fu et al. (N=12,566)</a:t>
              </a:r>
              <a:br>
                <a:rPr lang="en-US" altLang="en-US" sz="900">
                  <a:solidFill>
                    <a:srgbClr val="000000"/>
                  </a:solidFill>
                  <a:ea typeface="MS PGothic" pitchFamily="34" charset="-128"/>
                </a:rPr>
              </a:br>
              <a:r>
                <a:rPr lang="en-US" altLang="en-US" sz="900" i="1">
                  <a:solidFill>
                    <a:srgbClr val="000000"/>
                  </a:solidFill>
                  <a:ea typeface="MS PGothic" pitchFamily="34" charset="-128"/>
                </a:rPr>
                <a:t>Uncontrolled on MET</a:t>
              </a:r>
            </a:p>
          </p:txBody>
        </p:sp>
        <p:sp>
          <p:nvSpPr>
            <p:cNvPr id="391223" name="TextBox 85"/>
            <p:cNvSpPr txBox="1">
              <a:spLocks noChangeArrowheads="1"/>
            </p:cNvSpPr>
            <p:nvPr/>
          </p:nvSpPr>
          <p:spPr bwMode="auto">
            <a:xfrm>
              <a:off x="6660000" y="4849867"/>
              <a:ext cx="1038225" cy="646113"/>
            </a:xfrm>
            <a:prstGeom prst="rect">
              <a:avLst/>
            </a:prstGeom>
            <a:noFill/>
            <a:ln w="9525">
              <a:noFill/>
              <a:miter lim="800000"/>
              <a:headEnd/>
              <a:tailEnd/>
            </a:ln>
          </p:spPr>
          <p:txBody>
            <a:bodyPr>
              <a:spAutoFit/>
            </a:bodyPr>
            <a:lstStyle/>
            <a:p>
              <a:pPr algn="ctr"/>
              <a:r>
                <a:rPr lang="en-US" altLang="en-US" sz="900">
                  <a:solidFill>
                    <a:srgbClr val="000000"/>
                  </a:solidFill>
                  <a:ea typeface="MS PGothic" pitchFamily="34" charset="-128"/>
                </a:rPr>
                <a:t>Nichols et al. (N=3891)</a:t>
              </a:r>
              <a:br>
                <a:rPr lang="en-US" altLang="en-US" sz="900">
                  <a:solidFill>
                    <a:srgbClr val="000000"/>
                  </a:solidFill>
                  <a:ea typeface="MS PGothic" pitchFamily="34" charset="-128"/>
                </a:rPr>
              </a:br>
              <a:r>
                <a:rPr lang="en-US" altLang="en-US" sz="900" i="1">
                  <a:solidFill>
                    <a:srgbClr val="000000"/>
                  </a:solidFill>
                  <a:ea typeface="MS PGothic" pitchFamily="34" charset="-128"/>
                </a:rPr>
                <a:t>Uncontrolled </a:t>
              </a:r>
              <a:br>
                <a:rPr lang="en-US" altLang="en-US" sz="900" i="1">
                  <a:solidFill>
                    <a:srgbClr val="000000"/>
                  </a:solidFill>
                  <a:ea typeface="MS PGothic" pitchFamily="34" charset="-128"/>
                </a:rPr>
              </a:br>
              <a:r>
                <a:rPr lang="en-US" altLang="en-US" sz="900" i="1">
                  <a:solidFill>
                    <a:srgbClr val="000000"/>
                  </a:solidFill>
                  <a:ea typeface="MS PGothic" pitchFamily="34" charset="-128"/>
                </a:rPr>
                <a:t>on MET+SU</a:t>
              </a:r>
            </a:p>
          </p:txBody>
        </p:sp>
        <p:sp>
          <p:nvSpPr>
            <p:cNvPr id="391224" name="TextBox 86"/>
            <p:cNvSpPr txBox="1">
              <a:spLocks noChangeArrowheads="1"/>
            </p:cNvSpPr>
            <p:nvPr/>
          </p:nvSpPr>
          <p:spPr bwMode="auto">
            <a:xfrm>
              <a:off x="5941425" y="4849867"/>
              <a:ext cx="790575" cy="646113"/>
            </a:xfrm>
            <a:prstGeom prst="rect">
              <a:avLst/>
            </a:prstGeom>
            <a:noFill/>
            <a:ln w="9525">
              <a:noFill/>
              <a:miter lim="800000"/>
              <a:headEnd/>
              <a:tailEnd/>
            </a:ln>
          </p:spPr>
          <p:txBody>
            <a:bodyPr lIns="0" rIns="0">
              <a:spAutoFit/>
            </a:bodyPr>
            <a:lstStyle/>
            <a:p>
              <a:pPr algn="ctr"/>
              <a:r>
                <a:rPr lang="en-US" altLang="en-US" sz="900">
                  <a:solidFill>
                    <a:srgbClr val="000000"/>
                  </a:solidFill>
                  <a:ea typeface="MS PGothic" pitchFamily="34" charset="-128"/>
                </a:rPr>
                <a:t>Khunti et al. (N=50,476)</a:t>
              </a:r>
              <a:br>
                <a:rPr lang="en-US" altLang="en-US" sz="900">
                  <a:solidFill>
                    <a:srgbClr val="000000"/>
                  </a:solidFill>
                  <a:ea typeface="MS PGothic" pitchFamily="34" charset="-128"/>
                </a:rPr>
              </a:br>
              <a:r>
                <a:rPr lang="en-US" altLang="en-US" sz="900" i="1">
                  <a:solidFill>
                    <a:srgbClr val="000000"/>
                  </a:solidFill>
                  <a:ea typeface="MS PGothic" pitchFamily="34" charset="-128"/>
                </a:rPr>
                <a:t>Uncontrolled on 1 OAD </a:t>
              </a:r>
            </a:p>
          </p:txBody>
        </p:sp>
        <p:cxnSp>
          <p:nvCxnSpPr>
            <p:cNvPr id="7" name="Elbow Connector 6"/>
            <p:cNvCxnSpPr/>
            <p:nvPr/>
          </p:nvCxnSpPr>
          <p:spPr>
            <a:xfrm flipH="1">
              <a:off x="6371504" y="2874298"/>
              <a:ext cx="100013" cy="139654"/>
            </a:xfrm>
            <a:prstGeom prst="straightConnector1">
              <a:avLst/>
            </a:prstGeom>
            <a:ln w="22225">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090516" y="2493424"/>
              <a:ext cx="2009782" cy="387222"/>
            </a:xfrm>
            <a:prstGeom prst="roundRect">
              <a:avLst/>
            </a:prstGeom>
            <a:solidFill>
              <a:srgbClr val="006666"/>
            </a:solidFill>
            <a:ln>
              <a:noFill/>
              <a:headEnd/>
              <a:tailEnd/>
            </a:ln>
            <a:effectLst/>
          </p:spPr>
          <p:style>
            <a:lnRef idx="1">
              <a:schemeClr val="accent5"/>
            </a:lnRef>
            <a:fillRef idx="3">
              <a:schemeClr val="accent5"/>
            </a:fillRef>
            <a:effectRef idx="2">
              <a:schemeClr val="accent5"/>
            </a:effectRef>
            <a:fontRef idx="minor">
              <a:schemeClr val="lt1"/>
            </a:fontRef>
          </p:style>
          <p:txBody>
            <a:bodyPr lIns="72000" tIns="36000" rIns="72000" bIns="36000" anchor="ctr">
              <a:spAutoFit/>
            </a:bodyPr>
            <a:lstStyle>
              <a:defPPr>
                <a:defRPr lang="en-US"/>
              </a:defPPr>
              <a:lvl1pPr eaLnBrk="0" hangingPunct="0">
                <a:lnSpc>
                  <a:spcPct val="90000"/>
                </a:lnSpc>
                <a:spcBef>
                  <a:spcPct val="30000"/>
                </a:spcBef>
                <a:buClr>
                  <a:srgbClr val="800080"/>
                </a:buClr>
                <a:buSzPct val="115000"/>
                <a:buFont typeface="Wingdings" pitchFamily="2" charset="2"/>
                <a:buNone/>
                <a:defRPr sz="1400" b="1">
                  <a:solidFill>
                    <a:prstClr val="black"/>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fontAlgn="auto">
                <a:spcAft>
                  <a:spcPts val="0"/>
                </a:spcAft>
                <a:defRPr/>
              </a:pPr>
              <a:r>
                <a:rPr lang="en-US" sz="1000" dirty="0">
                  <a:solidFill>
                    <a:srgbClr val="FFFFFF"/>
                  </a:solidFill>
                </a:rPr>
                <a:t>Mean A1C at intensification </a:t>
              </a:r>
              <a:br>
                <a:rPr lang="en-US" sz="1000" dirty="0">
                  <a:solidFill>
                    <a:srgbClr val="FFFFFF"/>
                  </a:solidFill>
                </a:rPr>
              </a:br>
              <a:r>
                <a:rPr lang="en-US" sz="1000" dirty="0">
                  <a:solidFill>
                    <a:srgbClr val="FFFFFF"/>
                  </a:solidFill>
                </a:rPr>
                <a:t>was 8.7%</a:t>
              </a:r>
              <a:r>
                <a:rPr lang="en-US" sz="1000" baseline="30000" dirty="0">
                  <a:solidFill>
                    <a:srgbClr val="FFFFFF"/>
                  </a:solidFill>
                </a:rPr>
                <a:t>1</a:t>
              </a:r>
            </a:p>
          </p:txBody>
        </p:sp>
        <p:cxnSp>
          <p:nvCxnSpPr>
            <p:cNvPr id="54" name="Elbow Connector 6"/>
            <p:cNvCxnSpPr/>
            <p:nvPr/>
          </p:nvCxnSpPr>
          <p:spPr>
            <a:xfrm flipH="1">
              <a:off x="7379570" y="3047279"/>
              <a:ext cx="144463" cy="93631"/>
            </a:xfrm>
            <a:prstGeom prst="straightConnector1">
              <a:avLst/>
            </a:prstGeom>
            <a:ln w="22225">
              <a:solidFill>
                <a:srgbClr val="006666"/>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524033" y="2852080"/>
              <a:ext cx="1223967" cy="879184"/>
            </a:xfrm>
            <a:prstGeom prst="roundRect">
              <a:avLst>
                <a:gd name="adj" fmla="val 8199"/>
              </a:avLst>
            </a:prstGeom>
            <a:solidFill>
              <a:srgbClr val="006666"/>
            </a:solidFill>
            <a:ln>
              <a:noFill/>
              <a:headEnd/>
              <a:tailEnd/>
            </a:ln>
            <a:effectLst/>
          </p:spPr>
          <p:style>
            <a:lnRef idx="1">
              <a:schemeClr val="accent5"/>
            </a:lnRef>
            <a:fillRef idx="3">
              <a:schemeClr val="accent5"/>
            </a:fillRef>
            <a:effectRef idx="2">
              <a:schemeClr val="accent5"/>
            </a:effectRef>
            <a:fontRef idx="minor">
              <a:schemeClr val="lt1"/>
            </a:fontRef>
          </p:style>
          <p:txBody>
            <a:bodyPr lIns="72000" tIns="72000" rIns="72000" bIns="72000" anchor="ctr">
              <a:spAutoFit/>
            </a:bodyPr>
            <a:lstStyle>
              <a:defPPr>
                <a:defRPr lang="en-US"/>
              </a:defPPr>
              <a:lvl1pPr eaLnBrk="0" hangingPunct="0">
                <a:lnSpc>
                  <a:spcPct val="90000"/>
                </a:lnSpc>
                <a:spcBef>
                  <a:spcPct val="30000"/>
                </a:spcBef>
                <a:buClr>
                  <a:srgbClr val="800080"/>
                </a:buClr>
                <a:buSzPct val="115000"/>
                <a:buFont typeface="Wingdings" pitchFamily="2" charset="2"/>
                <a:buNone/>
                <a:defRPr sz="1400" b="1">
                  <a:solidFill>
                    <a:prstClr val="black"/>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fontAlgn="auto">
                <a:spcAft>
                  <a:spcPts val="0"/>
                </a:spcAft>
                <a:defRPr/>
              </a:pPr>
              <a:r>
                <a:rPr lang="en-US" sz="1000" dirty="0">
                  <a:solidFill>
                    <a:srgbClr val="FFFFFF"/>
                  </a:solidFill>
                </a:rPr>
                <a:t>Glycaemic burden equivalent to </a:t>
              </a:r>
              <a:br>
                <a:rPr lang="en-US" sz="1000" dirty="0">
                  <a:solidFill>
                    <a:srgbClr val="FFFFFF"/>
                  </a:solidFill>
                </a:rPr>
              </a:br>
              <a:r>
                <a:rPr lang="en-US" sz="1000" dirty="0">
                  <a:solidFill>
                    <a:srgbClr val="FFFFFF"/>
                  </a:solidFill>
                </a:rPr>
                <a:t>~32 months </a:t>
              </a:r>
              <a:br>
                <a:rPr lang="en-US" sz="1000" dirty="0">
                  <a:solidFill>
                    <a:srgbClr val="FFFFFF"/>
                  </a:solidFill>
                </a:rPr>
              </a:br>
              <a:r>
                <a:rPr lang="en-US" sz="1000" dirty="0">
                  <a:solidFill>
                    <a:srgbClr val="FFFFFF"/>
                  </a:solidFill>
                </a:rPr>
                <a:t>of A1C 9%</a:t>
              </a:r>
              <a:r>
                <a:rPr lang="en-US" sz="1000" baseline="30000" dirty="0">
                  <a:solidFill>
                    <a:srgbClr val="FFFFFF"/>
                  </a:solidFill>
                </a:rPr>
                <a:t>2</a:t>
              </a:r>
            </a:p>
          </p:txBody>
        </p:sp>
      </p:grpSp>
      <p:grpSp>
        <p:nvGrpSpPr>
          <p:cNvPr id="391178" name="Group 17"/>
          <p:cNvGrpSpPr>
            <a:grpSpLocks/>
          </p:cNvGrpSpPr>
          <p:nvPr/>
        </p:nvGrpSpPr>
        <p:grpSpPr bwMode="auto">
          <a:xfrm>
            <a:off x="539750" y="2276475"/>
            <a:ext cx="4613275" cy="3311525"/>
            <a:chOff x="540000" y="2134768"/>
            <a:chExt cx="4613724" cy="3310232"/>
          </a:xfrm>
        </p:grpSpPr>
        <p:sp>
          <p:nvSpPr>
            <p:cNvPr id="391180" name="Rectangle 127"/>
            <p:cNvSpPr>
              <a:spLocks noChangeArrowheads="1"/>
            </p:cNvSpPr>
            <p:nvPr/>
          </p:nvSpPr>
          <p:spPr bwMode="auto">
            <a:xfrm>
              <a:off x="1091558" y="2134768"/>
              <a:ext cx="3743816" cy="286232"/>
            </a:xfrm>
            <a:prstGeom prst="rect">
              <a:avLst/>
            </a:prstGeom>
            <a:noFill/>
            <a:ln w="9525">
              <a:noFill/>
              <a:miter lim="800000"/>
              <a:headEnd/>
              <a:tailEnd/>
            </a:ln>
          </p:spPr>
          <p:txBody>
            <a:bodyPr anchor="b">
              <a:spAutoFit/>
            </a:bodyPr>
            <a:lstStyle/>
            <a:p>
              <a:pPr marL="228600" indent="-228600" algn="ctr" eaLnBrk="0" hangingPunct="0">
                <a:lnSpc>
                  <a:spcPct val="90000"/>
                </a:lnSpc>
                <a:spcBef>
                  <a:spcPct val="30000"/>
                </a:spcBef>
                <a:buClr>
                  <a:srgbClr val="002649"/>
                </a:buClr>
                <a:buSzPct val="115000"/>
              </a:pPr>
              <a:r>
                <a:rPr lang="en-US" altLang="en-US" sz="1400" b="1">
                  <a:solidFill>
                    <a:schemeClr val="tx2"/>
                  </a:solidFill>
                  <a:ea typeface="MS PGothic" pitchFamily="34" charset="-128"/>
                </a:rPr>
                <a:t>Conservative Management of T2D</a:t>
              </a:r>
              <a:r>
                <a:rPr lang="en-US" altLang="en-US" sz="1400" b="1" baseline="30000">
                  <a:solidFill>
                    <a:schemeClr val="tx2"/>
                  </a:solidFill>
                  <a:ea typeface="MS PGothic" pitchFamily="34" charset="-128"/>
                </a:rPr>
                <a:t>4</a:t>
              </a:r>
            </a:p>
          </p:txBody>
        </p:sp>
        <p:sp>
          <p:nvSpPr>
            <p:cNvPr id="5" name="Rectangle 4"/>
            <p:cNvSpPr/>
            <p:nvPr/>
          </p:nvSpPr>
          <p:spPr>
            <a:xfrm>
              <a:off x="1095679" y="2863146"/>
              <a:ext cx="3738927" cy="15741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cxnSp>
          <p:nvCxnSpPr>
            <p:cNvPr id="88" name="Straight Connector 87"/>
            <p:cNvCxnSpPr/>
            <p:nvPr/>
          </p:nvCxnSpPr>
          <p:spPr>
            <a:xfrm>
              <a:off x="1095679" y="2898058"/>
              <a:ext cx="0" cy="2332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114731" y="4443679"/>
              <a:ext cx="3742102" cy="0"/>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092504" y="3385230"/>
              <a:ext cx="3751628"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391185" name="TextBox 95"/>
            <p:cNvSpPr txBox="1">
              <a:spLocks noChangeArrowheads="1"/>
            </p:cNvSpPr>
            <p:nvPr/>
          </p:nvSpPr>
          <p:spPr bwMode="auto">
            <a:xfrm>
              <a:off x="729025" y="2849153"/>
              <a:ext cx="314571" cy="276225"/>
            </a:xfrm>
            <a:prstGeom prst="rect">
              <a:avLst/>
            </a:prstGeom>
            <a:noFill/>
            <a:ln w="9525">
              <a:noFill/>
              <a:miter lim="800000"/>
              <a:headEnd/>
              <a:tailEnd/>
            </a:ln>
          </p:spPr>
          <p:txBody>
            <a:bodyPr wrap="none">
              <a:spAutoFit/>
            </a:bodyPr>
            <a:lstStyle/>
            <a:p>
              <a:pPr algn="r"/>
              <a:r>
                <a:rPr lang="en-US" altLang="en-US" sz="1200" b="1">
                  <a:ea typeface="MS PGothic" pitchFamily="34" charset="-128"/>
                </a:rPr>
                <a:t>10</a:t>
              </a:r>
            </a:p>
          </p:txBody>
        </p:sp>
        <p:sp>
          <p:nvSpPr>
            <p:cNvPr id="391186" name="TextBox 96"/>
            <p:cNvSpPr txBox="1">
              <a:spLocks noChangeArrowheads="1"/>
            </p:cNvSpPr>
            <p:nvPr/>
          </p:nvSpPr>
          <p:spPr bwMode="auto">
            <a:xfrm>
              <a:off x="805199" y="3341278"/>
              <a:ext cx="238397" cy="277813"/>
            </a:xfrm>
            <a:prstGeom prst="rect">
              <a:avLst/>
            </a:prstGeom>
            <a:noFill/>
            <a:ln w="9525">
              <a:noFill/>
              <a:miter lim="800000"/>
              <a:headEnd/>
              <a:tailEnd/>
            </a:ln>
          </p:spPr>
          <p:txBody>
            <a:bodyPr wrap="none">
              <a:spAutoFit/>
            </a:bodyPr>
            <a:lstStyle/>
            <a:p>
              <a:pPr algn="r"/>
              <a:r>
                <a:rPr lang="en-US" altLang="en-US" sz="1200">
                  <a:ea typeface="MS PGothic" pitchFamily="34" charset="-128"/>
                </a:rPr>
                <a:t>9</a:t>
              </a:r>
            </a:p>
          </p:txBody>
        </p:sp>
        <p:sp>
          <p:nvSpPr>
            <p:cNvPr id="391187" name="TextBox 97"/>
            <p:cNvSpPr txBox="1">
              <a:spLocks noChangeArrowheads="1"/>
            </p:cNvSpPr>
            <p:nvPr/>
          </p:nvSpPr>
          <p:spPr bwMode="auto">
            <a:xfrm>
              <a:off x="805199" y="3793716"/>
              <a:ext cx="238397" cy="276225"/>
            </a:xfrm>
            <a:prstGeom prst="rect">
              <a:avLst/>
            </a:prstGeom>
            <a:noFill/>
            <a:ln w="9525">
              <a:noFill/>
              <a:miter lim="800000"/>
              <a:headEnd/>
              <a:tailEnd/>
            </a:ln>
          </p:spPr>
          <p:txBody>
            <a:bodyPr wrap="none">
              <a:spAutoFit/>
            </a:bodyPr>
            <a:lstStyle/>
            <a:p>
              <a:pPr algn="r"/>
              <a:r>
                <a:rPr lang="en-US" altLang="en-US" sz="1200">
                  <a:ea typeface="MS PGothic" pitchFamily="34" charset="-128"/>
                </a:rPr>
                <a:t>8</a:t>
              </a:r>
            </a:p>
          </p:txBody>
        </p:sp>
        <p:sp>
          <p:nvSpPr>
            <p:cNvPr id="391188" name="TextBox 98"/>
            <p:cNvSpPr txBox="1">
              <a:spLocks noChangeArrowheads="1"/>
            </p:cNvSpPr>
            <p:nvPr/>
          </p:nvSpPr>
          <p:spPr bwMode="auto">
            <a:xfrm>
              <a:off x="805199" y="4246153"/>
              <a:ext cx="238397" cy="277813"/>
            </a:xfrm>
            <a:prstGeom prst="rect">
              <a:avLst/>
            </a:prstGeom>
            <a:noFill/>
            <a:ln w="9525">
              <a:noFill/>
              <a:miter lim="800000"/>
              <a:headEnd/>
              <a:tailEnd/>
            </a:ln>
          </p:spPr>
          <p:txBody>
            <a:bodyPr wrap="none">
              <a:spAutoFit/>
            </a:bodyPr>
            <a:lstStyle/>
            <a:p>
              <a:pPr algn="r"/>
              <a:r>
                <a:rPr lang="en-US" altLang="en-US" sz="1200">
                  <a:ea typeface="MS PGothic" pitchFamily="34" charset="-128"/>
                </a:rPr>
                <a:t>7</a:t>
              </a:r>
            </a:p>
          </p:txBody>
        </p:sp>
        <p:sp>
          <p:nvSpPr>
            <p:cNvPr id="391189" name="TextBox 99"/>
            <p:cNvSpPr txBox="1">
              <a:spLocks noChangeArrowheads="1"/>
            </p:cNvSpPr>
            <p:nvPr/>
          </p:nvSpPr>
          <p:spPr bwMode="auto">
            <a:xfrm>
              <a:off x="805199" y="4743041"/>
              <a:ext cx="238397" cy="277812"/>
            </a:xfrm>
            <a:prstGeom prst="rect">
              <a:avLst/>
            </a:prstGeom>
            <a:noFill/>
            <a:ln w="9525">
              <a:noFill/>
              <a:miter lim="800000"/>
              <a:headEnd/>
              <a:tailEnd/>
            </a:ln>
          </p:spPr>
          <p:txBody>
            <a:bodyPr wrap="none">
              <a:spAutoFit/>
            </a:bodyPr>
            <a:lstStyle/>
            <a:p>
              <a:pPr algn="r"/>
              <a:r>
                <a:rPr lang="en-US" altLang="en-US" sz="1200">
                  <a:ea typeface="MS PGothic" pitchFamily="34" charset="-128"/>
                </a:rPr>
                <a:t>6</a:t>
              </a:r>
            </a:p>
          </p:txBody>
        </p:sp>
        <p:sp>
          <p:nvSpPr>
            <p:cNvPr id="101" name="Freeform 100"/>
            <p:cNvSpPr/>
            <p:nvPr/>
          </p:nvSpPr>
          <p:spPr>
            <a:xfrm>
              <a:off x="1202052" y="3128155"/>
              <a:ext cx="3632554" cy="707749"/>
            </a:xfrm>
            <a:custGeom>
              <a:avLst/>
              <a:gdLst>
                <a:gd name="connsiteX0" fmla="*/ 0 w 2135981"/>
                <a:gd name="connsiteY0" fmla="*/ 0 h 959644"/>
                <a:gd name="connsiteX1" fmla="*/ 126206 w 2135981"/>
                <a:gd name="connsiteY1" fmla="*/ 330994 h 959644"/>
                <a:gd name="connsiteX2" fmla="*/ 173831 w 2135981"/>
                <a:gd name="connsiteY2" fmla="*/ 330994 h 959644"/>
                <a:gd name="connsiteX3" fmla="*/ 330994 w 2135981"/>
                <a:gd name="connsiteY3" fmla="*/ 652463 h 959644"/>
                <a:gd name="connsiteX4" fmla="*/ 373856 w 2135981"/>
                <a:gd name="connsiteY4" fmla="*/ 654844 h 959644"/>
                <a:gd name="connsiteX5" fmla="*/ 521494 w 2135981"/>
                <a:gd name="connsiteY5" fmla="*/ 957263 h 959644"/>
                <a:gd name="connsiteX6" fmla="*/ 1042987 w 2135981"/>
                <a:gd name="connsiteY6" fmla="*/ 959644 h 959644"/>
                <a:gd name="connsiteX7" fmla="*/ 1262062 w 2135981"/>
                <a:gd name="connsiteY7" fmla="*/ 661988 h 959644"/>
                <a:gd name="connsiteX8" fmla="*/ 1440656 w 2135981"/>
                <a:gd name="connsiteY8" fmla="*/ 885825 h 959644"/>
                <a:gd name="connsiteX9" fmla="*/ 1562100 w 2135981"/>
                <a:gd name="connsiteY9" fmla="*/ 895350 h 959644"/>
                <a:gd name="connsiteX10" fmla="*/ 1845469 w 2135981"/>
                <a:gd name="connsiteY10" fmla="*/ 647700 h 959644"/>
                <a:gd name="connsiteX11" fmla="*/ 1916906 w 2135981"/>
                <a:gd name="connsiteY11" fmla="*/ 933450 h 959644"/>
                <a:gd name="connsiteX12" fmla="*/ 2074069 w 2135981"/>
                <a:gd name="connsiteY12" fmla="*/ 945356 h 959644"/>
                <a:gd name="connsiteX13" fmla="*/ 2135981 w 2135981"/>
                <a:gd name="connsiteY13" fmla="*/ 869156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957512 w 2957512"/>
                <a:gd name="connsiteY13"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957512 w 2957512"/>
                <a:gd name="connsiteY14"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957512 w 2957512"/>
                <a:gd name="connsiteY15"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524124 w 2957512"/>
                <a:gd name="connsiteY15" fmla="*/ 6810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524124 w 2957512"/>
                <a:gd name="connsiteY15" fmla="*/ 6810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524124 w 2957512"/>
                <a:gd name="connsiteY15" fmla="*/ 6810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86024 w 2957512"/>
                <a:gd name="connsiteY15" fmla="*/ 7572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86024 w 2957512"/>
                <a:gd name="connsiteY15" fmla="*/ 7572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86024 w 2957512"/>
                <a:gd name="connsiteY15" fmla="*/ 757238 h 959644"/>
                <a:gd name="connsiteX16" fmla="*/ 2490786 w 2957512"/>
                <a:gd name="connsiteY16" fmla="*/ 828675 h 959644"/>
                <a:gd name="connsiteX17" fmla="*/ 2957512 w 2957512"/>
                <a:gd name="connsiteY17"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957512 w 2957512"/>
                <a:gd name="connsiteY17"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957512 w 2957512"/>
                <a:gd name="connsiteY17"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957512 w 2957512"/>
                <a:gd name="connsiteY18"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957512 w 2957512"/>
                <a:gd name="connsiteY18"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957512 w 2957512"/>
                <a:gd name="connsiteY19"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957512 w 2957512"/>
                <a:gd name="connsiteY19"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957512 w 2957512"/>
                <a:gd name="connsiteY20"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957512 w 2957512"/>
                <a:gd name="connsiteY20"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57512 w 2957512"/>
                <a:gd name="connsiteY21"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57512 w 2957512"/>
                <a:gd name="connsiteY21"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24174 w 2957512"/>
                <a:gd name="connsiteY21" fmla="*/ 673894 h 959644"/>
                <a:gd name="connsiteX22" fmla="*/ 2957512 w 2957512"/>
                <a:gd name="connsiteY22"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24174 w 2957512"/>
                <a:gd name="connsiteY21" fmla="*/ 673894 h 959644"/>
                <a:gd name="connsiteX22" fmla="*/ 2957512 w 2957512"/>
                <a:gd name="connsiteY22" fmla="*/ 742950 h 959644"/>
                <a:gd name="connsiteX0" fmla="*/ 0 w 2933700"/>
                <a:gd name="connsiteY0" fmla="*/ 0 h 1090610"/>
                <a:gd name="connsiteX1" fmla="*/ 102394 w 2933700"/>
                <a:gd name="connsiteY1" fmla="*/ 461960 h 1090610"/>
                <a:gd name="connsiteX2" fmla="*/ 150019 w 2933700"/>
                <a:gd name="connsiteY2" fmla="*/ 461960 h 1090610"/>
                <a:gd name="connsiteX3" fmla="*/ 307182 w 2933700"/>
                <a:gd name="connsiteY3" fmla="*/ 783429 h 1090610"/>
                <a:gd name="connsiteX4" fmla="*/ 350044 w 2933700"/>
                <a:gd name="connsiteY4" fmla="*/ 785810 h 1090610"/>
                <a:gd name="connsiteX5" fmla="*/ 497682 w 2933700"/>
                <a:gd name="connsiteY5" fmla="*/ 1088229 h 1090610"/>
                <a:gd name="connsiteX6" fmla="*/ 1019175 w 2933700"/>
                <a:gd name="connsiteY6" fmla="*/ 1090610 h 1090610"/>
                <a:gd name="connsiteX7" fmla="*/ 1238250 w 2933700"/>
                <a:gd name="connsiteY7" fmla="*/ 792954 h 1090610"/>
                <a:gd name="connsiteX8" fmla="*/ 1416844 w 2933700"/>
                <a:gd name="connsiteY8" fmla="*/ 1016791 h 1090610"/>
                <a:gd name="connsiteX9" fmla="*/ 1538288 w 2933700"/>
                <a:gd name="connsiteY9" fmla="*/ 1026316 h 1090610"/>
                <a:gd name="connsiteX10" fmla="*/ 1821657 w 2933700"/>
                <a:gd name="connsiteY10" fmla="*/ 778666 h 1090610"/>
                <a:gd name="connsiteX11" fmla="*/ 1893094 w 2933700"/>
                <a:gd name="connsiteY11" fmla="*/ 1064416 h 1090610"/>
                <a:gd name="connsiteX12" fmla="*/ 2050257 w 2933700"/>
                <a:gd name="connsiteY12" fmla="*/ 1076322 h 1090610"/>
                <a:gd name="connsiteX13" fmla="*/ 2362199 w 2933700"/>
                <a:gd name="connsiteY13" fmla="*/ 800097 h 1090610"/>
                <a:gd name="connsiteX14" fmla="*/ 2431256 w 2933700"/>
                <a:gd name="connsiteY14" fmla="*/ 938210 h 1090610"/>
                <a:gd name="connsiteX15" fmla="*/ 2447924 w 2933700"/>
                <a:gd name="connsiteY15" fmla="*/ 900110 h 1090610"/>
                <a:gd name="connsiteX16" fmla="*/ 2466974 w 2933700"/>
                <a:gd name="connsiteY16" fmla="*/ 959641 h 1090610"/>
                <a:gd name="connsiteX17" fmla="*/ 2583656 w 2933700"/>
                <a:gd name="connsiteY17" fmla="*/ 821529 h 1090610"/>
                <a:gd name="connsiteX18" fmla="*/ 2647949 w 2933700"/>
                <a:gd name="connsiteY18" fmla="*/ 928685 h 1090610"/>
                <a:gd name="connsiteX19" fmla="*/ 2750343 w 2933700"/>
                <a:gd name="connsiteY19" fmla="*/ 816766 h 1090610"/>
                <a:gd name="connsiteX20" fmla="*/ 2812256 w 2933700"/>
                <a:gd name="connsiteY20" fmla="*/ 919160 h 1090610"/>
                <a:gd name="connsiteX21" fmla="*/ 2900362 w 2933700"/>
                <a:gd name="connsiteY21" fmla="*/ 804860 h 1090610"/>
                <a:gd name="connsiteX22" fmla="*/ 2933700 w 2933700"/>
                <a:gd name="connsiteY22" fmla="*/ 873916 h 1090610"/>
                <a:gd name="connsiteX0" fmla="*/ 0 w 2933700"/>
                <a:gd name="connsiteY0" fmla="*/ 0 h 1090610"/>
                <a:gd name="connsiteX1" fmla="*/ 192882 w 2933700"/>
                <a:gd name="connsiteY1" fmla="*/ 353573 h 1090610"/>
                <a:gd name="connsiteX2" fmla="*/ 150019 w 2933700"/>
                <a:gd name="connsiteY2" fmla="*/ 461960 h 1090610"/>
                <a:gd name="connsiteX3" fmla="*/ 307182 w 2933700"/>
                <a:gd name="connsiteY3" fmla="*/ 783429 h 1090610"/>
                <a:gd name="connsiteX4" fmla="*/ 350044 w 2933700"/>
                <a:gd name="connsiteY4" fmla="*/ 785810 h 1090610"/>
                <a:gd name="connsiteX5" fmla="*/ 497682 w 2933700"/>
                <a:gd name="connsiteY5" fmla="*/ 1088229 h 1090610"/>
                <a:gd name="connsiteX6" fmla="*/ 1019175 w 2933700"/>
                <a:gd name="connsiteY6" fmla="*/ 1090610 h 1090610"/>
                <a:gd name="connsiteX7" fmla="*/ 1238250 w 2933700"/>
                <a:gd name="connsiteY7" fmla="*/ 792954 h 1090610"/>
                <a:gd name="connsiteX8" fmla="*/ 1416844 w 2933700"/>
                <a:gd name="connsiteY8" fmla="*/ 1016791 h 1090610"/>
                <a:gd name="connsiteX9" fmla="*/ 1538288 w 2933700"/>
                <a:gd name="connsiteY9" fmla="*/ 1026316 h 1090610"/>
                <a:gd name="connsiteX10" fmla="*/ 1821657 w 2933700"/>
                <a:gd name="connsiteY10" fmla="*/ 778666 h 1090610"/>
                <a:gd name="connsiteX11" fmla="*/ 1893094 w 2933700"/>
                <a:gd name="connsiteY11" fmla="*/ 1064416 h 1090610"/>
                <a:gd name="connsiteX12" fmla="*/ 2050257 w 2933700"/>
                <a:gd name="connsiteY12" fmla="*/ 1076322 h 1090610"/>
                <a:gd name="connsiteX13" fmla="*/ 2362199 w 2933700"/>
                <a:gd name="connsiteY13" fmla="*/ 800097 h 1090610"/>
                <a:gd name="connsiteX14" fmla="*/ 2431256 w 2933700"/>
                <a:gd name="connsiteY14" fmla="*/ 938210 h 1090610"/>
                <a:gd name="connsiteX15" fmla="*/ 2447924 w 2933700"/>
                <a:gd name="connsiteY15" fmla="*/ 900110 h 1090610"/>
                <a:gd name="connsiteX16" fmla="*/ 2466974 w 2933700"/>
                <a:gd name="connsiteY16" fmla="*/ 959641 h 1090610"/>
                <a:gd name="connsiteX17" fmla="*/ 2583656 w 2933700"/>
                <a:gd name="connsiteY17" fmla="*/ 821529 h 1090610"/>
                <a:gd name="connsiteX18" fmla="*/ 2647949 w 2933700"/>
                <a:gd name="connsiteY18" fmla="*/ 928685 h 1090610"/>
                <a:gd name="connsiteX19" fmla="*/ 2750343 w 2933700"/>
                <a:gd name="connsiteY19" fmla="*/ 816766 h 1090610"/>
                <a:gd name="connsiteX20" fmla="*/ 2812256 w 2933700"/>
                <a:gd name="connsiteY20" fmla="*/ 919160 h 1090610"/>
                <a:gd name="connsiteX21" fmla="*/ 2900362 w 2933700"/>
                <a:gd name="connsiteY21" fmla="*/ 804860 h 1090610"/>
                <a:gd name="connsiteX22" fmla="*/ 2933700 w 2933700"/>
                <a:gd name="connsiteY22" fmla="*/ 873916 h 1090610"/>
                <a:gd name="connsiteX0" fmla="*/ 0 w 2933700"/>
                <a:gd name="connsiteY0" fmla="*/ 34812 h 1125422"/>
                <a:gd name="connsiteX1" fmla="*/ 192882 w 2933700"/>
                <a:gd name="connsiteY1" fmla="*/ 388385 h 1125422"/>
                <a:gd name="connsiteX2" fmla="*/ 788194 w 2933700"/>
                <a:gd name="connsiteY2" fmla="*/ 0 h 1125422"/>
                <a:gd name="connsiteX3" fmla="*/ 307182 w 2933700"/>
                <a:gd name="connsiteY3" fmla="*/ 818241 h 1125422"/>
                <a:gd name="connsiteX4" fmla="*/ 350044 w 2933700"/>
                <a:gd name="connsiteY4" fmla="*/ 820622 h 1125422"/>
                <a:gd name="connsiteX5" fmla="*/ 497682 w 2933700"/>
                <a:gd name="connsiteY5" fmla="*/ 1123041 h 1125422"/>
                <a:gd name="connsiteX6" fmla="*/ 1019175 w 2933700"/>
                <a:gd name="connsiteY6" fmla="*/ 1125422 h 1125422"/>
                <a:gd name="connsiteX7" fmla="*/ 1238250 w 2933700"/>
                <a:gd name="connsiteY7" fmla="*/ 827766 h 1125422"/>
                <a:gd name="connsiteX8" fmla="*/ 1416844 w 2933700"/>
                <a:gd name="connsiteY8" fmla="*/ 1051603 h 1125422"/>
                <a:gd name="connsiteX9" fmla="*/ 1538288 w 2933700"/>
                <a:gd name="connsiteY9" fmla="*/ 1061128 h 1125422"/>
                <a:gd name="connsiteX10" fmla="*/ 1821657 w 2933700"/>
                <a:gd name="connsiteY10" fmla="*/ 813478 h 1125422"/>
                <a:gd name="connsiteX11" fmla="*/ 1893094 w 2933700"/>
                <a:gd name="connsiteY11" fmla="*/ 1099228 h 1125422"/>
                <a:gd name="connsiteX12" fmla="*/ 2050257 w 2933700"/>
                <a:gd name="connsiteY12" fmla="*/ 1111134 h 1125422"/>
                <a:gd name="connsiteX13" fmla="*/ 2362199 w 2933700"/>
                <a:gd name="connsiteY13" fmla="*/ 834909 h 1125422"/>
                <a:gd name="connsiteX14" fmla="*/ 2431256 w 2933700"/>
                <a:gd name="connsiteY14" fmla="*/ 973022 h 1125422"/>
                <a:gd name="connsiteX15" fmla="*/ 2447924 w 2933700"/>
                <a:gd name="connsiteY15" fmla="*/ 934922 h 1125422"/>
                <a:gd name="connsiteX16" fmla="*/ 2466974 w 2933700"/>
                <a:gd name="connsiteY16" fmla="*/ 994453 h 1125422"/>
                <a:gd name="connsiteX17" fmla="*/ 2583656 w 2933700"/>
                <a:gd name="connsiteY17" fmla="*/ 856341 h 1125422"/>
                <a:gd name="connsiteX18" fmla="*/ 2647949 w 2933700"/>
                <a:gd name="connsiteY18" fmla="*/ 963497 h 1125422"/>
                <a:gd name="connsiteX19" fmla="*/ 2750343 w 2933700"/>
                <a:gd name="connsiteY19" fmla="*/ 851578 h 1125422"/>
                <a:gd name="connsiteX20" fmla="*/ 2812256 w 2933700"/>
                <a:gd name="connsiteY20" fmla="*/ 953972 h 1125422"/>
                <a:gd name="connsiteX21" fmla="*/ 2900362 w 2933700"/>
                <a:gd name="connsiteY21" fmla="*/ 839672 h 1125422"/>
                <a:gd name="connsiteX22" fmla="*/ 2933700 w 2933700"/>
                <a:gd name="connsiteY22" fmla="*/ 908728 h 1125422"/>
                <a:gd name="connsiteX0" fmla="*/ 0 w 2933700"/>
                <a:gd name="connsiteY0" fmla="*/ 34812 h 1125422"/>
                <a:gd name="connsiteX1" fmla="*/ 192882 w 2933700"/>
                <a:gd name="connsiteY1" fmla="*/ 388385 h 1125422"/>
                <a:gd name="connsiteX2" fmla="*/ 788194 w 2933700"/>
                <a:gd name="connsiteY2" fmla="*/ 0 h 1125422"/>
                <a:gd name="connsiteX3" fmla="*/ 940595 w 2933700"/>
                <a:gd name="connsiteY3" fmla="*/ 357599 h 1125422"/>
                <a:gd name="connsiteX4" fmla="*/ 350044 w 2933700"/>
                <a:gd name="connsiteY4" fmla="*/ 820622 h 1125422"/>
                <a:gd name="connsiteX5" fmla="*/ 497682 w 2933700"/>
                <a:gd name="connsiteY5" fmla="*/ 1123041 h 1125422"/>
                <a:gd name="connsiteX6" fmla="*/ 1019175 w 2933700"/>
                <a:gd name="connsiteY6" fmla="*/ 1125422 h 1125422"/>
                <a:gd name="connsiteX7" fmla="*/ 1238250 w 2933700"/>
                <a:gd name="connsiteY7" fmla="*/ 827766 h 1125422"/>
                <a:gd name="connsiteX8" fmla="*/ 1416844 w 2933700"/>
                <a:gd name="connsiteY8" fmla="*/ 1051603 h 1125422"/>
                <a:gd name="connsiteX9" fmla="*/ 1538288 w 2933700"/>
                <a:gd name="connsiteY9" fmla="*/ 1061128 h 1125422"/>
                <a:gd name="connsiteX10" fmla="*/ 1821657 w 2933700"/>
                <a:gd name="connsiteY10" fmla="*/ 813478 h 1125422"/>
                <a:gd name="connsiteX11" fmla="*/ 1893094 w 2933700"/>
                <a:gd name="connsiteY11" fmla="*/ 1099228 h 1125422"/>
                <a:gd name="connsiteX12" fmla="*/ 2050257 w 2933700"/>
                <a:gd name="connsiteY12" fmla="*/ 1111134 h 1125422"/>
                <a:gd name="connsiteX13" fmla="*/ 2362199 w 2933700"/>
                <a:gd name="connsiteY13" fmla="*/ 834909 h 1125422"/>
                <a:gd name="connsiteX14" fmla="*/ 2431256 w 2933700"/>
                <a:gd name="connsiteY14" fmla="*/ 973022 h 1125422"/>
                <a:gd name="connsiteX15" fmla="*/ 2447924 w 2933700"/>
                <a:gd name="connsiteY15" fmla="*/ 934922 h 1125422"/>
                <a:gd name="connsiteX16" fmla="*/ 2466974 w 2933700"/>
                <a:gd name="connsiteY16" fmla="*/ 994453 h 1125422"/>
                <a:gd name="connsiteX17" fmla="*/ 2583656 w 2933700"/>
                <a:gd name="connsiteY17" fmla="*/ 856341 h 1125422"/>
                <a:gd name="connsiteX18" fmla="*/ 2647949 w 2933700"/>
                <a:gd name="connsiteY18" fmla="*/ 963497 h 1125422"/>
                <a:gd name="connsiteX19" fmla="*/ 2750343 w 2933700"/>
                <a:gd name="connsiteY19" fmla="*/ 851578 h 1125422"/>
                <a:gd name="connsiteX20" fmla="*/ 2812256 w 2933700"/>
                <a:gd name="connsiteY20" fmla="*/ 953972 h 1125422"/>
                <a:gd name="connsiteX21" fmla="*/ 2900362 w 2933700"/>
                <a:gd name="connsiteY21" fmla="*/ 839672 h 1125422"/>
                <a:gd name="connsiteX22" fmla="*/ 2933700 w 2933700"/>
                <a:gd name="connsiteY22" fmla="*/ 908728 h 1125422"/>
                <a:gd name="connsiteX0" fmla="*/ 0 w 2933700"/>
                <a:gd name="connsiteY0" fmla="*/ 58703 h 1149313"/>
                <a:gd name="connsiteX1" fmla="*/ 192882 w 2933700"/>
                <a:gd name="connsiteY1" fmla="*/ 412276 h 1149313"/>
                <a:gd name="connsiteX2" fmla="*/ 788194 w 2933700"/>
                <a:gd name="connsiteY2" fmla="*/ 23891 h 1149313"/>
                <a:gd name="connsiteX3" fmla="*/ 940595 w 2933700"/>
                <a:gd name="connsiteY3" fmla="*/ 381490 h 1149313"/>
                <a:gd name="connsiteX4" fmla="*/ 1550194 w 2933700"/>
                <a:gd name="connsiteY4" fmla="*/ 0 h 1149313"/>
                <a:gd name="connsiteX5" fmla="*/ 497682 w 2933700"/>
                <a:gd name="connsiteY5" fmla="*/ 1146932 h 1149313"/>
                <a:gd name="connsiteX6" fmla="*/ 1019175 w 2933700"/>
                <a:gd name="connsiteY6" fmla="*/ 1149313 h 1149313"/>
                <a:gd name="connsiteX7" fmla="*/ 1238250 w 2933700"/>
                <a:gd name="connsiteY7" fmla="*/ 851657 h 1149313"/>
                <a:gd name="connsiteX8" fmla="*/ 1416844 w 2933700"/>
                <a:gd name="connsiteY8" fmla="*/ 1075494 h 1149313"/>
                <a:gd name="connsiteX9" fmla="*/ 1538288 w 2933700"/>
                <a:gd name="connsiteY9" fmla="*/ 1085019 h 1149313"/>
                <a:gd name="connsiteX10" fmla="*/ 1821657 w 2933700"/>
                <a:gd name="connsiteY10" fmla="*/ 837369 h 1149313"/>
                <a:gd name="connsiteX11" fmla="*/ 1893094 w 2933700"/>
                <a:gd name="connsiteY11" fmla="*/ 1123119 h 1149313"/>
                <a:gd name="connsiteX12" fmla="*/ 2050257 w 2933700"/>
                <a:gd name="connsiteY12" fmla="*/ 1135025 h 1149313"/>
                <a:gd name="connsiteX13" fmla="*/ 2362199 w 2933700"/>
                <a:gd name="connsiteY13" fmla="*/ 858800 h 1149313"/>
                <a:gd name="connsiteX14" fmla="*/ 2431256 w 2933700"/>
                <a:gd name="connsiteY14" fmla="*/ 996913 h 1149313"/>
                <a:gd name="connsiteX15" fmla="*/ 2447924 w 2933700"/>
                <a:gd name="connsiteY15" fmla="*/ 958813 h 1149313"/>
                <a:gd name="connsiteX16" fmla="*/ 2466974 w 2933700"/>
                <a:gd name="connsiteY16" fmla="*/ 1018344 h 1149313"/>
                <a:gd name="connsiteX17" fmla="*/ 2583656 w 2933700"/>
                <a:gd name="connsiteY17" fmla="*/ 880232 h 1149313"/>
                <a:gd name="connsiteX18" fmla="*/ 2647949 w 2933700"/>
                <a:gd name="connsiteY18" fmla="*/ 987388 h 1149313"/>
                <a:gd name="connsiteX19" fmla="*/ 2750343 w 2933700"/>
                <a:gd name="connsiteY19" fmla="*/ 875469 h 1149313"/>
                <a:gd name="connsiteX20" fmla="*/ 2812256 w 2933700"/>
                <a:gd name="connsiteY20" fmla="*/ 977863 h 1149313"/>
                <a:gd name="connsiteX21" fmla="*/ 2900362 w 2933700"/>
                <a:gd name="connsiteY21" fmla="*/ 863563 h 1149313"/>
                <a:gd name="connsiteX22" fmla="*/ 2933700 w 2933700"/>
                <a:gd name="connsiteY22" fmla="*/ 932619 h 1149313"/>
                <a:gd name="connsiteX0" fmla="*/ 0 w 2933700"/>
                <a:gd name="connsiteY0" fmla="*/ 58703 h 1149313"/>
                <a:gd name="connsiteX1" fmla="*/ 192882 w 2933700"/>
                <a:gd name="connsiteY1" fmla="*/ 412276 h 1149313"/>
                <a:gd name="connsiteX2" fmla="*/ 788194 w 2933700"/>
                <a:gd name="connsiteY2" fmla="*/ 23891 h 1149313"/>
                <a:gd name="connsiteX3" fmla="*/ 940595 w 2933700"/>
                <a:gd name="connsiteY3" fmla="*/ 381490 h 1149313"/>
                <a:gd name="connsiteX4" fmla="*/ 1550194 w 2933700"/>
                <a:gd name="connsiteY4" fmla="*/ 0 h 1149313"/>
                <a:gd name="connsiteX5" fmla="*/ 1721644 w 2933700"/>
                <a:gd name="connsiteY5" fmla="*/ 356613 h 1149313"/>
                <a:gd name="connsiteX6" fmla="*/ 1019175 w 2933700"/>
                <a:gd name="connsiteY6" fmla="*/ 1149313 h 1149313"/>
                <a:gd name="connsiteX7" fmla="*/ 1238250 w 2933700"/>
                <a:gd name="connsiteY7" fmla="*/ 851657 h 1149313"/>
                <a:gd name="connsiteX8" fmla="*/ 1416844 w 2933700"/>
                <a:gd name="connsiteY8" fmla="*/ 1075494 h 1149313"/>
                <a:gd name="connsiteX9" fmla="*/ 1538288 w 2933700"/>
                <a:gd name="connsiteY9" fmla="*/ 1085019 h 1149313"/>
                <a:gd name="connsiteX10" fmla="*/ 1821657 w 2933700"/>
                <a:gd name="connsiteY10" fmla="*/ 837369 h 1149313"/>
                <a:gd name="connsiteX11" fmla="*/ 1893094 w 2933700"/>
                <a:gd name="connsiteY11" fmla="*/ 1123119 h 1149313"/>
                <a:gd name="connsiteX12" fmla="*/ 2050257 w 2933700"/>
                <a:gd name="connsiteY12" fmla="*/ 1135025 h 1149313"/>
                <a:gd name="connsiteX13" fmla="*/ 2362199 w 2933700"/>
                <a:gd name="connsiteY13" fmla="*/ 858800 h 1149313"/>
                <a:gd name="connsiteX14" fmla="*/ 2431256 w 2933700"/>
                <a:gd name="connsiteY14" fmla="*/ 996913 h 1149313"/>
                <a:gd name="connsiteX15" fmla="*/ 2447924 w 2933700"/>
                <a:gd name="connsiteY15" fmla="*/ 958813 h 1149313"/>
                <a:gd name="connsiteX16" fmla="*/ 2466974 w 2933700"/>
                <a:gd name="connsiteY16" fmla="*/ 1018344 h 1149313"/>
                <a:gd name="connsiteX17" fmla="*/ 2583656 w 2933700"/>
                <a:gd name="connsiteY17" fmla="*/ 880232 h 1149313"/>
                <a:gd name="connsiteX18" fmla="*/ 2647949 w 2933700"/>
                <a:gd name="connsiteY18" fmla="*/ 987388 h 1149313"/>
                <a:gd name="connsiteX19" fmla="*/ 2750343 w 2933700"/>
                <a:gd name="connsiteY19" fmla="*/ 875469 h 1149313"/>
                <a:gd name="connsiteX20" fmla="*/ 2812256 w 2933700"/>
                <a:gd name="connsiteY20" fmla="*/ 977863 h 1149313"/>
                <a:gd name="connsiteX21" fmla="*/ 2900362 w 2933700"/>
                <a:gd name="connsiteY21" fmla="*/ 863563 h 1149313"/>
                <a:gd name="connsiteX22" fmla="*/ 2933700 w 2933700"/>
                <a:gd name="connsiteY22" fmla="*/ 932619 h 1149313"/>
                <a:gd name="connsiteX0" fmla="*/ 0 w 2933700"/>
                <a:gd name="connsiteY0" fmla="*/ 60998 h 1137319"/>
                <a:gd name="connsiteX1" fmla="*/ 192882 w 2933700"/>
                <a:gd name="connsiteY1" fmla="*/ 414571 h 1137319"/>
                <a:gd name="connsiteX2" fmla="*/ 788194 w 2933700"/>
                <a:gd name="connsiteY2" fmla="*/ 26186 h 1137319"/>
                <a:gd name="connsiteX3" fmla="*/ 940595 w 2933700"/>
                <a:gd name="connsiteY3" fmla="*/ 383785 h 1137319"/>
                <a:gd name="connsiteX4" fmla="*/ 1550194 w 2933700"/>
                <a:gd name="connsiteY4" fmla="*/ 2295 h 1137319"/>
                <a:gd name="connsiteX5" fmla="*/ 1721644 w 2933700"/>
                <a:gd name="connsiteY5" fmla="*/ 358908 h 1137319"/>
                <a:gd name="connsiteX6" fmla="*/ 2314575 w 2933700"/>
                <a:gd name="connsiteY6" fmla="*/ 0 h 1137319"/>
                <a:gd name="connsiteX7" fmla="*/ 1238250 w 2933700"/>
                <a:gd name="connsiteY7" fmla="*/ 853952 h 1137319"/>
                <a:gd name="connsiteX8" fmla="*/ 1416844 w 2933700"/>
                <a:gd name="connsiteY8" fmla="*/ 1077789 h 1137319"/>
                <a:gd name="connsiteX9" fmla="*/ 1538288 w 2933700"/>
                <a:gd name="connsiteY9" fmla="*/ 1087314 h 1137319"/>
                <a:gd name="connsiteX10" fmla="*/ 1821657 w 2933700"/>
                <a:gd name="connsiteY10" fmla="*/ 839664 h 1137319"/>
                <a:gd name="connsiteX11" fmla="*/ 1893094 w 2933700"/>
                <a:gd name="connsiteY11" fmla="*/ 1125414 h 1137319"/>
                <a:gd name="connsiteX12" fmla="*/ 2050257 w 2933700"/>
                <a:gd name="connsiteY12" fmla="*/ 1137320 h 1137319"/>
                <a:gd name="connsiteX13" fmla="*/ 2362199 w 2933700"/>
                <a:gd name="connsiteY13" fmla="*/ 861095 h 1137319"/>
                <a:gd name="connsiteX14" fmla="*/ 2431256 w 2933700"/>
                <a:gd name="connsiteY14" fmla="*/ 999208 h 1137319"/>
                <a:gd name="connsiteX15" fmla="*/ 2447924 w 2933700"/>
                <a:gd name="connsiteY15" fmla="*/ 961108 h 1137319"/>
                <a:gd name="connsiteX16" fmla="*/ 2466974 w 2933700"/>
                <a:gd name="connsiteY16" fmla="*/ 1020639 h 1137319"/>
                <a:gd name="connsiteX17" fmla="*/ 2583656 w 2933700"/>
                <a:gd name="connsiteY17" fmla="*/ 882527 h 1137319"/>
                <a:gd name="connsiteX18" fmla="*/ 2647949 w 2933700"/>
                <a:gd name="connsiteY18" fmla="*/ 989683 h 1137319"/>
                <a:gd name="connsiteX19" fmla="*/ 2750343 w 2933700"/>
                <a:gd name="connsiteY19" fmla="*/ 877764 h 1137319"/>
                <a:gd name="connsiteX20" fmla="*/ 2812256 w 2933700"/>
                <a:gd name="connsiteY20" fmla="*/ 980158 h 1137319"/>
                <a:gd name="connsiteX21" fmla="*/ 2900362 w 2933700"/>
                <a:gd name="connsiteY21" fmla="*/ 865858 h 1137319"/>
                <a:gd name="connsiteX22" fmla="*/ 2933700 w 2933700"/>
                <a:gd name="connsiteY22" fmla="*/ 934914 h 1137319"/>
                <a:gd name="connsiteX0" fmla="*/ 0 w 2933700"/>
                <a:gd name="connsiteY0" fmla="*/ 60998 h 1137320"/>
                <a:gd name="connsiteX1" fmla="*/ 192882 w 2933700"/>
                <a:gd name="connsiteY1" fmla="*/ 414571 h 1137320"/>
                <a:gd name="connsiteX2" fmla="*/ 788194 w 2933700"/>
                <a:gd name="connsiteY2" fmla="*/ 26186 h 1137320"/>
                <a:gd name="connsiteX3" fmla="*/ 940595 w 2933700"/>
                <a:gd name="connsiteY3" fmla="*/ 383785 h 1137320"/>
                <a:gd name="connsiteX4" fmla="*/ 1550194 w 2933700"/>
                <a:gd name="connsiteY4" fmla="*/ 2295 h 1137320"/>
                <a:gd name="connsiteX5" fmla="*/ 1721644 w 2933700"/>
                <a:gd name="connsiteY5" fmla="*/ 358908 h 1137320"/>
                <a:gd name="connsiteX6" fmla="*/ 2314575 w 2933700"/>
                <a:gd name="connsiteY6" fmla="*/ 0 h 1137320"/>
                <a:gd name="connsiteX7" fmla="*/ 2481263 w 2933700"/>
                <a:gd name="connsiteY7" fmla="*/ 312020 h 1137320"/>
                <a:gd name="connsiteX8" fmla="*/ 1416844 w 2933700"/>
                <a:gd name="connsiteY8" fmla="*/ 1077789 h 1137320"/>
                <a:gd name="connsiteX9" fmla="*/ 1538288 w 2933700"/>
                <a:gd name="connsiteY9" fmla="*/ 1087314 h 1137320"/>
                <a:gd name="connsiteX10" fmla="*/ 1821657 w 2933700"/>
                <a:gd name="connsiteY10" fmla="*/ 839664 h 1137320"/>
                <a:gd name="connsiteX11" fmla="*/ 1893094 w 2933700"/>
                <a:gd name="connsiteY11" fmla="*/ 1125414 h 1137320"/>
                <a:gd name="connsiteX12" fmla="*/ 2050257 w 2933700"/>
                <a:gd name="connsiteY12" fmla="*/ 1137320 h 1137320"/>
                <a:gd name="connsiteX13" fmla="*/ 2362199 w 2933700"/>
                <a:gd name="connsiteY13" fmla="*/ 861095 h 1137320"/>
                <a:gd name="connsiteX14" fmla="*/ 2431256 w 2933700"/>
                <a:gd name="connsiteY14" fmla="*/ 999208 h 1137320"/>
                <a:gd name="connsiteX15" fmla="*/ 2447924 w 2933700"/>
                <a:gd name="connsiteY15" fmla="*/ 961108 h 1137320"/>
                <a:gd name="connsiteX16" fmla="*/ 2466974 w 2933700"/>
                <a:gd name="connsiteY16" fmla="*/ 1020639 h 1137320"/>
                <a:gd name="connsiteX17" fmla="*/ 2583656 w 2933700"/>
                <a:gd name="connsiteY17" fmla="*/ 882527 h 1137320"/>
                <a:gd name="connsiteX18" fmla="*/ 2647949 w 2933700"/>
                <a:gd name="connsiteY18" fmla="*/ 989683 h 1137320"/>
                <a:gd name="connsiteX19" fmla="*/ 2750343 w 2933700"/>
                <a:gd name="connsiteY19" fmla="*/ 877764 h 1137320"/>
                <a:gd name="connsiteX20" fmla="*/ 2812256 w 2933700"/>
                <a:gd name="connsiteY20" fmla="*/ 980158 h 1137320"/>
                <a:gd name="connsiteX21" fmla="*/ 2900362 w 2933700"/>
                <a:gd name="connsiteY21" fmla="*/ 865858 h 1137320"/>
                <a:gd name="connsiteX22" fmla="*/ 2933700 w 2933700"/>
                <a:gd name="connsiteY22" fmla="*/ 934914 h 1137320"/>
                <a:gd name="connsiteX0" fmla="*/ 0 w 3078956"/>
                <a:gd name="connsiteY0" fmla="*/ 130300 h 1206622"/>
                <a:gd name="connsiteX1" fmla="*/ 192882 w 3078956"/>
                <a:gd name="connsiteY1" fmla="*/ 483873 h 1206622"/>
                <a:gd name="connsiteX2" fmla="*/ 788194 w 3078956"/>
                <a:gd name="connsiteY2" fmla="*/ 95488 h 1206622"/>
                <a:gd name="connsiteX3" fmla="*/ 940595 w 3078956"/>
                <a:gd name="connsiteY3" fmla="*/ 453087 h 1206622"/>
                <a:gd name="connsiteX4" fmla="*/ 1550194 w 3078956"/>
                <a:gd name="connsiteY4" fmla="*/ 71597 h 1206622"/>
                <a:gd name="connsiteX5" fmla="*/ 1721644 w 3078956"/>
                <a:gd name="connsiteY5" fmla="*/ 428210 h 1206622"/>
                <a:gd name="connsiteX6" fmla="*/ 2314575 w 3078956"/>
                <a:gd name="connsiteY6" fmla="*/ 69302 h 1206622"/>
                <a:gd name="connsiteX7" fmla="*/ 2481263 w 3078956"/>
                <a:gd name="connsiteY7" fmla="*/ 381322 h 1206622"/>
                <a:gd name="connsiteX8" fmla="*/ 3078956 w 3078956"/>
                <a:gd name="connsiteY8" fmla="*/ 0 h 1206622"/>
                <a:gd name="connsiteX9" fmla="*/ 1538288 w 3078956"/>
                <a:gd name="connsiteY9" fmla="*/ 1156616 h 1206622"/>
                <a:gd name="connsiteX10" fmla="*/ 1821657 w 3078956"/>
                <a:gd name="connsiteY10" fmla="*/ 908966 h 1206622"/>
                <a:gd name="connsiteX11" fmla="*/ 1893094 w 3078956"/>
                <a:gd name="connsiteY11" fmla="*/ 1194716 h 1206622"/>
                <a:gd name="connsiteX12" fmla="*/ 2050257 w 3078956"/>
                <a:gd name="connsiteY12" fmla="*/ 1206622 h 1206622"/>
                <a:gd name="connsiteX13" fmla="*/ 2362199 w 3078956"/>
                <a:gd name="connsiteY13" fmla="*/ 930397 h 1206622"/>
                <a:gd name="connsiteX14" fmla="*/ 2431256 w 3078956"/>
                <a:gd name="connsiteY14" fmla="*/ 1068510 h 1206622"/>
                <a:gd name="connsiteX15" fmla="*/ 2447924 w 3078956"/>
                <a:gd name="connsiteY15" fmla="*/ 1030410 h 1206622"/>
                <a:gd name="connsiteX16" fmla="*/ 2466974 w 3078956"/>
                <a:gd name="connsiteY16" fmla="*/ 1089941 h 1206622"/>
                <a:gd name="connsiteX17" fmla="*/ 2583656 w 3078956"/>
                <a:gd name="connsiteY17" fmla="*/ 951829 h 1206622"/>
                <a:gd name="connsiteX18" fmla="*/ 2647949 w 3078956"/>
                <a:gd name="connsiteY18" fmla="*/ 1058985 h 1206622"/>
                <a:gd name="connsiteX19" fmla="*/ 2750343 w 3078956"/>
                <a:gd name="connsiteY19" fmla="*/ 947066 h 1206622"/>
                <a:gd name="connsiteX20" fmla="*/ 2812256 w 3078956"/>
                <a:gd name="connsiteY20" fmla="*/ 1049460 h 1206622"/>
                <a:gd name="connsiteX21" fmla="*/ 2900362 w 3078956"/>
                <a:gd name="connsiteY21" fmla="*/ 935160 h 1206622"/>
                <a:gd name="connsiteX22" fmla="*/ 2933700 w 3078956"/>
                <a:gd name="connsiteY22" fmla="*/ 1004216 h 1206622"/>
                <a:gd name="connsiteX0" fmla="*/ 0 w 3224213"/>
                <a:gd name="connsiteY0" fmla="*/ 130300 h 1206622"/>
                <a:gd name="connsiteX1" fmla="*/ 192882 w 3224213"/>
                <a:gd name="connsiteY1" fmla="*/ 483873 h 1206622"/>
                <a:gd name="connsiteX2" fmla="*/ 788194 w 3224213"/>
                <a:gd name="connsiteY2" fmla="*/ 95488 h 1206622"/>
                <a:gd name="connsiteX3" fmla="*/ 940595 w 3224213"/>
                <a:gd name="connsiteY3" fmla="*/ 453087 h 1206622"/>
                <a:gd name="connsiteX4" fmla="*/ 1550194 w 3224213"/>
                <a:gd name="connsiteY4" fmla="*/ 71597 h 1206622"/>
                <a:gd name="connsiteX5" fmla="*/ 1721644 w 3224213"/>
                <a:gd name="connsiteY5" fmla="*/ 428210 h 1206622"/>
                <a:gd name="connsiteX6" fmla="*/ 2314575 w 3224213"/>
                <a:gd name="connsiteY6" fmla="*/ 69302 h 1206622"/>
                <a:gd name="connsiteX7" fmla="*/ 2481263 w 3224213"/>
                <a:gd name="connsiteY7" fmla="*/ 381322 h 1206622"/>
                <a:gd name="connsiteX8" fmla="*/ 3078956 w 3224213"/>
                <a:gd name="connsiteY8" fmla="*/ 0 h 1206622"/>
                <a:gd name="connsiteX9" fmla="*/ 3224213 w 3224213"/>
                <a:gd name="connsiteY9" fmla="*/ 294040 h 1206622"/>
                <a:gd name="connsiteX10" fmla="*/ 1821657 w 3224213"/>
                <a:gd name="connsiteY10" fmla="*/ 908966 h 1206622"/>
                <a:gd name="connsiteX11" fmla="*/ 1893094 w 3224213"/>
                <a:gd name="connsiteY11" fmla="*/ 1194716 h 1206622"/>
                <a:gd name="connsiteX12" fmla="*/ 2050257 w 3224213"/>
                <a:gd name="connsiteY12" fmla="*/ 1206622 h 1206622"/>
                <a:gd name="connsiteX13" fmla="*/ 2362199 w 3224213"/>
                <a:gd name="connsiteY13" fmla="*/ 930397 h 1206622"/>
                <a:gd name="connsiteX14" fmla="*/ 2431256 w 3224213"/>
                <a:gd name="connsiteY14" fmla="*/ 1068510 h 1206622"/>
                <a:gd name="connsiteX15" fmla="*/ 2447924 w 3224213"/>
                <a:gd name="connsiteY15" fmla="*/ 1030410 h 1206622"/>
                <a:gd name="connsiteX16" fmla="*/ 2466974 w 3224213"/>
                <a:gd name="connsiteY16" fmla="*/ 1089941 h 1206622"/>
                <a:gd name="connsiteX17" fmla="*/ 2583656 w 3224213"/>
                <a:gd name="connsiteY17" fmla="*/ 951829 h 1206622"/>
                <a:gd name="connsiteX18" fmla="*/ 2647949 w 3224213"/>
                <a:gd name="connsiteY18" fmla="*/ 1058985 h 1206622"/>
                <a:gd name="connsiteX19" fmla="*/ 2750343 w 3224213"/>
                <a:gd name="connsiteY19" fmla="*/ 947066 h 1206622"/>
                <a:gd name="connsiteX20" fmla="*/ 2812256 w 3224213"/>
                <a:gd name="connsiteY20" fmla="*/ 1049460 h 1206622"/>
                <a:gd name="connsiteX21" fmla="*/ 2900362 w 3224213"/>
                <a:gd name="connsiteY21" fmla="*/ 935160 h 1206622"/>
                <a:gd name="connsiteX22" fmla="*/ 2933700 w 3224213"/>
                <a:gd name="connsiteY22" fmla="*/ 1004216 h 1206622"/>
                <a:gd name="connsiteX0" fmla="*/ 0 w 3224213"/>
                <a:gd name="connsiteY0" fmla="*/ 130300 h 1206622"/>
                <a:gd name="connsiteX1" fmla="*/ 192882 w 3224213"/>
                <a:gd name="connsiteY1" fmla="*/ 483873 h 1206622"/>
                <a:gd name="connsiteX2" fmla="*/ 788194 w 3224213"/>
                <a:gd name="connsiteY2" fmla="*/ 95488 h 1206622"/>
                <a:gd name="connsiteX3" fmla="*/ 940595 w 3224213"/>
                <a:gd name="connsiteY3" fmla="*/ 453087 h 1206622"/>
                <a:gd name="connsiteX4" fmla="*/ 1550194 w 3224213"/>
                <a:gd name="connsiteY4" fmla="*/ 71597 h 1206622"/>
                <a:gd name="connsiteX5" fmla="*/ 1721644 w 3224213"/>
                <a:gd name="connsiteY5" fmla="*/ 428210 h 1206622"/>
                <a:gd name="connsiteX6" fmla="*/ 2314575 w 3224213"/>
                <a:gd name="connsiteY6" fmla="*/ 69302 h 1206622"/>
                <a:gd name="connsiteX7" fmla="*/ 2481263 w 3224213"/>
                <a:gd name="connsiteY7" fmla="*/ 381322 h 1206622"/>
                <a:gd name="connsiteX8" fmla="*/ 3078956 w 3224213"/>
                <a:gd name="connsiteY8" fmla="*/ 0 h 1206622"/>
                <a:gd name="connsiteX9" fmla="*/ 3224213 w 3224213"/>
                <a:gd name="connsiteY9" fmla="*/ 294040 h 1206622"/>
                <a:gd name="connsiteX10" fmla="*/ 1893094 w 3224213"/>
                <a:gd name="connsiteY10" fmla="*/ 1194716 h 1206622"/>
                <a:gd name="connsiteX11" fmla="*/ 2050257 w 3224213"/>
                <a:gd name="connsiteY11" fmla="*/ 1206622 h 1206622"/>
                <a:gd name="connsiteX12" fmla="*/ 2362199 w 3224213"/>
                <a:gd name="connsiteY12" fmla="*/ 930397 h 1206622"/>
                <a:gd name="connsiteX13" fmla="*/ 2431256 w 3224213"/>
                <a:gd name="connsiteY13" fmla="*/ 1068510 h 1206622"/>
                <a:gd name="connsiteX14" fmla="*/ 2447924 w 3224213"/>
                <a:gd name="connsiteY14" fmla="*/ 1030410 h 1206622"/>
                <a:gd name="connsiteX15" fmla="*/ 2466974 w 3224213"/>
                <a:gd name="connsiteY15" fmla="*/ 1089941 h 1206622"/>
                <a:gd name="connsiteX16" fmla="*/ 2583656 w 3224213"/>
                <a:gd name="connsiteY16" fmla="*/ 951829 h 1206622"/>
                <a:gd name="connsiteX17" fmla="*/ 2647949 w 3224213"/>
                <a:gd name="connsiteY17" fmla="*/ 1058985 h 1206622"/>
                <a:gd name="connsiteX18" fmla="*/ 2750343 w 3224213"/>
                <a:gd name="connsiteY18" fmla="*/ 947066 h 1206622"/>
                <a:gd name="connsiteX19" fmla="*/ 2812256 w 3224213"/>
                <a:gd name="connsiteY19" fmla="*/ 1049460 h 1206622"/>
                <a:gd name="connsiteX20" fmla="*/ 2900362 w 3224213"/>
                <a:gd name="connsiteY20" fmla="*/ 935160 h 1206622"/>
                <a:gd name="connsiteX21" fmla="*/ 2933700 w 3224213"/>
                <a:gd name="connsiteY21" fmla="*/ 1004216 h 1206622"/>
                <a:gd name="connsiteX0" fmla="*/ 0 w 3224213"/>
                <a:gd name="connsiteY0" fmla="*/ 130300 h 1206622"/>
                <a:gd name="connsiteX1" fmla="*/ 192882 w 3224213"/>
                <a:gd name="connsiteY1" fmla="*/ 483873 h 1206622"/>
                <a:gd name="connsiteX2" fmla="*/ 788194 w 3224213"/>
                <a:gd name="connsiteY2" fmla="*/ 95488 h 1206622"/>
                <a:gd name="connsiteX3" fmla="*/ 940595 w 3224213"/>
                <a:gd name="connsiteY3" fmla="*/ 453087 h 1206622"/>
                <a:gd name="connsiteX4" fmla="*/ 1550194 w 3224213"/>
                <a:gd name="connsiteY4" fmla="*/ 71597 h 1206622"/>
                <a:gd name="connsiteX5" fmla="*/ 1721644 w 3224213"/>
                <a:gd name="connsiteY5" fmla="*/ 428210 h 1206622"/>
                <a:gd name="connsiteX6" fmla="*/ 2314575 w 3224213"/>
                <a:gd name="connsiteY6" fmla="*/ 69302 h 1206622"/>
                <a:gd name="connsiteX7" fmla="*/ 2481263 w 3224213"/>
                <a:gd name="connsiteY7" fmla="*/ 381322 h 1206622"/>
                <a:gd name="connsiteX8" fmla="*/ 3078956 w 3224213"/>
                <a:gd name="connsiteY8" fmla="*/ 0 h 1206622"/>
                <a:gd name="connsiteX9" fmla="*/ 3224213 w 3224213"/>
                <a:gd name="connsiteY9" fmla="*/ 294040 h 1206622"/>
                <a:gd name="connsiteX10" fmla="*/ 2050257 w 3224213"/>
                <a:gd name="connsiteY10" fmla="*/ 1206622 h 1206622"/>
                <a:gd name="connsiteX11" fmla="*/ 2362199 w 3224213"/>
                <a:gd name="connsiteY11" fmla="*/ 930397 h 1206622"/>
                <a:gd name="connsiteX12" fmla="*/ 2431256 w 3224213"/>
                <a:gd name="connsiteY12" fmla="*/ 1068510 h 1206622"/>
                <a:gd name="connsiteX13" fmla="*/ 2447924 w 3224213"/>
                <a:gd name="connsiteY13" fmla="*/ 1030410 h 1206622"/>
                <a:gd name="connsiteX14" fmla="*/ 2466974 w 3224213"/>
                <a:gd name="connsiteY14" fmla="*/ 1089941 h 1206622"/>
                <a:gd name="connsiteX15" fmla="*/ 2583656 w 3224213"/>
                <a:gd name="connsiteY15" fmla="*/ 951829 h 1206622"/>
                <a:gd name="connsiteX16" fmla="*/ 2647949 w 3224213"/>
                <a:gd name="connsiteY16" fmla="*/ 1058985 h 1206622"/>
                <a:gd name="connsiteX17" fmla="*/ 2750343 w 3224213"/>
                <a:gd name="connsiteY17" fmla="*/ 947066 h 1206622"/>
                <a:gd name="connsiteX18" fmla="*/ 2812256 w 3224213"/>
                <a:gd name="connsiteY18" fmla="*/ 1049460 h 1206622"/>
                <a:gd name="connsiteX19" fmla="*/ 2900362 w 3224213"/>
                <a:gd name="connsiteY19" fmla="*/ 935160 h 1206622"/>
                <a:gd name="connsiteX20" fmla="*/ 2933700 w 3224213"/>
                <a:gd name="connsiteY20" fmla="*/ 1004216 h 1206622"/>
                <a:gd name="connsiteX0" fmla="*/ 0 w 3224213"/>
                <a:gd name="connsiteY0" fmla="*/ 130300 h 1089941"/>
                <a:gd name="connsiteX1" fmla="*/ 192882 w 3224213"/>
                <a:gd name="connsiteY1" fmla="*/ 483873 h 1089941"/>
                <a:gd name="connsiteX2" fmla="*/ 788194 w 3224213"/>
                <a:gd name="connsiteY2" fmla="*/ 95488 h 1089941"/>
                <a:gd name="connsiteX3" fmla="*/ 940595 w 3224213"/>
                <a:gd name="connsiteY3" fmla="*/ 453087 h 1089941"/>
                <a:gd name="connsiteX4" fmla="*/ 1550194 w 3224213"/>
                <a:gd name="connsiteY4" fmla="*/ 71597 h 1089941"/>
                <a:gd name="connsiteX5" fmla="*/ 1721644 w 3224213"/>
                <a:gd name="connsiteY5" fmla="*/ 428210 h 1089941"/>
                <a:gd name="connsiteX6" fmla="*/ 2314575 w 3224213"/>
                <a:gd name="connsiteY6" fmla="*/ 69302 h 1089941"/>
                <a:gd name="connsiteX7" fmla="*/ 2481263 w 3224213"/>
                <a:gd name="connsiteY7" fmla="*/ 381322 h 1089941"/>
                <a:gd name="connsiteX8" fmla="*/ 3078956 w 3224213"/>
                <a:gd name="connsiteY8" fmla="*/ 0 h 1089941"/>
                <a:gd name="connsiteX9" fmla="*/ 3224213 w 3224213"/>
                <a:gd name="connsiteY9" fmla="*/ 294040 h 1089941"/>
                <a:gd name="connsiteX10" fmla="*/ 2362199 w 3224213"/>
                <a:gd name="connsiteY10" fmla="*/ 930397 h 1089941"/>
                <a:gd name="connsiteX11" fmla="*/ 2431256 w 3224213"/>
                <a:gd name="connsiteY11" fmla="*/ 1068510 h 1089941"/>
                <a:gd name="connsiteX12" fmla="*/ 2447924 w 3224213"/>
                <a:gd name="connsiteY12" fmla="*/ 1030410 h 1089941"/>
                <a:gd name="connsiteX13" fmla="*/ 2466974 w 3224213"/>
                <a:gd name="connsiteY13" fmla="*/ 1089941 h 1089941"/>
                <a:gd name="connsiteX14" fmla="*/ 2583656 w 3224213"/>
                <a:gd name="connsiteY14" fmla="*/ 951829 h 1089941"/>
                <a:gd name="connsiteX15" fmla="*/ 2647949 w 3224213"/>
                <a:gd name="connsiteY15" fmla="*/ 1058985 h 1089941"/>
                <a:gd name="connsiteX16" fmla="*/ 2750343 w 3224213"/>
                <a:gd name="connsiteY16" fmla="*/ 947066 h 1089941"/>
                <a:gd name="connsiteX17" fmla="*/ 2812256 w 3224213"/>
                <a:gd name="connsiteY17" fmla="*/ 1049460 h 1089941"/>
                <a:gd name="connsiteX18" fmla="*/ 2900362 w 3224213"/>
                <a:gd name="connsiteY18" fmla="*/ 935160 h 1089941"/>
                <a:gd name="connsiteX19" fmla="*/ 2933700 w 3224213"/>
                <a:gd name="connsiteY19" fmla="*/ 1004216 h 1089941"/>
                <a:gd name="connsiteX0" fmla="*/ 0 w 3224213"/>
                <a:gd name="connsiteY0" fmla="*/ 130300 h 1089941"/>
                <a:gd name="connsiteX1" fmla="*/ 192882 w 3224213"/>
                <a:gd name="connsiteY1" fmla="*/ 483873 h 1089941"/>
                <a:gd name="connsiteX2" fmla="*/ 788194 w 3224213"/>
                <a:gd name="connsiteY2" fmla="*/ 95488 h 1089941"/>
                <a:gd name="connsiteX3" fmla="*/ 940595 w 3224213"/>
                <a:gd name="connsiteY3" fmla="*/ 453087 h 1089941"/>
                <a:gd name="connsiteX4" fmla="*/ 1550194 w 3224213"/>
                <a:gd name="connsiteY4" fmla="*/ 71597 h 1089941"/>
                <a:gd name="connsiteX5" fmla="*/ 1721644 w 3224213"/>
                <a:gd name="connsiteY5" fmla="*/ 428210 h 1089941"/>
                <a:gd name="connsiteX6" fmla="*/ 2314575 w 3224213"/>
                <a:gd name="connsiteY6" fmla="*/ 69302 h 1089941"/>
                <a:gd name="connsiteX7" fmla="*/ 2481263 w 3224213"/>
                <a:gd name="connsiteY7" fmla="*/ 381322 h 1089941"/>
                <a:gd name="connsiteX8" fmla="*/ 3078956 w 3224213"/>
                <a:gd name="connsiteY8" fmla="*/ 0 h 1089941"/>
                <a:gd name="connsiteX9" fmla="*/ 3224213 w 3224213"/>
                <a:gd name="connsiteY9" fmla="*/ 294040 h 1089941"/>
                <a:gd name="connsiteX10" fmla="*/ 2431256 w 3224213"/>
                <a:gd name="connsiteY10" fmla="*/ 1068510 h 1089941"/>
                <a:gd name="connsiteX11" fmla="*/ 2447924 w 3224213"/>
                <a:gd name="connsiteY11" fmla="*/ 1030410 h 1089941"/>
                <a:gd name="connsiteX12" fmla="*/ 2466974 w 3224213"/>
                <a:gd name="connsiteY12" fmla="*/ 1089941 h 1089941"/>
                <a:gd name="connsiteX13" fmla="*/ 2583656 w 3224213"/>
                <a:gd name="connsiteY13" fmla="*/ 951829 h 1089941"/>
                <a:gd name="connsiteX14" fmla="*/ 2647949 w 3224213"/>
                <a:gd name="connsiteY14" fmla="*/ 1058985 h 1089941"/>
                <a:gd name="connsiteX15" fmla="*/ 2750343 w 3224213"/>
                <a:gd name="connsiteY15" fmla="*/ 947066 h 1089941"/>
                <a:gd name="connsiteX16" fmla="*/ 2812256 w 3224213"/>
                <a:gd name="connsiteY16" fmla="*/ 1049460 h 1089941"/>
                <a:gd name="connsiteX17" fmla="*/ 2900362 w 3224213"/>
                <a:gd name="connsiteY17" fmla="*/ 935160 h 1089941"/>
                <a:gd name="connsiteX18" fmla="*/ 2933700 w 3224213"/>
                <a:gd name="connsiteY18" fmla="*/ 1004216 h 1089941"/>
                <a:gd name="connsiteX0" fmla="*/ 0 w 3224213"/>
                <a:gd name="connsiteY0" fmla="*/ 130300 h 1089941"/>
                <a:gd name="connsiteX1" fmla="*/ 192882 w 3224213"/>
                <a:gd name="connsiteY1" fmla="*/ 483873 h 1089941"/>
                <a:gd name="connsiteX2" fmla="*/ 788194 w 3224213"/>
                <a:gd name="connsiteY2" fmla="*/ 95488 h 1089941"/>
                <a:gd name="connsiteX3" fmla="*/ 940595 w 3224213"/>
                <a:gd name="connsiteY3" fmla="*/ 453087 h 1089941"/>
                <a:gd name="connsiteX4" fmla="*/ 1550194 w 3224213"/>
                <a:gd name="connsiteY4" fmla="*/ 71597 h 1089941"/>
                <a:gd name="connsiteX5" fmla="*/ 1721644 w 3224213"/>
                <a:gd name="connsiteY5" fmla="*/ 428210 h 1089941"/>
                <a:gd name="connsiteX6" fmla="*/ 2314575 w 3224213"/>
                <a:gd name="connsiteY6" fmla="*/ 69302 h 1089941"/>
                <a:gd name="connsiteX7" fmla="*/ 2481263 w 3224213"/>
                <a:gd name="connsiteY7" fmla="*/ 381322 h 1089941"/>
                <a:gd name="connsiteX8" fmla="*/ 3078956 w 3224213"/>
                <a:gd name="connsiteY8" fmla="*/ 0 h 1089941"/>
                <a:gd name="connsiteX9" fmla="*/ 3224213 w 3224213"/>
                <a:gd name="connsiteY9" fmla="*/ 294040 h 1089941"/>
                <a:gd name="connsiteX10" fmla="*/ 2447924 w 3224213"/>
                <a:gd name="connsiteY10" fmla="*/ 1030410 h 1089941"/>
                <a:gd name="connsiteX11" fmla="*/ 2466974 w 3224213"/>
                <a:gd name="connsiteY11" fmla="*/ 1089941 h 1089941"/>
                <a:gd name="connsiteX12" fmla="*/ 2583656 w 3224213"/>
                <a:gd name="connsiteY12" fmla="*/ 951829 h 1089941"/>
                <a:gd name="connsiteX13" fmla="*/ 2647949 w 3224213"/>
                <a:gd name="connsiteY13" fmla="*/ 1058985 h 1089941"/>
                <a:gd name="connsiteX14" fmla="*/ 2750343 w 3224213"/>
                <a:gd name="connsiteY14" fmla="*/ 947066 h 1089941"/>
                <a:gd name="connsiteX15" fmla="*/ 2812256 w 3224213"/>
                <a:gd name="connsiteY15" fmla="*/ 1049460 h 1089941"/>
                <a:gd name="connsiteX16" fmla="*/ 2900362 w 3224213"/>
                <a:gd name="connsiteY16" fmla="*/ 935160 h 1089941"/>
                <a:gd name="connsiteX17" fmla="*/ 2933700 w 3224213"/>
                <a:gd name="connsiteY17" fmla="*/ 1004216 h 1089941"/>
                <a:gd name="connsiteX0" fmla="*/ 0 w 3224213"/>
                <a:gd name="connsiteY0" fmla="*/ 130300 h 1089941"/>
                <a:gd name="connsiteX1" fmla="*/ 192882 w 3224213"/>
                <a:gd name="connsiteY1" fmla="*/ 483873 h 1089941"/>
                <a:gd name="connsiteX2" fmla="*/ 788194 w 3224213"/>
                <a:gd name="connsiteY2" fmla="*/ 95488 h 1089941"/>
                <a:gd name="connsiteX3" fmla="*/ 940595 w 3224213"/>
                <a:gd name="connsiteY3" fmla="*/ 453087 h 1089941"/>
                <a:gd name="connsiteX4" fmla="*/ 1550194 w 3224213"/>
                <a:gd name="connsiteY4" fmla="*/ 71597 h 1089941"/>
                <a:gd name="connsiteX5" fmla="*/ 1721644 w 3224213"/>
                <a:gd name="connsiteY5" fmla="*/ 428210 h 1089941"/>
                <a:gd name="connsiteX6" fmla="*/ 2314575 w 3224213"/>
                <a:gd name="connsiteY6" fmla="*/ 69302 h 1089941"/>
                <a:gd name="connsiteX7" fmla="*/ 2481263 w 3224213"/>
                <a:gd name="connsiteY7" fmla="*/ 381322 h 1089941"/>
                <a:gd name="connsiteX8" fmla="*/ 3078956 w 3224213"/>
                <a:gd name="connsiteY8" fmla="*/ 0 h 1089941"/>
                <a:gd name="connsiteX9" fmla="*/ 3224213 w 3224213"/>
                <a:gd name="connsiteY9" fmla="*/ 294040 h 1089941"/>
                <a:gd name="connsiteX10" fmla="*/ 2466974 w 3224213"/>
                <a:gd name="connsiteY10" fmla="*/ 1089941 h 1089941"/>
                <a:gd name="connsiteX11" fmla="*/ 2583656 w 3224213"/>
                <a:gd name="connsiteY11" fmla="*/ 951829 h 1089941"/>
                <a:gd name="connsiteX12" fmla="*/ 2647949 w 3224213"/>
                <a:gd name="connsiteY12" fmla="*/ 1058985 h 1089941"/>
                <a:gd name="connsiteX13" fmla="*/ 2750343 w 3224213"/>
                <a:gd name="connsiteY13" fmla="*/ 947066 h 1089941"/>
                <a:gd name="connsiteX14" fmla="*/ 2812256 w 3224213"/>
                <a:gd name="connsiteY14" fmla="*/ 1049460 h 1089941"/>
                <a:gd name="connsiteX15" fmla="*/ 2900362 w 3224213"/>
                <a:gd name="connsiteY15" fmla="*/ 935160 h 1089941"/>
                <a:gd name="connsiteX16" fmla="*/ 2933700 w 3224213"/>
                <a:gd name="connsiteY16" fmla="*/ 100421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2583656 w 3571875"/>
                <a:gd name="connsiteY11" fmla="*/ 951829 h 1089941"/>
                <a:gd name="connsiteX12" fmla="*/ 2647949 w 3571875"/>
                <a:gd name="connsiteY12" fmla="*/ 1058985 h 1089941"/>
                <a:gd name="connsiteX13" fmla="*/ 2750343 w 3571875"/>
                <a:gd name="connsiteY13" fmla="*/ 947066 h 1089941"/>
                <a:gd name="connsiteX14" fmla="*/ 2812256 w 3571875"/>
                <a:gd name="connsiteY14" fmla="*/ 1049460 h 1089941"/>
                <a:gd name="connsiteX15" fmla="*/ 2900362 w 3571875"/>
                <a:gd name="connsiteY15" fmla="*/ 935160 h 1089941"/>
                <a:gd name="connsiteX16" fmla="*/ 3571875 w 3571875"/>
                <a:gd name="connsiteY16" fmla="*/ 14615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2583656 w 3571875"/>
                <a:gd name="connsiteY11" fmla="*/ 951829 h 1089941"/>
                <a:gd name="connsiteX12" fmla="*/ 2647949 w 3571875"/>
                <a:gd name="connsiteY12" fmla="*/ 1058985 h 1089941"/>
                <a:gd name="connsiteX13" fmla="*/ 2750343 w 3571875"/>
                <a:gd name="connsiteY13" fmla="*/ 947066 h 1089941"/>
                <a:gd name="connsiteX14" fmla="*/ 2900362 w 3571875"/>
                <a:gd name="connsiteY14" fmla="*/ 935160 h 1089941"/>
                <a:gd name="connsiteX15" fmla="*/ 3571875 w 3571875"/>
                <a:gd name="connsiteY15" fmla="*/ 14615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2583656 w 3571875"/>
                <a:gd name="connsiteY11" fmla="*/ 951829 h 1089941"/>
                <a:gd name="connsiteX12" fmla="*/ 2647949 w 3571875"/>
                <a:gd name="connsiteY12" fmla="*/ 1058985 h 1089941"/>
                <a:gd name="connsiteX13" fmla="*/ 2900362 w 3571875"/>
                <a:gd name="connsiteY13" fmla="*/ 935160 h 1089941"/>
                <a:gd name="connsiteX14" fmla="*/ 3571875 w 3571875"/>
                <a:gd name="connsiteY14" fmla="*/ 14615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2583656 w 3571875"/>
                <a:gd name="connsiteY11" fmla="*/ 951829 h 1089941"/>
                <a:gd name="connsiteX12" fmla="*/ 2647949 w 3571875"/>
                <a:gd name="connsiteY12" fmla="*/ 1058985 h 1089941"/>
                <a:gd name="connsiteX13" fmla="*/ 3571875 w 3571875"/>
                <a:gd name="connsiteY13" fmla="*/ 14615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2583656 w 3571875"/>
                <a:gd name="connsiteY11" fmla="*/ 951829 h 1089941"/>
                <a:gd name="connsiteX12" fmla="*/ 3571875 w 3571875"/>
                <a:gd name="connsiteY12" fmla="*/ 14615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3571875 w 3571875"/>
                <a:gd name="connsiteY11" fmla="*/ 146156 h 1089941"/>
                <a:gd name="connsiteX0" fmla="*/ 0 w 3571875"/>
                <a:gd name="connsiteY0" fmla="*/ 130300 h 483873"/>
                <a:gd name="connsiteX1" fmla="*/ 192882 w 3571875"/>
                <a:gd name="connsiteY1" fmla="*/ 483873 h 483873"/>
                <a:gd name="connsiteX2" fmla="*/ 788194 w 3571875"/>
                <a:gd name="connsiteY2" fmla="*/ 95488 h 483873"/>
                <a:gd name="connsiteX3" fmla="*/ 940595 w 3571875"/>
                <a:gd name="connsiteY3" fmla="*/ 453087 h 483873"/>
                <a:gd name="connsiteX4" fmla="*/ 1550194 w 3571875"/>
                <a:gd name="connsiteY4" fmla="*/ 71597 h 483873"/>
                <a:gd name="connsiteX5" fmla="*/ 1721644 w 3571875"/>
                <a:gd name="connsiteY5" fmla="*/ 428210 h 483873"/>
                <a:gd name="connsiteX6" fmla="*/ 2314575 w 3571875"/>
                <a:gd name="connsiteY6" fmla="*/ 69302 h 483873"/>
                <a:gd name="connsiteX7" fmla="*/ 2481263 w 3571875"/>
                <a:gd name="connsiteY7" fmla="*/ 381322 h 483873"/>
                <a:gd name="connsiteX8" fmla="*/ 3078956 w 3571875"/>
                <a:gd name="connsiteY8" fmla="*/ 0 h 483873"/>
                <a:gd name="connsiteX9" fmla="*/ 3224213 w 3571875"/>
                <a:gd name="connsiteY9" fmla="*/ 294040 h 483873"/>
                <a:gd name="connsiteX10" fmla="*/ 3571875 w 3571875"/>
                <a:gd name="connsiteY10" fmla="*/ 146156 h 4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1875" h="483873">
                  <a:moveTo>
                    <a:pt x="0" y="130300"/>
                  </a:moveTo>
                  <a:lnTo>
                    <a:pt x="192882" y="483873"/>
                  </a:lnTo>
                  <a:lnTo>
                    <a:pt x="788194" y="95488"/>
                  </a:lnTo>
                  <a:lnTo>
                    <a:pt x="940595" y="453087"/>
                  </a:lnTo>
                  <a:lnTo>
                    <a:pt x="1550194" y="71597"/>
                  </a:lnTo>
                  <a:lnTo>
                    <a:pt x="1721644" y="428210"/>
                  </a:lnTo>
                  <a:lnTo>
                    <a:pt x="2314575" y="69302"/>
                  </a:lnTo>
                  <a:lnTo>
                    <a:pt x="2481263" y="381322"/>
                  </a:lnTo>
                  <a:lnTo>
                    <a:pt x="3078956" y="0"/>
                  </a:lnTo>
                  <a:lnTo>
                    <a:pt x="3224213" y="294040"/>
                  </a:lnTo>
                  <a:lnTo>
                    <a:pt x="3571875" y="146156"/>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2649"/>
                </a:solidFill>
              </a:endParaRPr>
            </a:p>
          </p:txBody>
        </p:sp>
        <p:cxnSp>
          <p:nvCxnSpPr>
            <p:cNvPr id="102" name="Straight Connector 101"/>
            <p:cNvCxnSpPr/>
            <p:nvPr/>
          </p:nvCxnSpPr>
          <p:spPr>
            <a:xfrm>
              <a:off x="2791294" y="2888537"/>
              <a:ext cx="0" cy="180904"/>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994292" y="2875842"/>
              <a:ext cx="0" cy="180904"/>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254445" y="2875842"/>
              <a:ext cx="0" cy="180904"/>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1194" name="TextBox 104"/>
            <p:cNvSpPr txBox="1">
              <a:spLocks noChangeArrowheads="1"/>
            </p:cNvSpPr>
            <p:nvPr/>
          </p:nvSpPr>
          <p:spPr bwMode="auto">
            <a:xfrm rot="-5400000">
              <a:off x="276874" y="3858404"/>
              <a:ext cx="773113" cy="246861"/>
            </a:xfrm>
            <a:prstGeom prst="rect">
              <a:avLst/>
            </a:prstGeom>
            <a:noFill/>
            <a:ln w="9525">
              <a:noFill/>
              <a:miter lim="800000"/>
              <a:headEnd/>
              <a:tailEnd/>
            </a:ln>
          </p:spPr>
          <p:txBody>
            <a:bodyPr wrap="none">
              <a:spAutoFit/>
            </a:bodyPr>
            <a:lstStyle/>
            <a:p>
              <a:pPr algn="ctr"/>
              <a:r>
                <a:rPr lang="en-US" altLang="en-US" sz="1200">
                  <a:ea typeface="MS PGothic" pitchFamily="34" charset="-128"/>
                </a:rPr>
                <a:t>A1C (%)</a:t>
              </a:r>
              <a:endParaRPr lang="en-US" altLang="en-US" sz="1200" baseline="30000">
                <a:ea typeface="MS PGothic" pitchFamily="34" charset="-128"/>
              </a:endParaRPr>
            </a:p>
          </p:txBody>
        </p:sp>
        <p:sp>
          <p:nvSpPr>
            <p:cNvPr id="391195" name="TextBox 105"/>
            <p:cNvSpPr txBox="1">
              <a:spLocks noChangeArrowheads="1"/>
            </p:cNvSpPr>
            <p:nvPr/>
          </p:nvSpPr>
          <p:spPr bwMode="auto">
            <a:xfrm>
              <a:off x="1035543" y="5168001"/>
              <a:ext cx="760919" cy="276999"/>
            </a:xfrm>
            <a:prstGeom prst="rect">
              <a:avLst/>
            </a:prstGeom>
            <a:noFill/>
            <a:ln w="9525">
              <a:noFill/>
              <a:miter lim="800000"/>
              <a:headEnd/>
              <a:tailEnd/>
            </a:ln>
          </p:spPr>
          <p:txBody>
            <a:bodyPr wrap="none">
              <a:spAutoFit/>
            </a:bodyPr>
            <a:lstStyle/>
            <a:p>
              <a:pPr algn="ctr"/>
              <a:r>
                <a:rPr lang="en-US" altLang="en-US" sz="1200">
                  <a:ea typeface="MS PGothic" pitchFamily="34" charset="-128"/>
                </a:rPr>
                <a:t>Diagnosis</a:t>
              </a:r>
            </a:p>
          </p:txBody>
        </p:sp>
        <p:sp>
          <p:nvSpPr>
            <p:cNvPr id="391196" name="TextBox 106"/>
            <p:cNvSpPr txBox="1">
              <a:spLocks noChangeArrowheads="1"/>
            </p:cNvSpPr>
            <p:nvPr/>
          </p:nvSpPr>
          <p:spPr bwMode="auto">
            <a:xfrm>
              <a:off x="4345884" y="5168001"/>
              <a:ext cx="787132" cy="276225"/>
            </a:xfrm>
            <a:prstGeom prst="rect">
              <a:avLst/>
            </a:prstGeom>
            <a:noFill/>
            <a:ln w="9525">
              <a:noFill/>
              <a:miter lim="800000"/>
              <a:headEnd/>
              <a:tailEnd/>
            </a:ln>
          </p:spPr>
          <p:txBody>
            <a:bodyPr wrap="none">
              <a:spAutoFit/>
            </a:bodyPr>
            <a:lstStyle/>
            <a:p>
              <a:pPr algn="ctr"/>
              <a:r>
                <a:rPr lang="en-US" altLang="en-US" sz="1200">
                  <a:ea typeface="MS PGothic" pitchFamily="34" charset="-128"/>
                </a:rPr>
                <a:t>+15 years</a:t>
              </a:r>
            </a:p>
          </p:txBody>
        </p:sp>
        <p:sp>
          <p:nvSpPr>
            <p:cNvPr id="391197" name="TextBox 107"/>
            <p:cNvSpPr txBox="1">
              <a:spLocks noChangeArrowheads="1"/>
            </p:cNvSpPr>
            <p:nvPr/>
          </p:nvSpPr>
          <p:spPr bwMode="auto">
            <a:xfrm>
              <a:off x="3590242" y="2468437"/>
              <a:ext cx="1563482" cy="369332"/>
            </a:xfrm>
            <a:prstGeom prst="rect">
              <a:avLst/>
            </a:prstGeom>
            <a:noFill/>
            <a:ln w="9525">
              <a:noFill/>
              <a:miter lim="800000"/>
              <a:headEnd/>
              <a:tailEnd/>
            </a:ln>
          </p:spPr>
          <p:txBody>
            <a:bodyPr>
              <a:spAutoFit/>
            </a:bodyPr>
            <a:lstStyle/>
            <a:p>
              <a:pPr algn="ctr"/>
              <a:r>
                <a:rPr lang="en-US" altLang="en-US" sz="900" b="1">
                  <a:ea typeface="MS PGothic" pitchFamily="34" charset="-128"/>
                </a:rPr>
                <a:t>Complex</a:t>
              </a:r>
            </a:p>
            <a:p>
              <a:pPr algn="ctr"/>
              <a:r>
                <a:rPr lang="en-US" altLang="en-US" sz="900" b="1">
                  <a:ea typeface="MS PGothic" pitchFamily="34" charset="-128"/>
                </a:rPr>
                <a:t>injectable regimen</a:t>
              </a:r>
            </a:p>
          </p:txBody>
        </p:sp>
        <p:sp>
          <p:nvSpPr>
            <p:cNvPr id="391198" name="TextBox 108"/>
            <p:cNvSpPr txBox="1">
              <a:spLocks noChangeArrowheads="1"/>
            </p:cNvSpPr>
            <p:nvPr/>
          </p:nvSpPr>
          <p:spPr bwMode="auto">
            <a:xfrm>
              <a:off x="3261427" y="2468437"/>
              <a:ext cx="591830" cy="369332"/>
            </a:xfrm>
            <a:prstGeom prst="rect">
              <a:avLst/>
            </a:prstGeom>
            <a:noFill/>
            <a:ln w="9525">
              <a:noFill/>
              <a:miter lim="800000"/>
              <a:headEnd/>
              <a:tailEnd/>
            </a:ln>
          </p:spPr>
          <p:txBody>
            <a:bodyPr wrap="none">
              <a:spAutoFit/>
            </a:bodyPr>
            <a:lstStyle/>
            <a:p>
              <a:pPr algn="ctr"/>
              <a:r>
                <a:rPr lang="en-US" altLang="en-US" sz="900" b="1">
                  <a:ea typeface="MS PGothic" pitchFamily="34" charset="-128"/>
                </a:rPr>
                <a:t>+ Basal</a:t>
              </a:r>
            </a:p>
            <a:p>
              <a:pPr algn="ctr"/>
              <a:r>
                <a:rPr lang="en-US" altLang="en-US" sz="900" b="1">
                  <a:ea typeface="MS PGothic" pitchFamily="34" charset="-128"/>
                </a:rPr>
                <a:t>insulin</a:t>
              </a:r>
            </a:p>
          </p:txBody>
        </p:sp>
        <p:sp>
          <p:nvSpPr>
            <p:cNvPr id="391199" name="TextBox 109"/>
            <p:cNvSpPr txBox="1">
              <a:spLocks noChangeArrowheads="1"/>
            </p:cNvSpPr>
            <p:nvPr/>
          </p:nvSpPr>
          <p:spPr bwMode="auto">
            <a:xfrm>
              <a:off x="2533028" y="2606937"/>
              <a:ext cx="553357" cy="230832"/>
            </a:xfrm>
            <a:prstGeom prst="rect">
              <a:avLst/>
            </a:prstGeom>
            <a:noFill/>
            <a:ln w="9525">
              <a:noFill/>
              <a:miter lim="800000"/>
              <a:headEnd/>
              <a:tailEnd/>
            </a:ln>
          </p:spPr>
          <p:txBody>
            <a:bodyPr wrap="none">
              <a:spAutoFit/>
            </a:bodyPr>
            <a:lstStyle/>
            <a:p>
              <a:pPr algn="ctr"/>
              <a:r>
                <a:rPr lang="en-US" altLang="en-US" sz="900" b="1">
                  <a:ea typeface="MS PGothic" pitchFamily="34" charset="-128"/>
                </a:rPr>
                <a:t>+ Drug</a:t>
              </a:r>
            </a:p>
          </p:txBody>
        </p:sp>
        <p:sp>
          <p:nvSpPr>
            <p:cNvPr id="391200" name="TextBox 110"/>
            <p:cNvSpPr txBox="1">
              <a:spLocks noChangeArrowheads="1"/>
            </p:cNvSpPr>
            <p:nvPr/>
          </p:nvSpPr>
          <p:spPr bwMode="auto">
            <a:xfrm>
              <a:off x="1024229" y="2606937"/>
              <a:ext cx="402675" cy="230832"/>
            </a:xfrm>
            <a:prstGeom prst="rect">
              <a:avLst/>
            </a:prstGeom>
            <a:noFill/>
            <a:ln w="9525">
              <a:noFill/>
              <a:miter lim="800000"/>
              <a:headEnd/>
              <a:tailEnd/>
            </a:ln>
          </p:spPr>
          <p:txBody>
            <a:bodyPr wrap="none">
              <a:spAutoFit/>
            </a:bodyPr>
            <a:lstStyle/>
            <a:p>
              <a:pPr algn="ctr"/>
              <a:r>
                <a:rPr lang="en-US" altLang="en-US" sz="900" b="1">
                  <a:ea typeface="MS PGothic" pitchFamily="34" charset="-128"/>
                </a:rPr>
                <a:t>Diet</a:t>
              </a:r>
            </a:p>
          </p:txBody>
        </p:sp>
        <p:cxnSp>
          <p:nvCxnSpPr>
            <p:cNvPr id="112" name="Straight Connector 111"/>
            <p:cNvCxnSpPr/>
            <p:nvPr/>
          </p:nvCxnSpPr>
          <p:spPr>
            <a:xfrm>
              <a:off x="1092504" y="5172057"/>
              <a:ext cx="374210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1202" name="TextBox 112"/>
            <p:cNvSpPr txBox="1">
              <a:spLocks noChangeArrowheads="1"/>
            </p:cNvSpPr>
            <p:nvPr/>
          </p:nvSpPr>
          <p:spPr bwMode="auto">
            <a:xfrm>
              <a:off x="3396529" y="5168001"/>
              <a:ext cx="788543" cy="276225"/>
            </a:xfrm>
            <a:prstGeom prst="rect">
              <a:avLst/>
            </a:prstGeom>
            <a:noFill/>
            <a:ln w="9525">
              <a:noFill/>
              <a:miter lim="800000"/>
              <a:headEnd/>
              <a:tailEnd/>
            </a:ln>
          </p:spPr>
          <p:txBody>
            <a:bodyPr wrap="none">
              <a:spAutoFit/>
            </a:bodyPr>
            <a:lstStyle/>
            <a:p>
              <a:pPr algn="ctr"/>
              <a:r>
                <a:rPr lang="en-US" altLang="en-US" sz="1200">
                  <a:ea typeface="MS PGothic" pitchFamily="34" charset="-128"/>
                </a:rPr>
                <a:t>+10 years</a:t>
              </a:r>
            </a:p>
          </p:txBody>
        </p:sp>
        <p:sp>
          <p:nvSpPr>
            <p:cNvPr id="391203" name="TextBox 113"/>
            <p:cNvSpPr txBox="1">
              <a:spLocks noChangeArrowheads="1"/>
            </p:cNvSpPr>
            <p:nvPr/>
          </p:nvSpPr>
          <p:spPr bwMode="auto">
            <a:xfrm>
              <a:off x="2236990" y="5168001"/>
              <a:ext cx="712369" cy="276225"/>
            </a:xfrm>
            <a:prstGeom prst="rect">
              <a:avLst/>
            </a:prstGeom>
            <a:noFill/>
            <a:ln w="9525">
              <a:noFill/>
              <a:miter lim="800000"/>
              <a:headEnd/>
              <a:tailEnd/>
            </a:ln>
          </p:spPr>
          <p:txBody>
            <a:bodyPr wrap="none">
              <a:spAutoFit/>
            </a:bodyPr>
            <a:lstStyle/>
            <a:p>
              <a:pPr algn="ctr"/>
              <a:r>
                <a:rPr lang="en-US" altLang="en-US" sz="1200">
                  <a:ea typeface="MS PGothic" pitchFamily="34" charset="-128"/>
                </a:rPr>
                <a:t>+5 years</a:t>
              </a:r>
            </a:p>
          </p:txBody>
        </p:sp>
        <p:cxnSp>
          <p:nvCxnSpPr>
            <p:cNvPr id="115" name="Straight Connector 114"/>
            <p:cNvCxnSpPr/>
            <p:nvPr/>
          </p:nvCxnSpPr>
          <p:spPr>
            <a:xfrm>
              <a:off x="3561307" y="2888537"/>
              <a:ext cx="0" cy="180904"/>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355134" y="2888537"/>
              <a:ext cx="0" cy="180904"/>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391206" name="TextBox 116"/>
            <p:cNvSpPr txBox="1">
              <a:spLocks noChangeArrowheads="1"/>
            </p:cNvSpPr>
            <p:nvPr/>
          </p:nvSpPr>
          <p:spPr bwMode="auto">
            <a:xfrm>
              <a:off x="1733905" y="2606937"/>
              <a:ext cx="553357" cy="230832"/>
            </a:xfrm>
            <a:prstGeom prst="rect">
              <a:avLst/>
            </a:prstGeom>
            <a:noFill/>
            <a:ln w="9525">
              <a:noFill/>
              <a:miter lim="800000"/>
              <a:headEnd/>
              <a:tailEnd/>
            </a:ln>
          </p:spPr>
          <p:txBody>
            <a:bodyPr wrap="none">
              <a:spAutoFit/>
            </a:bodyPr>
            <a:lstStyle/>
            <a:p>
              <a:pPr algn="ctr"/>
              <a:r>
                <a:rPr lang="en-US" altLang="en-US" sz="900" b="1">
                  <a:ea typeface="MS PGothic" pitchFamily="34" charset="-128"/>
                </a:rPr>
                <a:t>+ Drug</a:t>
              </a:r>
            </a:p>
          </p:txBody>
        </p:sp>
        <p:cxnSp>
          <p:nvCxnSpPr>
            <p:cNvPr id="123" name="Straight Connector 122"/>
            <p:cNvCxnSpPr/>
            <p:nvPr/>
          </p:nvCxnSpPr>
          <p:spPr>
            <a:xfrm flipH="1">
              <a:off x="1032173" y="4932438"/>
              <a:ext cx="58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1032173" y="4445266"/>
              <a:ext cx="58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1032173" y="3988244"/>
              <a:ext cx="58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1032173" y="3539157"/>
              <a:ext cx="58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1032173" y="3047225"/>
              <a:ext cx="58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116319" y="4721383"/>
              <a:ext cx="3743689" cy="0"/>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91213" name="TextBox 129"/>
            <p:cNvSpPr txBox="1">
              <a:spLocks noChangeArrowheads="1"/>
            </p:cNvSpPr>
            <p:nvPr/>
          </p:nvSpPr>
          <p:spPr bwMode="auto">
            <a:xfrm>
              <a:off x="1103762" y="4501704"/>
              <a:ext cx="1027846" cy="276999"/>
            </a:xfrm>
            <a:prstGeom prst="rect">
              <a:avLst/>
            </a:prstGeom>
            <a:noFill/>
            <a:ln w="9525">
              <a:noFill/>
              <a:miter lim="800000"/>
              <a:headEnd/>
              <a:tailEnd/>
            </a:ln>
          </p:spPr>
          <p:txBody>
            <a:bodyPr wrap="none">
              <a:spAutoFit/>
            </a:bodyPr>
            <a:lstStyle/>
            <a:p>
              <a:pPr algn="ctr"/>
              <a:r>
                <a:rPr lang="en-US" altLang="en-US" sz="1200">
                  <a:ea typeface="MS PGothic" pitchFamily="34" charset="-128"/>
                </a:rPr>
                <a:t>AACE Goal</a:t>
              </a:r>
              <a:r>
                <a:rPr lang="en-US" altLang="en-US" sz="1200" baseline="30000">
                  <a:ea typeface="MS PGothic" pitchFamily="34" charset="-128"/>
                </a:rPr>
                <a:t>6</a:t>
              </a:r>
            </a:p>
          </p:txBody>
        </p:sp>
        <p:sp>
          <p:nvSpPr>
            <p:cNvPr id="391214" name="TextBox 130"/>
            <p:cNvSpPr txBox="1">
              <a:spLocks noChangeArrowheads="1"/>
            </p:cNvSpPr>
            <p:nvPr/>
          </p:nvSpPr>
          <p:spPr bwMode="auto">
            <a:xfrm>
              <a:off x="906748" y="4219929"/>
              <a:ext cx="1333630" cy="274530"/>
            </a:xfrm>
            <a:prstGeom prst="rect">
              <a:avLst/>
            </a:prstGeom>
            <a:noFill/>
            <a:ln w="9525">
              <a:noFill/>
              <a:miter lim="800000"/>
              <a:headEnd/>
              <a:tailEnd/>
            </a:ln>
          </p:spPr>
          <p:txBody>
            <a:bodyPr wrap="none">
              <a:spAutoFit/>
            </a:bodyPr>
            <a:lstStyle/>
            <a:p>
              <a:pPr algn="ctr"/>
              <a:r>
                <a:rPr lang="en-US" altLang="en-US" sz="1200">
                  <a:ea typeface="MS PGothic" pitchFamily="34" charset="-128"/>
                </a:rPr>
                <a:t>ADA/SIGN Goal</a:t>
              </a:r>
              <a:r>
                <a:rPr lang="en-US" altLang="en-US" sz="1200" baseline="30000">
                  <a:ea typeface="MS PGothic" pitchFamily="34" charset="-128"/>
                </a:rPr>
                <a:t>5</a:t>
              </a:r>
            </a:p>
          </p:txBody>
        </p:sp>
        <p:grpSp>
          <p:nvGrpSpPr>
            <p:cNvPr id="391215" name="Group 117"/>
            <p:cNvGrpSpPr>
              <a:grpSpLocks/>
            </p:cNvGrpSpPr>
            <p:nvPr/>
          </p:nvGrpSpPr>
          <p:grpSpPr bwMode="auto">
            <a:xfrm>
              <a:off x="1191712" y="5062128"/>
              <a:ext cx="78995" cy="187325"/>
              <a:chOff x="490904" y="5230398"/>
              <a:chExt cx="76200" cy="124183"/>
            </a:xfrm>
          </p:grpSpPr>
          <p:cxnSp>
            <p:nvCxnSpPr>
              <p:cNvPr id="121" name="Straight Connector 120"/>
              <p:cNvCxnSpPr/>
              <p:nvPr/>
            </p:nvCxnSpPr>
            <p:spPr>
              <a:xfrm flipV="1">
                <a:off x="490157" y="5254882"/>
                <a:ext cx="76574" cy="7679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490157" y="5230686"/>
                <a:ext cx="76574" cy="757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490157" y="5279078"/>
                <a:ext cx="76574" cy="757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Straight Connector 59"/>
            <p:cNvCxnSpPr/>
            <p:nvPr/>
          </p:nvCxnSpPr>
          <p:spPr>
            <a:xfrm>
              <a:off x="1092504" y="4208821"/>
              <a:ext cx="3742102" cy="0"/>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91217" name="TextBox 60"/>
            <p:cNvSpPr txBox="1">
              <a:spLocks noChangeArrowheads="1"/>
            </p:cNvSpPr>
            <p:nvPr/>
          </p:nvSpPr>
          <p:spPr bwMode="auto">
            <a:xfrm>
              <a:off x="1111329" y="3993548"/>
              <a:ext cx="918841" cy="276999"/>
            </a:xfrm>
            <a:prstGeom prst="rect">
              <a:avLst/>
            </a:prstGeom>
            <a:noFill/>
            <a:ln w="9525">
              <a:noFill/>
              <a:miter lim="800000"/>
              <a:headEnd/>
              <a:tailEnd/>
            </a:ln>
          </p:spPr>
          <p:txBody>
            <a:bodyPr wrap="none">
              <a:spAutoFit/>
            </a:bodyPr>
            <a:lstStyle/>
            <a:p>
              <a:r>
                <a:rPr lang="en-GB" sz="1200">
                  <a:ea typeface="MS PGothic" pitchFamily="34" charset="-128"/>
                </a:rPr>
                <a:t>NICE Goal</a:t>
              </a:r>
              <a:endParaRPr lang="en-US" sz="1200">
                <a:ea typeface="MS PGothic" pitchFamily="34" charset="-128"/>
              </a:endParaRPr>
            </a:p>
          </p:txBody>
        </p:sp>
      </p:grpSp>
      <p:sp>
        <p:nvSpPr>
          <p:cNvPr id="63" name="TextBox 62"/>
          <p:cNvSpPr txBox="1"/>
          <p:nvPr/>
        </p:nvSpPr>
        <p:spPr>
          <a:xfrm>
            <a:off x="395288" y="6126163"/>
            <a:ext cx="8558212" cy="687387"/>
          </a:xfrm>
          <a:prstGeom prst="rect">
            <a:avLst/>
          </a:prstGeom>
          <a:noFill/>
        </p:spPr>
        <p:txBody>
          <a:bodyPr lIns="90000" tIns="46800" rIns="90000" bIns="46800" anchor="b">
            <a:spAutoFit/>
          </a:bodyPr>
          <a:lstStyle/>
          <a:p>
            <a:pPr>
              <a:lnSpc>
                <a:spcPct val="90000"/>
              </a:lnSpc>
              <a:spcBef>
                <a:spcPts val="300"/>
              </a:spcBef>
              <a:defRPr/>
            </a:pPr>
            <a:r>
              <a:rPr lang="en-GB" sz="800" baseline="30000" dirty="0">
                <a:solidFill>
                  <a:schemeClr val="tx1">
                    <a:lumMod val="50000"/>
                  </a:schemeClr>
                </a:solidFill>
                <a:latin typeface="+mj-lt"/>
                <a:ea typeface="Arial Unicode MS" pitchFamily="34" charset="-128"/>
                <a:cs typeface="Arial Unicode MS" pitchFamily="34" charset="-128"/>
              </a:rPr>
              <a:t>T</a:t>
            </a:r>
            <a:r>
              <a:rPr lang="en-GB" sz="800" dirty="0">
                <a:solidFill>
                  <a:schemeClr val="tx1">
                    <a:lumMod val="50000"/>
                  </a:schemeClr>
                </a:solidFill>
                <a:latin typeface="+mj-lt"/>
                <a:ea typeface="Arial Unicode MS" pitchFamily="34" charset="-128"/>
                <a:cs typeface="Arial Unicode MS" pitchFamily="34" charset="-128"/>
              </a:rPr>
              <a:t>2D=type 2 diabetes; ADA=American Diabetes Association; AACE=American Association of Clinical Endocrinologists; </a:t>
            </a:r>
            <a:br>
              <a:rPr lang="en-GB" sz="800" dirty="0">
                <a:solidFill>
                  <a:schemeClr val="tx1">
                    <a:lumMod val="50000"/>
                  </a:schemeClr>
                </a:solidFill>
                <a:latin typeface="+mj-lt"/>
                <a:ea typeface="Arial Unicode MS" pitchFamily="34" charset="-128"/>
                <a:cs typeface="Arial Unicode MS" pitchFamily="34" charset="-128"/>
              </a:rPr>
            </a:br>
            <a:r>
              <a:rPr lang="en-GB" sz="800" dirty="0">
                <a:solidFill>
                  <a:schemeClr val="tx1">
                    <a:lumMod val="50000"/>
                  </a:schemeClr>
                </a:solidFill>
                <a:latin typeface="+mj-lt"/>
                <a:ea typeface="Arial Unicode MS" pitchFamily="34" charset="-128"/>
                <a:cs typeface="Arial Unicode MS" pitchFamily="34" charset="-128"/>
              </a:rPr>
              <a:t>OAD=oral antidiabetic drug; MET=metformin; SU=sulfonylurea.</a:t>
            </a:r>
          </a:p>
          <a:p>
            <a:pPr>
              <a:lnSpc>
                <a:spcPct val="90000"/>
              </a:lnSpc>
              <a:spcBef>
                <a:spcPts val="300"/>
              </a:spcBef>
              <a:defRPr/>
            </a:pPr>
            <a:r>
              <a:rPr lang="en-GB" sz="800" dirty="0">
                <a:solidFill>
                  <a:schemeClr val="tx1">
                    <a:lumMod val="50000"/>
                  </a:schemeClr>
                </a:solidFill>
                <a:latin typeface="+mj-lt"/>
                <a:ea typeface="Arial Unicode MS" pitchFamily="34" charset="-128"/>
                <a:cs typeface="Arial Unicode MS" pitchFamily="34" charset="-128"/>
              </a:rPr>
              <a:t>1. </a:t>
            </a:r>
            <a:r>
              <a:rPr lang="en-GB" sz="800" dirty="0" err="1">
                <a:solidFill>
                  <a:schemeClr val="tx1">
                    <a:lumMod val="50000"/>
                  </a:schemeClr>
                </a:solidFill>
                <a:latin typeface="+mj-lt"/>
                <a:ea typeface="Arial Unicode MS" pitchFamily="34" charset="-128"/>
                <a:cs typeface="Arial Unicode MS" pitchFamily="34" charset="-128"/>
              </a:rPr>
              <a:t>Khunti</a:t>
            </a:r>
            <a:r>
              <a:rPr lang="en-GB" sz="800" dirty="0">
                <a:solidFill>
                  <a:schemeClr val="tx1">
                    <a:lumMod val="50000"/>
                  </a:schemeClr>
                </a:solidFill>
                <a:latin typeface="+mj-lt"/>
                <a:ea typeface="Arial Unicode MS" pitchFamily="34" charset="-128"/>
                <a:cs typeface="Arial Unicode MS" pitchFamily="34" charset="-128"/>
              </a:rPr>
              <a:t> K </a:t>
            </a:r>
            <a:r>
              <a:rPr lang="en-GB" sz="800" i="1" dirty="0">
                <a:solidFill>
                  <a:schemeClr val="tx1">
                    <a:lumMod val="50000"/>
                  </a:schemeClr>
                </a:solidFill>
                <a:latin typeface="+mj-lt"/>
                <a:ea typeface="Arial Unicode MS" pitchFamily="34" charset="-128"/>
                <a:cs typeface="Arial Unicode MS" pitchFamily="34" charset="-128"/>
              </a:rPr>
              <a:t>et al. Diabetes Care</a:t>
            </a:r>
            <a:r>
              <a:rPr lang="en-GB" sz="800" dirty="0">
                <a:solidFill>
                  <a:schemeClr val="tx1">
                    <a:lumMod val="50000"/>
                  </a:schemeClr>
                </a:solidFill>
                <a:latin typeface="+mj-lt"/>
                <a:ea typeface="Arial Unicode MS" pitchFamily="34" charset="-128"/>
                <a:cs typeface="Arial Unicode MS" pitchFamily="34" charset="-128"/>
              </a:rPr>
              <a:t>. 2013;36:3411-3417. 2. Nichols GA </a:t>
            </a:r>
            <a:r>
              <a:rPr lang="en-GB" sz="800" i="1" dirty="0">
                <a:solidFill>
                  <a:schemeClr val="tx1">
                    <a:lumMod val="50000"/>
                  </a:schemeClr>
                </a:solidFill>
                <a:latin typeface="+mj-lt"/>
                <a:ea typeface="Arial Unicode MS" pitchFamily="34" charset="-128"/>
                <a:cs typeface="Arial Unicode MS" pitchFamily="34" charset="-128"/>
              </a:rPr>
              <a:t>et al. J Gen Intern Med</a:t>
            </a:r>
            <a:r>
              <a:rPr lang="en-GB" sz="800" dirty="0">
                <a:solidFill>
                  <a:schemeClr val="tx1">
                    <a:lumMod val="50000"/>
                  </a:schemeClr>
                </a:solidFill>
                <a:latin typeface="+mj-lt"/>
                <a:ea typeface="Arial Unicode MS" pitchFamily="34" charset="-128"/>
                <a:cs typeface="Arial Unicode MS" pitchFamily="34" charset="-128"/>
              </a:rPr>
              <a:t>. 2007;22:453-458.</a:t>
            </a:r>
            <a:br>
              <a:rPr lang="en-GB" sz="800" dirty="0">
                <a:solidFill>
                  <a:schemeClr val="tx1">
                    <a:lumMod val="50000"/>
                  </a:schemeClr>
                </a:solidFill>
                <a:latin typeface="+mj-lt"/>
                <a:ea typeface="Arial Unicode MS" pitchFamily="34" charset="-128"/>
                <a:cs typeface="Arial Unicode MS" pitchFamily="34" charset="-128"/>
              </a:rPr>
            </a:br>
            <a:r>
              <a:rPr lang="en-GB" sz="800" dirty="0">
                <a:solidFill>
                  <a:schemeClr val="tx1">
                    <a:lumMod val="50000"/>
                  </a:schemeClr>
                </a:solidFill>
                <a:latin typeface="+mj-lt"/>
                <a:ea typeface="Arial Unicode MS" pitchFamily="34" charset="-128"/>
                <a:cs typeface="Arial Unicode MS" pitchFamily="34" charset="-128"/>
              </a:rPr>
              <a:t>3. Fu AZ </a:t>
            </a:r>
            <a:r>
              <a:rPr lang="en-GB" sz="800" i="1" dirty="0">
                <a:solidFill>
                  <a:schemeClr val="tx1">
                    <a:lumMod val="50000"/>
                  </a:schemeClr>
                </a:solidFill>
                <a:latin typeface="+mj-lt"/>
                <a:ea typeface="Arial Unicode MS" pitchFamily="34" charset="-128"/>
                <a:cs typeface="Arial Unicode MS" pitchFamily="34" charset="-128"/>
              </a:rPr>
              <a:t>et al. Diabetes </a:t>
            </a:r>
            <a:r>
              <a:rPr lang="en-GB" sz="800" i="1" dirty="0" err="1">
                <a:solidFill>
                  <a:schemeClr val="tx1">
                    <a:lumMod val="50000"/>
                  </a:schemeClr>
                </a:solidFill>
                <a:latin typeface="+mj-lt"/>
                <a:ea typeface="Arial Unicode MS" pitchFamily="34" charset="-128"/>
                <a:cs typeface="Arial Unicode MS" pitchFamily="34" charset="-128"/>
              </a:rPr>
              <a:t>Obes</a:t>
            </a:r>
            <a:r>
              <a:rPr lang="en-GB" sz="800" i="1" dirty="0">
                <a:solidFill>
                  <a:schemeClr val="tx1">
                    <a:lumMod val="50000"/>
                  </a:schemeClr>
                </a:solidFill>
                <a:latin typeface="+mj-lt"/>
                <a:ea typeface="Arial Unicode MS" pitchFamily="34" charset="-128"/>
                <a:cs typeface="Arial Unicode MS" pitchFamily="34" charset="-128"/>
              </a:rPr>
              <a:t> </a:t>
            </a:r>
            <a:r>
              <a:rPr lang="en-GB" sz="800" i="1" dirty="0" err="1">
                <a:solidFill>
                  <a:schemeClr val="tx1">
                    <a:lumMod val="50000"/>
                  </a:schemeClr>
                </a:solidFill>
                <a:latin typeface="+mj-lt"/>
                <a:ea typeface="Arial Unicode MS" pitchFamily="34" charset="-128"/>
                <a:cs typeface="Arial Unicode MS" pitchFamily="34" charset="-128"/>
              </a:rPr>
              <a:t>Metab</a:t>
            </a:r>
            <a:r>
              <a:rPr lang="en-GB" sz="800" dirty="0">
                <a:solidFill>
                  <a:schemeClr val="tx1">
                    <a:lumMod val="50000"/>
                  </a:schemeClr>
                </a:solidFill>
                <a:latin typeface="+mj-lt"/>
                <a:ea typeface="Arial Unicode MS" pitchFamily="34" charset="-128"/>
                <a:cs typeface="Arial Unicode MS" pitchFamily="34" charset="-128"/>
              </a:rPr>
              <a:t>. 2011;13:765-769. 4. Campbell IW. </a:t>
            </a:r>
            <a:r>
              <a:rPr lang="en-GB" sz="800" i="1" dirty="0">
                <a:solidFill>
                  <a:schemeClr val="tx1">
                    <a:lumMod val="50000"/>
                  </a:schemeClr>
                </a:solidFill>
                <a:latin typeface="+mj-lt"/>
                <a:ea typeface="Arial Unicode MS" pitchFamily="34" charset="-128"/>
                <a:cs typeface="Arial Unicode MS" pitchFamily="34" charset="-128"/>
              </a:rPr>
              <a:t>Br J </a:t>
            </a:r>
            <a:r>
              <a:rPr lang="en-GB" sz="800" i="1" dirty="0" err="1">
                <a:solidFill>
                  <a:schemeClr val="tx1">
                    <a:lumMod val="50000"/>
                  </a:schemeClr>
                </a:solidFill>
                <a:latin typeface="+mj-lt"/>
                <a:ea typeface="Arial Unicode MS" pitchFamily="34" charset="-128"/>
                <a:cs typeface="Arial Unicode MS" pitchFamily="34" charset="-128"/>
              </a:rPr>
              <a:t>Cardiol</a:t>
            </a:r>
            <a:r>
              <a:rPr lang="en-GB" sz="800" dirty="0">
                <a:solidFill>
                  <a:schemeClr val="tx1">
                    <a:lumMod val="50000"/>
                  </a:schemeClr>
                </a:solidFill>
                <a:latin typeface="+mj-lt"/>
                <a:ea typeface="Arial Unicode MS" pitchFamily="34" charset="-128"/>
                <a:cs typeface="Arial Unicode MS" pitchFamily="34" charset="-128"/>
              </a:rPr>
              <a:t>. 2000;7:625-631.</a:t>
            </a:r>
            <a:br>
              <a:rPr lang="en-GB" sz="800" dirty="0">
                <a:solidFill>
                  <a:schemeClr val="tx1">
                    <a:lumMod val="50000"/>
                  </a:schemeClr>
                </a:solidFill>
                <a:latin typeface="+mj-lt"/>
                <a:ea typeface="Arial Unicode MS" pitchFamily="34" charset="-128"/>
                <a:cs typeface="Arial Unicode MS" pitchFamily="34" charset="-128"/>
              </a:rPr>
            </a:br>
            <a:r>
              <a:rPr lang="en-GB" sz="800" dirty="0">
                <a:solidFill>
                  <a:schemeClr val="tx1">
                    <a:lumMod val="50000"/>
                  </a:schemeClr>
                </a:solidFill>
                <a:latin typeface="+mj-lt"/>
                <a:ea typeface="Arial Unicode MS" pitchFamily="34" charset="-128"/>
                <a:cs typeface="Arial Unicode MS" pitchFamily="34" charset="-128"/>
              </a:rPr>
              <a:t>5. </a:t>
            </a:r>
            <a:r>
              <a:rPr lang="en-GB" sz="800" dirty="0" err="1">
                <a:solidFill>
                  <a:schemeClr val="tx1">
                    <a:lumMod val="50000"/>
                  </a:schemeClr>
                </a:solidFill>
                <a:latin typeface="+mj-lt"/>
                <a:ea typeface="Arial Unicode MS" pitchFamily="34" charset="-128"/>
                <a:cs typeface="Arial Unicode MS" pitchFamily="34" charset="-128"/>
              </a:rPr>
              <a:t>Inzucchi</a:t>
            </a:r>
            <a:r>
              <a:rPr lang="en-GB" sz="800" dirty="0">
                <a:solidFill>
                  <a:schemeClr val="tx1">
                    <a:lumMod val="50000"/>
                  </a:schemeClr>
                </a:solidFill>
                <a:latin typeface="+mj-lt"/>
                <a:ea typeface="Arial Unicode MS" pitchFamily="34" charset="-128"/>
                <a:cs typeface="Arial Unicode MS" pitchFamily="34" charset="-128"/>
              </a:rPr>
              <a:t> SE </a:t>
            </a:r>
            <a:r>
              <a:rPr lang="en-GB" sz="800" i="1" dirty="0">
                <a:solidFill>
                  <a:schemeClr val="tx1">
                    <a:lumMod val="50000"/>
                  </a:schemeClr>
                </a:solidFill>
                <a:latin typeface="+mj-lt"/>
                <a:ea typeface="Arial Unicode MS" pitchFamily="34" charset="-128"/>
                <a:cs typeface="Arial Unicode MS" pitchFamily="34" charset="-128"/>
              </a:rPr>
              <a:t>et al. Diabetes Care</a:t>
            </a:r>
            <a:r>
              <a:rPr lang="en-GB" sz="800" dirty="0">
                <a:solidFill>
                  <a:schemeClr val="tx1">
                    <a:lumMod val="50000"/>
                  </a:schemeClr>
                </a:solidFill>
                <a:latin typeface="+mj-lt"/>
                <a:ea typeface="Arial Unicode MS" pitchFamily="34" charset="-128"/>
                <a:cs typeface="Arial Unicode MS" pitchFamily="34" charset="-128"/>
              </a:rPr>
              <a:t>. 2015;38:140-149. 6. Garber AJ </a:t>
            </a:r>
            <a:r>
              <a:rPr lang="en-GB" sz="800" i="1" dirty="0">
                <a:solidFill>
                  <a:schemeClr val="tx1">
                    <a:lumMod val="50000"/>
                  </a:schemeClr>
                </a:solidFill>
                <a:latin typeface="+mj-lt"/>
                <a:ea typeface="Arial Unicode MS" pitchFamily="34" charset="-128"/>
                <a:cs typeface="Arial Unicode MS" pitchFamily="34" charset="-128"/>
              </a:rPr>
              <a:t>et al. </a:t>
            </a:r>
            <a:r>
              <a:rPr lang="en-GB" sz="800" i="1" dirty="0" err="1">
                <a:solidFill>
                  <a:schemeClr val="tx1">
                    <a:lumMod val="50000"/>
                  </a:schemeClr>
                </a:solidFill>
                <a:latin typeface="+mj-lt"/>
                <a:ea typeface="Arial Unicode MS" pitchFamily="34" charset="-128"/>
                <a:cs typeface="Arial Unicode MS" pitchFamily="34" charset="-128"/>
              </a:rPr>
              <a:t>Endocr</a:t>
            </a:r>
            <a:r>
              <a:rPr lang="en-GB" sz="800" i="1" dirty="0">
                <a:solidFill>
                  <a:schemeClr val="tx1">
                    <a:lumMod val="50000"/>
                  </a:schemeClr>
                </a:solidFill>
                <a:latin typeface="+mj-lt"/>
                <a:ea typeface="Arial Unicode MS" pitchFamily="34" charset="-128"/>
                <a:cs typeface="Arial Unicode MS" pitchFamily="34" charset="-128"/>
              </a:rPr>
              <a:t> </a:t>
            </a:r>
            <a:r>
              <a:rPr lang="en-GB" sz="800" i="1" dirty="0" err="1">
                <a:solidFill>
                  <a:schemeClr val="tx1">
                    <a:lumMod val="50000"/>
                  </a:schemeClr>
                </a:solidFill>
                <a:latin typeface="+mj-lt"/>
                <a:ea typeface="Arial Unicode MS" pitchFamily="34" charset="-128"/>
                <a:cs typeface="Arial Unicode MS" pitchFamily="34" charset="-128"/>
              </a:rPr>
              <a:t>Pract</a:t>
            </a:r>
            <a:r>
              <a:rPr lang="en-GB" sz="800" dirty="0">
                <a:solidFill>
                  <a:schemeClr val="tx1">
                    <a:lumMod val="50000"/>
                  </a:schemeClr>
                </a:solidFill>
                <a:latin typeface="+mj-lt"/>
                <a:ea typeface="Arial Unicode MS" pitchFamily="34" charset="-128"/>
                <a:cs typeface="Arial Unicode MS" pitchFamily="34" charset="-128"/>
              </a:rPr>
              <a:t>. 2015;21:e1-e10. doi:10.4158/EP15693.CS.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1" name="Rectangle 8"/>
          <p:cNvSpPr>
            <a:spLocks noGrp="1" noChangeArrowheads="1"/>
          </p:cNvSpPr>
          <p:nvPr>
            <p:ph type="title" idx="4294967295"/>
          </p:nvPr>
        </p:nvSpPr>
        <p:spPr>
          <a:xfrm>
            <a:off x="457200" y="584200"/>
            <a:ext cx="8229600" cy="646113"/>
          </a:xfrm>
        </p:spPr>
        <p:txBody>
          <a:bodyPr anchor="b">
            <a:spAutoFit/>
          </a:bodyPr>
          <a:lstStyle/>
          <a:p>
            <a:pPr eaLnBrk="1" hangingPunct="1"/>
            <a:r>
              <a:rPr lang="en-US" altLang="en-US" sz="1800">
                <a:latin typeface="Arial" charset="0"/>
                <a:cs typeface="Arial" charset="0"/>
              </a:rPr>
              <a:t>An Early Proactive Approach May Prevent the Prolonged Hyperglycaemia Associated With Delayed Incremental Treatment</a:t>
            </a:r>
          </a:p>
        </p:txBody>
      </p:sp>
      <p:sp>
        <p:nvSpPr>
          <p:cNvPr id="471042" name="TextBox 84"/>
          <p:cNvSpPr txBox="1">
            <a:spLocks noChangeArrowheads="1"/>
          </p:cNvSpPr>
          <p:nvPr/>
        </p:nvSpPr>
        <p:spPr bwMode="auto">
          <a:xfrm>
            <a:off x="900113" y="5241925"/>
            <a:ext cx="7246937" cy="1082675"/>
          </a:xfrm>
          <a:prstGeom prst="rect">
            <a:avLst/>
          </a:prstGeom>
          <a:noFill/>
          <a:ln w="9525">
            <a:noFill/>
            <a:miter lim="800000"/>
            <a:headEnd/>
            <a:tailEnd/>
          </a:ln>
        </p:spPr>
        <p:txBody>
          <a:bodyPr lIns="90000" tIns="46800" rIns="90000" bIns="46800" anchor="b">
            <a:spAutoFit/>
          </a:bodyPr>
          <a:lstStyle/>
          <a:p>
            <a:pPr>
              <a:lnSpc>
                <a:spcPct val="90000"/>
              </a:lnSpc>
              <a:spcBef>
                <a:spcPts val="300"/>
              </a:spcBef>
            </a:pPr>
            <a:r>
              <a:rPr lang="en-GB" sz="800" b="1">
                <a:ea typeface="Arial Unicode MS" pitchFamily="34" charset="-128"/>
                <a:cs typeface="Arial Unicode MS" pitchFamily="34" charset="-128"/>
              </a:rPr>
              <a:t>T2D=type 2 diabetes; ADA=American Diabetes Association; AACE=American Association of Clinical Endocrinologists. NICE=National Institute for Health and Care Excellence</a:t>
            </a:r>
          </a:p>
          <a:p>
            <a:pPr>
              <a:lnSpc>
                <a:spcPct val="90000"/>
              </a:lnSpc>
              <a:spcBef>
                <a:spcPts val="300"/>
              </a:spcBef>
            </a:pPr>
            <a:r>
              <a:rPr lang="en-GB" sz="800" b="1">
                <a:solidFill>
                  <a:schemeClr val="bg1"/>
                </a:solidFill>
                <a:ea typeface="Arial Unicode MS" pitchFamily="34" charset="-128"/>
                <a:cs typeface="Arial Unicode MS" pitchFamily="34" charset="-128"/>
              </a:rPr>
              <a:t> </a:t>
            </a:r>
          </a:p>
          <a:p>
            <a:pPr>
              <a:lnSpc>
                <a:spcPct val="90000"/>
              </a:lnSpc>
              <a:spcBef>
                <a:spcPts val="300"/>
              </a:spcBef>
            </a:pPr>
            <a:endParaRPr lang="en-GB" sz="800" b="1">
              <a:solidFill>
                <a:schemeClr val="bg1"/>
              </a:solidFill>
              <a:ea typeface="Arial Unicode MS" pitchFamily="34" charset="-128"/>
              <a:cs typeface="Arial Unicode MS" pitchFamily="34" charset="-128"/>
            </a:endParaRPr>
          </a:p>
          <a:p>
            <a:pPr>
              <a:lnSpc>
                <a:spcPct val="90000"/>
              </a:lnSpc>
              <a:spcBef>
                <a:spcPts val="300"/>
              </a:spcBef>
            </a:pPr>
            <a:r>
              <a:rPr lang="en-GB" sz="800" b="1">
                <a:ea typeface="Arial Unicode MS" pitchFamily="34" charset="-128"/>
                <a:cs typeface="Arial Unicode MS" pitchFamily="34" charset="-128"/>
              </a:rPr>
              <a:t>1. Campbell IW. </a:t>
            </a:r>
            <a:r>
              <a:rPr lang="en-GB" sz="800" b="1" i="1">
                <a:ea typeface="Arial Unicode MS" pitchFamily="34" charset="-128"/>
                <a:cs typeface="Arial Unicode MS" pitchFamily="34" charset="-128"/>
              </a:rPr>
              <a:t>Br J Cardiol</a:t>
            </a:r>
            <a:r>
              <a:rPr lang="en-GB" sz="800" b="1">
                <a:ea typeface="Arial Unicode MS" pitchFamily="34" charset="-128"/>
                <a:cs typeface="Arial Unicode MS" pitchFamily="34" charset="-128"/>
              </a:rPr>
              <a:t>. 2000;7:625-631. 2. Inzucchi SE </a:t>
            </a:r>
            <a:r>
              <a:rPr lang="en-GB" sz="800" b="1" i="1">
                <a:ea typeface="Arial Unicode MS" pitchFamily="34" charset="-128"/>
                <a:cs typeface="Arial Unicode MS" pitchFamily="34" charset="-128"/>
              </a:rPr>
              <a:t>et al. Diabetes Care</a:t>
            </a:r>
            <a:r>
              <a:rPr lang="en-GB" sz="800" b="1">
                <a:ea typeface="Arial Unicode MS" pitchFamily="34" charset="-128"/>
                <a:cs typeface="Arial Unicode MS" pitchFamily="34" charset="-128"/>
              </a:rPr>
              <a:t>. 2015;38:140-149 </a:t>
            </a:r>
            <a:br>
              <a:rPr lang="en-GB" sz="800" b="1">
                <a:ea typeface="Arial Unicode MS" pitchFamily="34" charset="-128"/>
                <a:cs typeface="Arial Unicode MS" pitchFamily="34" charset="-128"/>
              </a:rPr>
            </a:br>
            <a:r>
              <a:rPr lang="en-GB" sz="800" b="1">
                <a:ea typeface="Arial Unicode MS" pitchFamily="34" charset="-128"/>
                <a:cs typeface="Arial Unicode MS" pitchFamily="34" charset="-128"/>
              </a:rPr>
              <a:t>3. Garber AJ </a:t>
            </a:r>
            <a:r>
              <a:rPr lang="en-GB" sz="800" b="1" i="1">
                <a:ea typeface="Arial Unicode MS" pitchFamily="34" charset="-128"/>
                <a:cs typeface="Arial Unicode MS" pitchFamily="34" charset="-128"/>
              </a:rPr>
              <a:t>et al. Endocr Pract</a:t>
            </a:r>
            <a:r>
              <a:rPr lang="en-GB" sz="800" b="1">
                <a:ea typeface="Arial Unicode MS" pitchFamily="34" charset="-128"/>
                <a:cs typeface="Arial Unicode MS" pitchFamily="34" charset="-128"/>
              </a:rPr>
              <a:t>. 2015;21:e1-e10. doi:10.4158/EP15693.CS. 4.  Adapted From Del Prato </a:t>
            </a:r>
            <a:r>
              <a:rPr lang="en-GB" sz="800" b="1" i="1">
                <a:ea typeface="Arial Unicode MS" pitchFamily="34" charset="-128"/>
                <a:cs typeface="Arial Unicode MS" pitchFamily="34" charset="-128"/>
              </a:rPr>
              <a:t>et al. Int J Clin Pract</a:t>
            </a:r>
            <a:r>
              <a:rPr lang="en-GB" sz="800" b="1">
                <a:ea typeface="Arial Unicode MS" pitchFamily="34" charset="-128"/>
                <a:cs typeface="Arial Unicode MS" pitchFamily="34" charset="-128"/>
              </a:rPr>
              <a:t>. 2005;59:1345-1355.5. N</a:t>
            </a:r>
            <a:r>
              <a:rPr lang="en-GB" sz="800" b="1"/>
              <a:t>ICE Guideline NG28 </a:t>
            </a:r>
            <a:r>
              <a:rPr lang="en-GB" sz="800" b="1">
                <a:hlinkClick r:id="rId3"/>
              </a:rPr>
              <a:t>http://www.nice.org.uk/guidance/ng28/resources/algorithm-for-blood-glucose-lowering-therapy-in-adults-with-type-2-diabetes-2185604173</a:t>
            </a:r>
            <a:r>
              <a:rPr lang="en-GB" sz="800" b="1"/>
              <a:t> accessed 26th Jan 2016</a:t>
            </a:r>
            <a:endParaRPr lang="en-GB" sz="800" b="1">
              <a:ea typeface="Arial Unicode MS" pitchFamily="34" charset="-128"/>
              <a:cs typeface="Arial Unicode MS" pitchFamily="34" charset="-128"/>
            </a:endParaRPr>
          </a:p>
        </p:txBody>
      </p:sp>
      <p:grpSp>
        <p:nvGrpSpPr>
          <p:cNvPr id="471043" name="Group 6"/>
          <p:cNvGrpSpPr>
            <a:grpSpLocks/>
          </p:cNvGrpSpPr>
          <p:nvPr/>
        </p:nvGrpSpPr>
        <p:grpSpPr bwMode="auto">
          <a:xfrm>
            <a:off x="539750" y="1484313"/>
            <a:ext cx="5761038" cy="3600450"/>
            <a:chOff x="376068" y="1757421"/>
            <a:chExt cx="5760000" cy="3600000"/>
          </a:xfrm>
        </p:grpSpPr>
        <p:sp>
          <p:nvSpPr>
            <p:cNvPr id="145" name="Rounded Rectangle 144"/>
            <p:cNvSpPr/>
            <p:nvPr/>
          </p:nvSpPr>
          <p:spPr>
            <a:xfrm>
              <a:off x="376068" y="1757421"/>
              <a:ext cx="5760000" cy="3600000"/>
            </a:xfrm>
            <a:prstGeom prst="roundRect">
              <a:avLst>
                <a:gd name="adj" fmla="val 6069"/>
              </a:avLst>
            </a:prstGeom>
            <a:solidFill>
              <a:schemeClr val="bg1"/>
            </a:solid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grpSp>
          <p:nvGrpSpPr>
            <p:cNvPr id="471082" name="Group 82"/>
            <p:cNvGrpSpPr>
              <a:grpSpLocks/>
            </p:cNvGrpSpPr>
            <p:nvPr/>
          </p:nvGrpSpPr>
          <p:grpSpPr bwMode="auto">
            <a:xfrm>
              <a:off x="949206" y="1902305"/>
              <a:ext cx="4613724" cy="3310232"/>
              <a:chOff x="540000" y="2134768"/>
              <a:chExt cx="4613724" cy="3310232"/>
            </a:xfrm>
          </p:grpSpPr>
          <p:sp>
            <p:nvSpPr>
              <p:cNvPr id="471083" name="Rectangle 127"/>
              <p:cNvSpPr>
                <a:spLocks noChangeArrowheads="1"/>
              </p:cNvSpPr>
              <p:nvPr/>
            </p:nvSpPr>
            <p:spPr bwMode="auto">
              <a:xfrm>
                <a:off x="1091558" y="2134768"/>
                <a:ext cx="3743816" cy="286232"/>
              </a:xfrm>
              <a:prstGeom prst="rect">
                <a:avLst/>
              </a:prstGeom>
              <a:noFill/>
              <a:ln w="9525">
                <a:noFill/>
                <a:miter lim="800000"/>
                <a:headEnd/>
                <a:tailEnd/>
              </a:ln>
            </p:spPr>
            <p:txBody>
              <a:bodyPr anchor="b">
                <a:spAutoFit/>
              </a:bodyPr>
              <a:lstStyle/>
              <a:p>
                <a:pPr marL="228600" indent="-228600" algn="ctr" eaLnBrk="0" hangingPunct="0">
                  <a:lnSpc>
                    <a:spcPct val="90000"/>
                  </a:lnSpc>
                  <a:spcBef>
                    <a:spcPct val="30000"/>
                  </a:spcBef>
                  <a:buClr>
                    <a:srgbClr val="002649"/>
                  </a:buClr>
                  <a:buSzPct val="115000"/>
                </a:pPr>
                <a:r>
                  <a:rPr lang="en-US" altLang="en-US" sz="1400" b="1">
                    <a:solidFill>
                      <a:schemeClr val="tx2"/>
                    </a:solidFill>
                  </a:rPr>
                  <a:t>Conservative Management of T2D</a:t>
                </a:r>
                <a:r>
                  <a:rPr lang="en-US" altLang="en-US" sz="1400" b="1" baseline="30000">
                    <a:solidFill>
                      <a:schemeClr val="tx2"/>
                    </a:solidFill>
                  </a:rPr>
                  <a:t>1</a:t>
                </a:r>
              </a:p>
            </p:txBody>
          </p:sp>
          <p:sp>
            <p:nvSpPr>
              <p:cNvPr id="86" name="Rectangle 85"/>
              <p:cNvSpPr/>
              <p:nvPr/>
            </p:nvSpPr>
            <p:spPr>
              <a:xfrm>
                <a:off x="1095372" y="2862900"/>
                <a:ext cx="3739476" cy="15746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FF"/>
                  </a:solidFill>
                </a:endParaRPr>
              </a:p>
            </p:txBody>
          </p:sp>
          <p:cxnSp>
            <p:nvCxnSpPr>
              <p:cNvPr id="87" name="Straight Connector 86"/>
              <p:cNvCxnSpPr/>
              <p:nvPr/>
            </p:nvCxnSpPr>
            <p:spPr>
              <a:xfrm>
                <a:off x="1095372" y="2897821"/>
                <a:ext cx="0" cy="2333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14419" y="4443852"/>
                <a:ext cx="3742651" cy="0"/>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92198" y="3385122"/>
                <a:ext cx="3752174"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471088" name="TextBox 95"/>
              <p:cNvSpPr txBox="1">
                <a:spLocks noChangeArrowheads="1"/>
              </p:cNvSpPr>
              <p:nvPr/>
            </p:nvSpPr>
            <p:spPr bwMode="auto">
              <a:xfrm>
                <a:off x="729025" y="2849153"/>
                <a:ext cx="314571" cy="276225"/>
              </a:xfrm>
              <a:prstGeom prst="rect">
                <a:avLst/>
              </a:prstGeom>
              <a:noFill/>
              <a:ln w="9525">
                <a:noFill/>
                <a:miter lim="800000"/>
                <a:headEnd/>
                <a:tailEnd/>
              </a:ln>
            </p:spPr>
            <p:txBody>
              <a:bodyPr wrap="none">
                <a:spAutoFit/>
              </a:bodyPr>
              <a:lstStyle/>
              <a:p>
                <a:pPr algn="r"/>
                <a:r>
                  <a:rPr lang="en-US" altLang="en-US" sz="1200" b="1"/>
                  <a:t>10</a:t>
                </a:r>
              </a:p>
            </p:txBody>
          </p:sp>
          <p:sp>
            <p:nvSpPr>
              <p:cNvPr id="471089" name="TextBox 96"/>
              <p:cNvSpPr txBox="1">
                <a:spLocks noChangeArrowheads="1"/>
              </p:cNvSpPr>
              <p:nvPr/>
            </p:nvSpPr>
            <p:spPr bwMode="auto">
              <a:xfrm>
                <a:off x="805199" y="3341278"/>
                <a:ext cx="238397" cy="277813"/>
              </a:xfrm>
              <a:prstGeom prst="rect">
                <a:avLst/>
              </a:prstGeom>
              <a:noFill/>
              <a:ln w="9525">
                <a:noFill/>
                <a:miter lim="800000"/>
                <a:headEnd/>
                <a:tailEnd/>
              </a:ln>
            </p:spPr>
            <p:txBody>
              <a:bodyPr wrap="none">
                <a:spAutoFit/>
              </a:bodyPr>
              <a:lstStyle/>
              <a:p>
                <a:pPr algn="r"/>
                <a:r>
                  <a:rPr lang="en-US" altLang="en-US" sz="1200"/>
                  <a:t>9</a:t>
                </a:r>
              </a:p>
            </p:txBody>
          </p:sp>
          <p:sp>
            <p:nvSpPr>
              <p:cNvPr id="471090" name="TextBox 97"/>
              <p:cNvSpPr txBox="1">
                <a:spLocks noChangeArrowheads="1"/>
              </p:cNvSpPr>
              <p:nvPr/>
            </p:nvSpPr>
            <p:spPr bwMode="auto">
              <a:xfrm>
                <a:off x="805199" y="3793716"/>
                <a:ext cx="238397" cy="276225"/>
              </a:xfrm>
              <a:prstGeom prst="rect">
                <a:avLst/>
              </a:prstGeom>
              <a:noFill/>
              <a:ln w="9525">
                <a:noFill/>
                <a:miter lim="800000"/>
                <a:headEnd/>
                <a:tailEnd/>
              </a:ln>
            </p:spPr>
            <p:txBody>
              <a:bodyPr wrap="none">
                <a:spAutoFit/>
              </a:bodyPr>
              <a:lstStyle/>
              <a:p>
                <a:pPr algn="r"/>
                <a:r>
                  <a:rPr lang="en-US" altLang="en-US" sz="1200"/>
                  <a:t>8</a:t>
                </a:r>
              </a:p>
            </p:txBody>
          </p:sp>
          <p:sp>
            <p:nvSpPr>
              <p:cNvPr id="471091" name="TextBox 98"/>
              <p:cNvSpPr txBox="1">
                <a:spLocks noChangeArrowheads="1"/>
              </p:cNvSpPr>
              <p:nvPr/>
            </p:nvSpPr>
            <p:spPr bwMode="auto">
              <a:xfrm>
                <a:off x="805199" y="4246153"/>
                <a:ext cx="238397" cy="277813"/>
              </a:xfrm>
              <a:prstGeom prst="rect">
                <a:avLst/>
              </a:prstGeom>
              <a:noFill/>
              <a:ln w="9525">
                <a:noFill/>
                <a:miter lim="800000"/>
                <a:headEnd/>
                <a:tailEnd/>
              </a:ln>
            </p:spPr>
            <p:txBody>
              <a:bodyPr wrap="none">
                <a:spAutoFit/>
              </a:bodyPr>
              <a:lstStyle/>
              <a:p>
                <a:pPr algn="r"/>
                <a:r>
                  <a:rPr lang="en-US" altLang="en-US" sz="1200"/>
                  <a:t>7</a:t>
                </a:r>
              </a:p>
            </p:txBody>
          </p:sp>
          <p:sp>
            <p:nvSpPr>
              <p:cNvPr id="471092" name="TextBox 99"/>
              <p:cNvSpPr txBox="1">
                <a:spLocks noChangeArrowheads="1"/>
              </p:cNvSpPr>
              <p:nvPr/>
            </p:nvSpPr>
            <p:spPr bwMode="auto">
              <a:xfrm>
                <a:off x="805199" y="4743041"/>
                <a:ext cx="238397" cy="277812"/>
              </a:xfrm>
              <a:prstGeom prst="rect">
                <a:avLst/>
              </a:prstGeom>
              <a:noFill/>
              <a:ln w="9525">
                <a:noFill/>
                <a:miter lim="800000"/>
                <a:headEnd/>
                <a:tailEnd/>
              </a:ln>
            </p:spPr>
            <p:txBody>
              <a:bodyPr wrap="none">
                <a:spAutoFit/>
              </a:bodyPr>
              <a:lstStyle/>
              <a:p>
                <a:pPr algn="r"/>
                <a:r>
                  <a:rPr lang="en-US" altLang="en-US" sz="1200"/>
                  <a:t>6</a:t>
                </a:r>
              </a:p>
            </p:txBody>
          </p:sp>
          <p:sp>
            <p:nvSpPr>
              <p:cNvPr id="98" name="Freeform 97"/>
              <p:cNvSpPr/>
              <p:nvPr/>
            </p:nvSpPr>
            <p:spPr>
              <a:xfrm>
                <a:off x="1201715" y="3127979"/>
                <a:ext cx="3633134" cy="707936"/>
              </a:xfrm>
              <a:custGeom>
                <a:avLst/>
                <a:gdLst>
                  <a:gd name="connsiteX0" fmla="*/ 0 w 2135981"/>
                  <a:gd name="connsiteY0" fmla="*/ 0 h 959644"/>
                  <a:gd name="connsiteX1" fmla="*/ 126206 w 2135981"/>
                  <a:gd name="connsiteY1" fmla="*/ 330994 h 959644"/>
                  <a:gd name="connsiteX2" fmla="*/ 173831 w 2135981"/>
                  <a:gd name="connsiteY2" fmla="*/ 330994 h 959644"/>
                  <a:gd name="connsiteX3" fmla="*/ 330994 w 2135981"/>
                  <a:gd name="connsiteY3" fmla="*/ 652463 h 959644"/>
                  <a:gd name="connsiteX4" fmla="*/ 373856 w 2135981"/>
                  <a:gd name="connsiteY4" fmla="*/ 654844 h 959644"/>
                  <a:gd name="connsiteX5" fmla="*/ 521494 w 2135981"/>
                  <a:gd name="connsiteY5" fmla="*/ 957263 h 959644"/>
                  <a:gd name="connsiteX6" fmla="*/ 1042987 w 2135981"/>
                  <a:gd name="connsiteY6" fmla="*/ 959644 h 959644"/>
                  <a:gd name="connsiteX7" fmla="*/ 1262062 w 2135981"/>
                  <a:gd name="connsiteY7" fmla="*/ 661988 h 959644"/>
                  <a:gd name="connsiteX8" fmla="*/ 1440656 w 2135981"/>
                  <a:gd name="connsiteY8" fmla="*/ 885825 h 959644"/>
                  <a:gd name="connsiteX9" fmla="*/ 1562100 w 2135981"/>
                  <a:gd name="connsiteY9" fmla="*/ 895350 h 959644"/>
                  <a:gd name="connsiteX10" fmla="*/ 1845469 w 2135981"/>
                  <a:gd name="connsiteY10" fmla="*/ 647700 h 959644"/>
                  <a:gd name="connsiteX11" fmla="*/ 1916906 w 2135981"/>
                  <a:gd name="connsiteY11" fmla="*/ 933450 h 959644"/>
                  <a:gd name="connsiteX12" fmla="*/ 2074069 w 2135981"/>
                  <a:gd name="connsiteY12" fmla="*/ 945356 h 959644"/>
                  <a:gd name="connsiteX13" fmla="*/ 2135981 w 2135981"/>
                  <a:gd name="connsiteY13" fmla="*/ 869156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957512 w 2957512"/>
                  <a:gd name="connsiteY13"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957512 w 2957512"/>
                  <a:gd name="connsiteY14"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957512 w 2957512"/>
                  <a:gd name="connsiteY15"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524124 w 2957512"/>
                  <a:gd name="connsiteY15" fmla="*/ 6810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524124 w 2957512"/>
                  <a:gd name="connsiteY15" fmla="*/ 6810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524124 w 2957512"/>
                  <a:gd name="connsiteY15" fmla="*/ 6810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86024 w 2957512"/>
                  <a:gd name="connsiteY15" fmla="*/ 7572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86024 w 2957512"/>
                  <a:gd name="connsiteY15" fmla="*/ 7572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86024 w 2957512"/>
                  <a:gd name="connsiteY15" fmla="*/ 757238 h 959644"/>
                  <a:gd name="connsiteX16" fmla="*/ 2490786 w 2957512"/>
                  <a:gd name="connsiteY16" fmla="*/ 828675 h 959644"/>
                  <a:gd name="connsiteX17" fmla="*/ 2957512 w 2957512"/>
                  <a:gd name="connsiteY17"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957512 w 2957512"/>
                  <a:gd name="connsiteY17"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957512 w 2957512"/>
                  <a:gd name="connsiteY17"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957512 w 2957512"/>
                  <a:gd name="connsiteY18"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957512 w 2957512"/>
                  <a:gd name="connsiteY18"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957512 w 2957512"/>
                  <a:gd name="connsiteY19"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957512 w 2957512"/>
                  <a:gd name="connsiteY19"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957512 w 2957512"/>
                  <a:gd name="connsiteY20"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957512 w 2957512"/>
                  <a:gd name="connsiteY20"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57512 w 2957512"/>
                  <a:gd name="connsiteY21"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57512 w 2957512"/>
                  <a:gd name="connsiteY21"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24174 w 2957512"/>
                  <a:gd name="connsiteY21" fmla="*/ 673894 h 959644"/>
                  <a:gd name="connsiteX22" fmla="*/ 2957512 w 2957512"/>
                  <a:gd name="connsiteY22"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24174 w 2957512"/>
                  <a:gd name="connsiteY21" fmla="*/ 673894 h 959644"/>
                  <a:gd name="connsiteX22" fmla="*/ 2957512 w 2957512"/>
                  <a:gd name="connsiteY22" fmla="*/ 742950 h 959644"/>
                  <a:gd name="connsiteX0" fmla="*/ 0 w 2933700"/>
                  <a:gd name="connsiteY0" fmla="*/ 0 h 1090610"/>
                  <a:gd name="connsiteX1" fmla="*/ 102394 w 2933700"/>
                  <a:gd name="connsiteY1" fmla="*/ 461960 h 1090610"/>
                  <a:gd name="connsiteX2" fmla="*/ 150019 w 2933700"/>
                  <a:gd name="connsiteY2" fmla="*/ 461960 h 1090610"/>
                  <a:gd name="connsiteX3" fmla="*/ 307182 w 2933700"/>
                  <a:gd name="connsiteY3" fmla="*/ 783429 h 1090610"/>
                  <a:gd name="connsiteX4" fmla="*/ 350044 w 2933700"/>
                  <a:gd name="connsiteY4" fmla="*/ 785810 h 1090610"/>
                  <a:gd name="connsiteX5" fmla="*/ 497682 w 2933700"/>
                  <a:gd name="connsiteY5" fmla="*/ 1088229 h 1090610"/>
                  <a:gd name="connsiteX6" fmla="*/ 1019175 w 2933700"/>
                  <a:gd name="connsiteY6" fmla="*/ 1090610 h 1090610"/>
                  <a:gd name="connsiteX7" fmla="*/ 1238250 w 2933700"/>
                  <a:gd name="connsiteY7" fmla="*/ 792954 h 1090610"/>
                  <a:gd name="connsiteX8" fmla="*/ 1416844 w 2933700"/>
                  <a:gd name="connsiteY8" fmla="*/ 1016791 h 1090610"/>
                  <a:gd name="connsiteX9" fmla="*/ 1538288 w 2933700"/>
                  <a:gd name="connsiteY9" fmla="*/ 1026316 h 1090610"/>
                  <a:gd name="connsiteX10" fmla="*/ 1821657 w 2933700"/>
                  <a:gd name="connsiteY10" fmla="*/ 778666 h 1090610"/>
                  <a:gd name="connsiteX11" fmla="*/ 1893094 w 2933700"/>
                  <a:gd name="connsiteY11" fmla="*/ 1064416 h 1090610"/>
                  <a:gd name="connsiteX12" fmla="*/ 2050257 w 2933700"/>
                  <a:gd name="connsiteY12" fmla="*/ 1076322 h 1090610"/>
                  <a:gd name="connsiteX13" fmla="*/ 2362199 w 2933700"/>
                  <a:gd name="connsiteY13" fmla="*/ 800097 h 1090610"/>
                  <a:gd name="connsiteX14" fmla="*/ 2431256 w 2933700"/>
                  <a:gd name="connsiteY14" fmla="*/ 938210 h 1090610"/>
                  <a:gd name="connsiteX15" fmla="*/ 2447924 w 2933700"/>
                  <a:gd name="connsiteY15" fmla="*/ 900110 h 1090610"/>
                  <a:gd name="connsiteX16" fmla="*/ 2466974 w 2933700"/>
                  <a:gd name="connsiteY16" fmla="*/ 959641 h 1090610"/>
                  <a:gd name="connsiteX17" fmla="*/ 2583656 w 2933700"/>
                  <a:gd name="connsiteY17" fmla="*/ 821529 h 1090610"/>
                  <a:gd name="connsiteX18" fmla="*/ 2647949 w 2933700"/>
                  <a:gd name="connsiteY18" fmla="*/ 928685 h 1090610"/>
                  <a:gd name="connsiteX19" fmla="*/ 2750343 w 2933700"/>
                  <a:gd name="connsiteY19" fmla="*/ 816766 h 1090610"/>
                  <a:gd name="connsiteX20" fmla="*/ 2812256 w 2933700"/>
                  <a:gd name="connsiteY20" fmla="*/ 919160 h 1090610"/>
                  <a:gd name="connsiteX21" fmla="*/ 2900362 w 2933700"/>
                  <a:gd name="connsiteY21" fmla="*/ 804860 h 1090610"/>
                  <a:gd name="connsiteX22" fmla="*/ 2933700 w 2933700"/>
                  <a:gd name="connsiteY22" fmla="*/ 873916 h 1090610"/>
                  <a:gd name="connsiteX0" fmla="*/ 0 w 2933700"/>
                  <a:gd name="connsiteY0" fmla="*/ 0 h 1090610"/>
                  <a:gd name="connsiteX1" fmla="*/ 192882 w 2933700"/>
                  <a:gd name="connsiteY1" fmla="*/ 353573 h 1090610"/>
                  <a:gd name="connsiteX2" fmla="*/ 150019 w 2933700"/>
                  <a:gd name="connsiteY2" fmla="*/ 461960 h 1090610"/>
                  <a:gd name="connsiteX3" fmla="*/ 307182 w 2933700"/>
                  <a:gd name="connsiteY3" fmla="*/ 783429 h 1090610"/>
                  <a:gd name="connsiteX4" fmla="*/ 350044 w 2933700"/>
                  <a:gd name="connsiteY4" fmla="*/ 785810 h 1090610"/>
                  <a:gd name="connsiteX5" fmla="*/ 497682 w 2933700"/>
                  <a:gd name="connsiteY5" fmla="*/ 1088229 h 1090610"/>
                  <a:gd name="connsiteX6" fmla="*/ 1019175 w 2933700"/>
                  <a:gd name="connsiteY6" fmla="*/ 1090610 h 1090610"/>
                  <a:gd name="connsiteX7" fmla="*/ 1238250 w 2933700"/>
                  <a:gd name="connsiteY7" fmla="*/ 792954 h 1090610"/>
                  <a:gd name="connsiteX8" fmla="*/ 1416844 w 2933700"/>
                  <a:gd name="connsiteY8" fmla="*/ 1016791 h 1090610"/>
                  <a:gd name="connsiteX9" fmla="*/ 1538288 w 2933700"/>
                  <a:gd name="connsiteY9" fmla="*/ 1026316 h 1090610"/>
                  <a:gd name="connsiteX10" fmla="*/ 1821657 w 2933700"/>
                  <a:gd name="connsiteY10" fmla="*/ 778666 h 1090610"/>
                  <a:gd name="connsiteX11" fmla="*/ 1893094 w 2933700"/>
                  <a:gd name="connsiteY11" fmla="*/ 1064416 h 1090610"/>
                  <a:gd name="connsiteX12" fmla="*/ 2050257 w 2933700"/>
                  <a:gd name="connsiteY12" fmla="*/ 1076322 h 1090610"/>
                  <a:gd name="connsiteX13" fmla="*/ 2362199 w 2933700"/>
                  <a:gd name="connsiteY13" fmla="*/ 800097 h 1090610"/>
                  <a:gd name="connsiteX14" fmla="*/ 2431256 w 2933700"/>
                  <a:gd name="connsiteY14" fmla="*/ 938210 h 1090610"/>
                  <a:gd name="connsiteX15" fmla="*/ 2447924 w 2933700"/>
                  <a:gd name="connsiteY15" fmla="*/ 900110 h 1090610"/>
                  <a:gd name="connsiteX16" fmla="*/ 2466974 w 2933700"/>
                  <a:gd name="connsiteY16" fmla="*/ 959641 h 1090610"/>
                  <a:gd name="connsiteX17" fmla="*/ 2583656 w 2933700"/>
                  <a:gd name="connsiteY17" fmla="*/ 821529 h 1090610"/>
                  <a:gd name="connsiteX18" fmla="*/ 2647949 w 2933700"/>
                  <a:gd name="connsiteY18" fmla="*/ 928685 h 1090610"/>
                  <a:gd name="connsiteX19" fmla="*/ 2750343 w 2933700"/>
                  <a:gd name="connsiteY19" fmla="*/ 816766 h 1090610"/>
                  <a:gd name="connsiteX20" fmla="*/ 2812256 w 2933700"/>
                  <a:gd name="connsiteY20" fmla="*/ 919160 h 1090610"/>
                  <a:gd name="connsiteX21" fmla="*/ 2900362 w 2933700"/>
                  <a:gd name="connsiteY21" fmla="*/ 804860 h 1090610"/>
                  <a:gd name="connsiteX22" fmla="*/ 2933700 w 2933700"/>
                  <a:gd name="connsiteY22" fmla="*/ 873916 h 1090610"/>
                  <a:gd name="connsiteX0" fmla="*/ 0 w 2933700"/>
                  <a:gd name="connsiteY0" fmla="*/ 34812 h 1125422"/>
                  <a:gd name="connsiteX1" fmla="*/ 192882 w 2933700"/>
                  <a:gd name="connsiteY1" fmla="*/ 388385 h 1125422"/>
                  <a:gd name="connsiteX2" fmla="*/ 788194 w 2933700"/>
                  <a:gd name="connsiteY2" fmla="*/ 0 h 1125422"/>
                  <a:gd name="connsiteX3" fmla="*/ 307182 w 2933700"/>
                  <a:gd name="connsiteY3" fmla="*/ 818241 h 1125422"/>
                  <a:gd name="connsiteX4" fmla="*/ 350044 w 2933700"/>
                  <a:gd name="connsiteY4" fmla="*/ 820622 h 1125422"/>
                  <a:gd name="connsiteX5" fmla="*/ 497682 w 2933700"/>
                  <a:gd name="connsiteY5" fmla="*/ 1123041 h 1125422"/>
                  <a:gd name="connsiteX6" fmla="*/ 1019175 w 2933700"/>
                  <a:gd name="connsiteY6" fmla="*/ 1125422 h 1125422"/>
                  <a:gd name="connsiteX7" fmla="*/ 1238250 w 2933700"/>
                  <a:gd name="connsiteY7" fmla="*/ 827766 h 1125422"/>
                  <a:gd name="connsiteX8" fmla="*/ 1416844 w 2933700"/>
                  <a:gd name="connsiteY8" fmla="*/ 1051603 h 1125422"/>
                  <a:gd name="connsiteX9" fmla="*/ 1538288 w 2933700"/>
                  <a:gd name="connsiteY9" fmla="*/ 1061128 h 1125422"/>
                  <a:gd name="connsiteX10" fmla="*/ 1821657 w 2933700"/>
                  <a:gd name="connsiteY10" fmla="*/ 813478 h 1125422"/>
                  <a:gd name="connsiteX11" fmla="*/ 1893094 w 2933700"/>
                  <a:gd name="connsiteY11" fmla="*/ 1099228 h 1125422"/>
                  <a:gd name="connsiteX12" fmla="*/ 2050257 w 2933700"/>
                  <a:gd name="connsiteY12" fmla="*/ 1111134 h 1125422"/>
                  <a:gd name="connsiteX13" fmla="*/ 2362199 w 2933700"/>
                  <a:gd name="connsiteY13" fmla="*/ 834909 h 1125422"/>
                  <a:gd name="connsiteX14" fmla="*/ 2431256 w 2933700"/>
                  <a:gd name="connsiteY14" fmla="*/ 973022 h 1125422"/>
                  <a:gd name="connsiteX15" fmla="*/ 2447924 w 2933700"/>
                  <a:gd name="connsiteY15" fmla="*/ 934922 h 1125422"/>
                  <a:gd name="connsiteX16" fmla="*/ 2466974 w 2933700"/>
                  <a:gd name="connsiteY16" fmla="*/ 994453 h 1125422"/>
                  <a:gd name="connsiteX17" fmla="*/ 2583656 w 2933700"/>
                  <a:gd name="connsiteY17" fmla="*/ 856341 h 1125422"/>
                  <a:gd name="connsiteX18" fmla="*/ 2647949 w 2933700"/>
                  <a:gd name="connsiteY18" fmla="*/ 963497 h 1125422"/>
                  <a:gd name="connsiteX19" fmla="*/ 2750343 w 2933700"/>
                  <a:gd name="connsiteY19" fmla="*/ 851578 h 1125422"/>
                  <a:gd name="connsiteX20" fmla="*/ 2812256 w 2933700"/>
                  <a:gd name="connsiteY20" fmla="*/ 953972 h 1125422"/>
                  <a:gd name="connsiteX21" fmla="*/ 2900362 w 2933700"/>
                  <a:gd name="connsiteY21" fmla="*/ 839672 h 1125422"/>
                  <a:gd name="connsiteX22" fmla="*/ 2933700 w 2933700"/>
                  <a:gd name="connsiteY22" fmla="*/ 908728 h 1125422"/>
                  <a:gd name="connsiteX0" fmla="*/ 0 w 2933700"/>
                  <a:gd name="connsiteY0" fmla="*/ 34812 h 1125422"/>
                  <a:gd name="connsiteX1" fmla="*/ 192882 w 2933700"/>
                  <a:gd name="connsiteY1" fmla="*/ 388385 h 1125422"/>
                  <a:gd name="connsiteX2" fmla="*/ 788194 w 2933700"/>
                  <a:gd name="connsiteY2" fmla="*/ 0 h 1125422"/>
                  <a:gd name="connsiteX3" fmla="*/ 940595 w 2933700"/>
                  <a:gd name="connsiteY3" fmla="*/ 357599 h 1125422"/>
                  <a:gd name="connsiteX4" fmla="*/ 350044 w 2933700"/>
                  <a:gd name="connsiteY4" fmla="*/ 820622 h 1125422"/>
                  <a:gd name="connsiteX5" fmla="*/ 497682 w 2933700"/>
                  <a:gd name="connsiteY5" fmla="*/ 1123041 h 1125422"/>
                  <a:gd name="connsiteX6" fmla="*/ 1019175 w 2933700"/>
                  <a:gd name="connsiteY6" fmla="*/ 1125422 h 1125422"/>
                  <a:gd name="connsiteX7" fmla="*/ 1238250 w 2933700"/>
                  <a:gd name="connsiteY7" fmla="*/ 827766 h 1125422"/>
                  <a:gd name="connsiteX8" fmla="*/ 1416844 w 2933700"/>
                  <a:gd name="connsiteY8" fmla="*/ 1051603 h 1125422"/>
                  <a:gd name="connsiteX9" fmla="*/ 1538288 w 2933700"/>
                  <a:gd name="connsiteY9" fmla="*/ 1061128 h 1125422"/>
                  <a:gd name="connsiteX10" fmla="*/ 1821657 w 2933700"/>
                  <a:gd name="connsiteY10" fmla="*/ 813478 h 1125422"/>
                  <a:gd name="connsiteX11" fmla="*/ 1893094 w 2933700"/>
                  <a:gd name="connsiteY11" fmla="*/ 1099228 h 1125422"/>
                  <a:gd name="connsiteX12" fmla="*/ 2050257 w 2933700"/>
                  <a:gd name="connsiteY12" fmla="*/ 1111134 h 1125422"/>
                  <a:gd name="connsiteX13" fmla="*/ 2362199 w 2933700"/>
                  <a:gd name="connsiteY13" fmla="*/ 834909 h 1125422"/>
                  <a:gd name="connsiteX14" fmla="*/ 2431256 w 2933700"/>
                  <a:gd name="connsiteY14" fmla="*/ 973022 h 1125422"/>
                  <a:gd name="connsiteX15" fmla="*/ 2447924 w 2933700"/>
                  <a:gd name="connsiteY15" fmla="*/ 934922 h 1125422"/>
                  <a:gd name="connsiteX16" fmla="*/ 2466974 w 2933700"/>
                  <a:gd name="connsiteY16" fmla="*/ 994453 h 1125422"/>
                  <a:gd name="connsiteX17" fmla="*/ 2583656 w 2933700"/>
                  <a:gd name="connsiteY17" fmla="*/ 856341 h 1125422"/>
                  <a:gd name="connsiteX18" fmla="*/ 2647949 w 2933700"/>
                  <a:gd name="connsiteY18" fmla="*/ 963497 h 1125422"/>
                  <a:gd name="connsiteX19" fmla="*/ 2750343 w 2933700"/>
                  <a:gd name="connsiteY19" fmla="*/ 851578 h 1125422"/>
                  <a:gd name="connsiteX20" fmla="*/ 2812256 w 2933700"/>
                  <a:gd name="connsiteY20" fmla="*/ 953972 h 1125422"/>
                  <a:gd name="connsiteX21" fmla="*/ 2900362 w 2933700"/>
                  <a:gd name="connsiteY21" fmla="*/ 839672 h 1125422"/>
                  <a:gd name="connsiteX22" fmla="*/ 2933700 w 2933700"/>
                  <a:gd name="connsiteY22" fmla="*/ 908728 h 1125422"/>
                  <a:gd name="connsiteX0" fmla="*/ 0 w 2933700"/>
                  <a:gd name="connsiteY0" fmla="*/ 58703 h 1149313"/>
                  <a:gd name="connsiteX1" fmla="*/ 192882 w 2933700"/>
                  <a:gd name="connsiteY1" fmla="*/ 412276 h 1149313"/>
                  <a:gd name="connsiteX2" fmla="*/ 788194 w 2933700"/>
                  <a:gd name="connsiteY2" fmla="*/ 23891 h 1149313"/>
                  <a:gd name="connsiteX3" fmla="*/ 940595 w 2933700"/>
                  <a:gd name="connsiteY3" fmla="*/ 381490 h 1149313"/>
                  <a:gd name="connsiteX4" fmla="*/ 1550194 w 2933700"/>
                  <a:gd name="connsiteY4" fmla="*/ 0 h 1149313"/>
                  <a:gd name="connsiteX5" fmla="*/ 497682 w 2933700"/>
                  <a:gd name="connsiteY5" fmla="*/ 1146932 h 1149313"/>
                  <a:gd name="connsiteX6" fmla="*/ 1019175 w 2933700"/>
                  <a:gd name="connsiteY6" fmla="*/ 1149313 h 1149313"/>
                  <a:gd name="connsiteX7" fmla="*/ 1238250 w 2933700"/>
                  <a:gd name="connsiteY7" fmla="*/ 851657 h 1149313"/>
                  <a:gd name="connsiteX8" fmla="*/ 1416844 w 2933700"/>
                  <a:gd name="connsiteY8" fmla="*/ 1075494 h 1149313"/>
                  <a:gd name="connsiteX9" fmla="*/ 1538288 w 2933700"/>
                  <a:gd name="connsiteY9" fmla="*/ 1085019 h 1149313"/>
                  <a:gd name="connsiteX10" fmla="*/ 1821657 w 2933700"/>
                  <a:gd name="connsiteY10" fmla="*/ 837369 h 1149313"/>
                  <a:gd name="connsiteX11" fmla="*/ 1893094 w 2933700"/>
                  <a:gd name="connsiteY11" fmla="*/ 1123119 h 1149313"/>
                  <a:gd name="connsiteX12" fmla="*/ 2050257 w 2933700"/>
                  <a:gd name="connsiteY12" fmla="*/ 1135025 h 1149313"/>
                  <a:gd name="connsiteX13" fmla="*/ 2362199 w 2933700"/>
                  <a:gd name="connsiteY13" fmla="*/ 858800 h 1149313"/>
                  <a:gd name="connsiteX14" fmla="*/ 2431256 w 2933700"/>
                  <a:gd name="connsiteY14" fmla="*/ 996913 h 1149313"/>
                  <a:gd name="connsiteX15" fmla="*/ 2447924 w 2933700"/>
                  <a:gd name="connsiteY15" fmla="*/ 958813 h 1149313"/>
                  <a:gd name="connsiteX16" fmla="*/ 2466974 w 2933700"/>
                  <a:gd name="connsiteY16" fmla="*/ 1018344 h 1149313"/>
                  <a:gd name="connsiteX17" fmla="*/ 2583656 w 2933700"/>
                  <a:gd name="connsiteY17" fmla="*/ 880232 h 1149313"/>
                  <a:gd name="connsiteX18" fmla="*/ 2647949 w 2933700"/>
                  <a:gd name="connsiteY18" fmla="*/ 987388 h 1149313"/>
                  <a:gd name="connsiteX19" fmla="*/ 2750343 w 2933700"/>
                  <a:gd name="connsiteY19" fmla="*/ 875469 h 1149313"/>
                  <a:gd name="connsiteX20" fmla="*/ 2812256 w 2933700"/>
                  <a:gd name="connsiteY20" fmla="*/ 977863 h 1149313"/>
                  <a:gd name="connsiteX21" fmla="*/ 2900362 w 2933700"/>
                  <a:gd name="connsiteY21" fmla="*/ 863563 h 1149313"/>
                  <a:gd name="connsiteX22" fmla="*/ 2933700 w 2933700"/>
                  <a:gd name="connsiteY22" fmla="*/ 932619 h 1149313"/>
                  <a:gd name="connsiteX0" fmla="*/ 0 w 2933700"/>
                  <a:gd name="connsiteY0" fmla="*/ 58703 h 1149313"/>
                  <a:gd name="connsiteX1" fmla="*/ 192882 w 2933700"/>
                  <a:gd name="connsiteY1" fmla="*/ 412276 h 1149313"/>
                  <a:gd name="connsiteX2" fmla="*/ 788194 w 2933700"/>
                  <a:gd name="connsiteY2" fmla="*/ 23891 h 1149313"/>
                  <a:gd name="connsiteX3" fmla="*/ 940595 w 2933700"/>
                  <a:gd name="connsiteY3" fmla="*/ 381490 h 1149313"/>
                  <a:gd name="connsiteX4" fmla="*/ 1550194 w 2933700"/>
                  <a:gd name="connsiteY4" fmla="*/ 0 h 1149313"/>
                  <a:gd name="connsiteX5" fmla="*/ 1721644 w 2933700"/>
                  <a:gd name="connsiteY5" fmla="*/ 356613 h 1149313"/>
                  <a:gd name="connsiteX6" fmla="*/ 1019175 w 2933700"/>
                  <a:gd name="connsiteY6" fmla="*/ 1149313 h 1149313"/>
                  <a:gd name="connsiteX7" fmla="*/ 1238250 w 2933700"/>
                  <a:gd name="connsiteY7" fmla="*/ 851657 h 1149313"/>
                  <a:gd name="connsiteX8" fmla="*/ 1416844 w 2933700"/>
                  <a:gd name="connsiteY8" fmla="*/ 1075494 h 1149313"/>
                  <a:gd name="connsiteX9" fmla="*/ 1538288 w 2933700"/>
                  <a:gd name="connsiteY9" fmla="*/ 1085019 h 1149313"/>
                  <a:gd name="connsiteX10" fmla="*/ 1821657 w 2933700"/>
                  <a:gd name="connsiteY10" fmla="*/ 837369 h 1149313"/>
                  <a:gd name="connsiteX11" fmla="*/ 1893094 w 2933700"/>
                  <a:gd name="connsiteY11" fmla="*/ 1123119 h 1149313"/>
                  <a:gd name="connsiteX12" fmla="*/ 2050257 w 2933700"/>
                  <a:gd name="connsiteY12" fmla="*/ 1135025 h 1149313"/>
                  <a:gd name="connsiteX13" fmla="*/ 2362199 w 2933700"/>
                  <a:gd name="connsiteY13" fmla="*/ 858800 h 1149313"/>
                  <a:gd name="connsiteX14" fmla="*/ 2431256 w 2933700"/>
                  <a:gd name="connsiteY14" fmla="*/ 996913 h 1149313"/>
                  <a:gd name="connsiteX15" fmla="*/ 2447924 w 2933700"/>
                  <a:gd name="connsiteY15" fmla="*/ 958813 h 1149313"/>
                  <a:gd name="connsiteX16" fmla="*/ 2466974 w 2933700"/>
                  <a:gd name="connsiteY16" fmla="*/ 1018344 h 1149313"/>
                  <a:gd name="connsiteX17" fmla="*/ 2583656 w 2933700"/>
                  <a:gd name="connsiteY17" fmla="*/ 880232 h 1149313"/>
                  <a:gd name="connsiteX18" fmla="*/ 2647949 w 2933700"/>
                  <a:gd name="connsiteY18" fmla="*/ 987388 h 1149313"/>
                  <a:gd name="connsiteX19" fmla="*/ 2750343 w 2933700"/>
                  <a:gd name="connsiteY19" fmla="*/ 875469 h 1149313"/>
                  <a:gd name="connsiteX20" fmla="*/ 2812256 w 2933700"/>
                  <a:gd name="connsiteY20" fmla="*/ 977863 h 1149313"/>
                  <a:gd name="connsiteX21" fmla="*/ 2900362 w 2933700"/>
                  <a:gd name="connsiteY21" fmla="*/ 863563 h 1149313"/>
                  <a:gd name="connsiteX22" fmla="*/ 2933700 w 2933700"/>
                  <a:gd name="connsiteY22" fmla="*/ 932619 h 1149313"/>
                  <a:gd name="connsiteX0" fmla="*/ 0 w 2933700"/>
                  <a:gd name="connsiteY0" fmla="*/ 60998 h 1137319"/>
                  <a:gd name="connsiteX1" fmla="*/ 192882 w 2933700"/>
                  <a:gd name="connsiteY1" fmla="*/ 414571 h 1137319"/>
                  <a:gd name="connsiteX2" fmla="*/ 788194 w 2933700"/>
                  <a:gd name="connsiteY2" fmla="*/ 26186 h 1137319"/>
                  <a:gd name="connsiteX3" fmla="*/ 940595 w 2933700"/>
                  <a:gd name="connsiteY3" fmla="*/ 383785 h 1137319"/>
                  <a:gd name="connsiteX4" fmla="*/ 1550194 w 2933700"/>
                  <a:gd name="connsiteY4" fmla="*/ 2295 h 1137319"/>
                  <a:gd name="connsiteX5" fmla="*/ 1721644 w 2933700"/>
                  <a:gd name="connsiteY5" fmla="*/ 358908 h 1137319"/>
                  <a:gd name="connsiteX6" fmla="*/ 2314575 w 2933700"/>
                  <a:gd name="connsiteY6" fmla="*/ 0 h 1137319"/>
                  <a:gd name="connsiteX7" fmla="*/ 1238250 w 2933700"/>
                  <a:gd name="connsiteY7" fmla="*/ 853952 h 1137319"/>
                  <a:gd name="connsiteX8" fmla="*/ 1416844 w 2933700"/>
                  <a:gd name="connsiteY8" fmla="*/ 1077789 h 1137319"/>
                  <a:gd name="connsiteX9" fmla="*/ 1538288 w 2933700"/>
                  <a:gd name="connsiteY9" fmla="*/ 1087314 h 1137319"/>
                  <a:gd name="connsiteX10" fmla="*/ 1821657 w 2933700"/>
                  <a:gd name="connsiteY10" fmla="*/ 839664 h 1137319"/>
                  <a:gd name="connsiteX11" fmla="*/ 1893094 w 2933700"/>
                  <a:gd name="connsiteY11" fmla="*/ 1125414 h 1137319"/>
                  <a:gd name="connsiteX12" fmla="*/ 2050257 w 2933700"/>
                  <a:gd name="connsiteY12" fmla="*/ 1137320 h 1137319"/>
                  <a:gd name="connsiteX13" fmla="*/ 2362199 w 2933700"/>
                  <a:gd name="connsiteY13" fmla="*/ 861095 h 1137319"/>
                  <a:gd name="connsiteX14" fmla="*/ 2431256 w 2933700"/>
                  <a:gd name="connsiteY14" fmla="*/ 999208 h 1137319"/>
                  <a:gd name="connsiteX15" fmla="*/ 2447924 w 2933700"/>
                  <a:gd name="connsiteY15" fmla="*/ 961108 h 1137319"/>
                  <a:gd name="connsiteX16" fmla="*/ 2466974 w 2933700"/>
                  <a:gd name="connsiteY16" fmla="*/ 1020639 h 1137319"/>
                  <a:gd name="connsiteX17" fmla="*/ 2583656 w 2933700"/>
                  <a:gd name="connsiteY17" fmla="*/ 882527 h 1137319"/>
                  <a:gd name="connsiteX18" fmla="*/ 2647949 w 2933700"/>
                  <a:gd name="connsiteY18" fmla="*/ 989683 h 1137319"/>
                  <a:gd name="connsiteX19" fmla="*/ 2750343 w 2933700"/>
                  <a:gd name="connsiteY19" fmla="*/ 877764 h 1137319"/>
                  <a:gd name="connsiteX20" fmla="*/ 2812256 w 2933700"/>
                  <a:gd name="connsiteY20" fmla="*/ 980158 h 1137319"/>
                  <a:gd name="connsiteX21" fmla="*/ 2900362 w 2933700"/>
                  <a:gd name="connsiteY21" fmla="*/ 865858 h 1137319"/>
                  <a:gd name="connsiteX22" fmla="*/ 2933700 w 2933700"/>
                  <a:gd name="connsiteY22" fmla="*/ 934914 h 1137319"/>
                  <a:gd name="connsiteX0" fmla="*/ 0 w 2933700"/>
                  <a:gd name="connsiteY0" fmla="*/ 60998 h 1137320"/>
                  <a:gd name="connsiteX1" fmla="*/ 192882 w 2933700"/>
                  <a:gd name="connsiteY1" fmla="*/ 414571 h 1137320"/>
                  <a:gd name="connsiteX2" fmla="*/ 788194 w 2933700"/>
                  <a:gd name="connsiteY2" fmla="*/ 26186 h 1137320"/>
                  <a:gd name="connsiteX3" fmla="*/ 940595 w 2933700"/>
                  <a:gd name="connsiteY3" fmla="*/ 383785 h 1137320"/>
                  <a:gd name="connsiteX4" fmla="*/ 1550194 w 2933700"/>
                  <a:gd name="connsiteY4" fmla="*/ 2295 h 1137320"/>
                  <a:gd name="connsiteX5" fmla="*/ 1721644 w 2933700"/>
                  <a:gd name="connsiteY5" fmla="*/ 358908 h 1137320"/>
                  <a:gd name="connsiteX6" fmla="*/ 2314575 w 2933700"/>
                  <a:gd name="connsiteY6" fmla="*/ 0 h 1137320"/>
                  <a:gd name="connsiteX7" fmla="*/ 2481263 w 2933700"/>
                  <a:gd name="connsiteY7" fmla="*/ 312020 h 1137320"/>
                  <a:gd name="connsiteX8" fmla="*/ 1416844 w 2933700"/>
                  <a:gd name="connsiteY8" fmla="*/ 1077789 h 1137320"/>
                  <a:gd name="connsiteX9" fmla="*/ 1538288 w 2933700"/>
                  <a:gd name="connsiteY9" fmla="*/ 1087314 h 1137320"/>
                  <a:gd name="connsiteX10" fmla="*/ 1821657 w 2933700"/>
                  <a:gd name="connsiteY10" fmla="*/ 839664 h 1137320"/>
                  <a:gd name="connsiteX11" fmla="*/ 1893094 w 2933700"/>
                  <a:gd name="connsiteY11" fmla="*/ 1125414 h 1137320"/>
                  <a:gd name="connsiteX12" fmla="*/ 2050257 w 2933700"/>
                  <a:gd name="connsiteY12" fmla="*/ 1137320 h 1137320"/>
                  <a:gd name="connsiteX13" fmla="*/ 2362199 w 2933700"/>
                  <a:gd name="connsiteY13" fmla="*/ 861095 h 1137320"/>
                  <a:gd name="connsiteX14" fmla="*/ 2431256 w 2933700"/>
                  <a:gd name="connsiteY14" fmla="*/ 999208 h 1137320"/>
                  <a:gd name="connsiteX15" fmla="*/ 2447924 w 2933700"/>
                  <a:gd name="connsiteY15" fmla="*/ 961108 h 1137320"/>
                  <a:gd name="connsiteX16" fmla="*/ 2466974 w 2933700"/>
                  <a:gd name="connsiteY16" fmla="*/ 1020639 h 1137320"/>
                  <a:gd name="connsiteX17" fmla="*/ 2583656 w 2933700"/>
                  <a:gd name="connsiteY17" fmla="*/ 882527 h 1137320"/>
                  <a:gd name="connsiteX18" fmla="*/ 2647949 w 2933700"/>
                  <a:gd name="connsiteY18" fmla="*/ 989683 h 1137320"/>
                  <a:gd name="connsiteX19" fmla="*/ 2750343 w 2933700"/>
                  <a:gd name="connsiteY19" fmla="*/ 877764 h 1137320"/>
                  <a:gd name="connsiteX20" fmla="*/ 2812256 w 2933700"/>
                  <a:gd name="connsiteY20" fmla="*/ 980158 h 1137320"/>
                  <a:gd name="connsiteX21" fmla="*/ 2900362 w 2933700"/>
                  <a:gd name="connsiteY21" fmla="*/ 865858 h 1137320"/>
                  <a:gd name="connsiteX22" fmla="*/ 2933700 w 2933700"/>
                  <a:gd name="connsiteY22" fmla="*/ 934914 h 1137320"/>
                  <a:gd name="connsiteX0" fmla="*/ 0 w 3078956"/>
                  <a:gd name="connsiteY0" fmla="*/ 130300 h 1206622"/>
                  <a:gd name="connsiteX1" fmla="*/ 192882 w 3078956"/>
                  <a:gd name="connsiteY1" fmla="*/ 483873 h 1206622"/>
                  <a:gd name="connsiteX2" fmla="*/ 788194 w 3078956"/>
                  <a:gd name="connsiteY2" fmla="*/ 95488 h 1206622"/>
                  <a:gd name="connsiteX3" fmla="*/ 940595 w 3078956"/>
                  <a:gd name="connsiteY3" fmla="*/ 453087 h 1206622"/>
                  <a:gd name="connsiteX4" fmla="*/ 1550194 w 3078956"/>
                  <a:gd name="connsiteY4" fmla="*/ 71597 h 1206622"/>
                  <a:gd name="connsiteX5" fmla="*/ 1721644 w 3078956"/>
                  <a:gd name="connsiteY5" fmla="*/ 428210 h 1206622"/>
                  <a:gd name="connsiteX6" fmla="*/ 2314575 w 3078956"/>
                  <a:gd name="connsiteY6" fmla="*/ 69302 h 1206622"/>
                  <a:gd name="connsiteX7" fmla="*/ 2481263 w 3078956"/>
                  <a:gd name="connsiteY7" fmla="*/ 381322 h 1206622"/>
                  <a:gd name="connsiteX8" fmla="*/ 3078956 w 3078956"/>
                  <a:gd name="connsiteY8" fmla="*/ 0 h 1206622"/>
                  <a:gd name="connsiteX9" fmla="*/ 1538288 w 3078956"/>
                  <a:gd name="connsiteY9" fmla="*/ 1156616 h 1206622"/>
                  <a:gd name="connsiteX10" fmla="*/ 1821657 w 3078956"/>
                  <a:gd name="connsiteY10" fmla="*/ 908966 h 1206622"/>
                  <a:gd name="connsiteX11" fmla="*/ 1893094 w 3078956"/>
                  <a:gd name="connsiteY11" fmla="*/ 1194716 h 1206622"/>
                  <a:gd name="connsiteX12" fmla="*/ 2050257 w 3078956"/>
                  <a:gd name="connsiteY12" fmla="*/ 1206622 h 1206622"/>
                  <a:gd name="connsiteX13" fmla="*/ 2362199 w 3078956"/>
                  <a:gd name="connsiteY13" fmla="*/ 930397 h 1206622"/>
                  <a:gd name="connsiteX14" fmla="*/ 2431256 w 3078956"/>
                  <a:gd name="connsiteY14" fmla="*/ 1068510 h 1206622"/>
                  <a:gd name="connsiteX15" fmla="*/ 2447924 w 3078956"/>
                  <a:gd name="connsiteY15" fmla="*/ 1030410 h 1206622"/>
                  <a:gd name="connsiteX16" fmla="*/ 2466974 w 3078956"/>
                  <a:gd name="connsiteY16" fmla="*/ 1089941 h 1206622"/>
                  <a:gd name="connsiteX17" fmla="*/ 2583656 w 3078956"/>
                  <a:gd name="connsiteY17" fmla="*/ 951829 h 1206622"/>
                  <a:gd name="connsiteX18" fmla="*/ 2647949 w 3078956"/>
                  <a:gd name="connsiteY18" fmla="*/ 1058985 h 1206622"/>
                  <a:gd name="connsiteX19" fmla="*/ 2750343 w 3078956"/>
                  <a:gd name="connsiteY19" fmla="*/ 947066 h 1206622"/>
                  <a:gd name="connsiteX20" fmla="*/ 2812256 w 3078956"/>
                  <a:gd name="connsiteY20" fmla="*/ 1049460 h 1206622"/>
                  <a:gd name="connsiteX21" fmla="*/ 2900362 w 3078956"/>
                  <a:gd name="connsiteY21" fmla="*/ 935160 h 1206622"/>
                  <a:gd name="connsiteX22" fmla="*/ 2933700 w 3078956"/>
                  <a:gd name="connsiteY22" fmla="*/ 1004216 h 1206622"/>
                  <a:gd name="connsiteX0" fmla="*/ 0 w 3224213"/>
                  <a:gd name="connsiteY0" fmla="*/ 130300 h 1206622"/>
                  <a:gd name="connsiteX1" fmla="*/ 192882 w 3224213"/>
                  <a:gd name="connsiteY1" fmla="*/ 483873 h 1206622"/>
                  <a:gd name="connsiteX2" fmla="*/ 788194 w 3224213"/>
                  <a:gd name="connsiteY2" fmla="*/ 95488 h 1206622"/>
                  <a:gd name="connsiteX3" fmla="*/ 940595 w 3224213"/>
                  <a:gd name="connsiteY3" fmla="*/ 453087 h 1206622"/>
                  <a:gd name="connsiteX4" fmla="*/ 1550194 w 3224213"/>
                  <a:gd name="connsiteY4" fmla="*/ 71597 h 1206622"/>
                  <a:gd name="connsiteX5" fmla="*/ 1721644 w 3224213"/>
                  <a:gd name="connsiteY5" fmla="*/ 428210 h 1206622"/>
                  <a:gd name="connsiteX6" fmla="*/ 2314575 w 3224213"/>
                  <a:gd name="connsiteY6" fmla="*/ 69302 h 1206622"/>
                  <a:gd name="connsiteX7" fmla="*/ 2481263 w 3224213"/>
                  <a:gd name="connsiteY7" fmla="*/ 381322 h 1206622"/>
                  <a:gd name="connsiteX8" fmla="*/ 3078956 w 3224213"/>
                  <a:gd name="connsiteY8" fmla="*/ 0 h 1206622"/>
                  <a:gd name="connsiteX9" fmla="*/ 3224213 w 3224213"/>
                  <a:gd name="connsiteY9" fmla="*/ 294040 h 1206622"/>
                  <a:gd name="connsiteX10" fmla="*/ 1821657 w 3224213"/>
                  <a:gd name="connsiteY10" fmla="*/ 908966 h 1206622"/>
                  <a:gd name="connsiteX11" fmla="*/ 1893094 w 3224213"/>
                  <a:gd name="connsiteY11" fmla="*/ 1194716 h 1206622"/>
                  <a:gd name="connsiteX12" fmla="*/ 2050257 w 3224213"/>
                  <a:gd name="connsiteY12" fmla="*/ 1206622 h 1206622"/>
                  <a:gd name="connsiteX13" fmla="*/ 2362199 w 3224213"/>
                  <a:gd name="connsiteY13" fmla="*/ 930397 h 1206622"/>
                  <a:gd name="connsiteX14" fmla="*/ 2431256 w 3224213"/>
                  <a:gd name="connsiteY14" fmla="*/ 1068510 h 1206622"/>
                  <a:gd name="connsiteX15" fmla="*/ 2447924 w 3224213"/>
                  <a:gd name="connsiteY15" fmla="*/ 1030410 h 1206622"/>
                  <a:gd name="connsiteX16" fmla="*/ 2466974 w 3224213"/>
                  <a:gd name="connsiteY16" fmla="*/ 1089941 h 1206622"/>
                  <a:gd name="connsiteX17" fmla="*/ 2583656 w 3224213"/>
                  <a:gd name="connsiteY17" fmla="*/ 951829 h 1206622"/>
                  <a:gd name="connsiteX18" fmla="*/ 2647949 w 3224213"/>
                  <a:gd name="connsiteY18" fmla="*/ 1058985 h 1206622"/>
                  <a:gd name="connsiteX19" fmla="*/ 2750343 w 3224213"/>
                  <a:gd name="connsiteY19" fmla="*/ 947066 h 1206622"/>
                  <a:gd name="connsiteX20" fmla="*/ 2812256 w 3224213"/>
                  <a:gd name="connsiteY20" fmla="*/ 1049460 h 1206622"/>
                  <a:gd name="connsiteX21" fmla="*/ 2900362 w 3224213"/>
                  <a:gd name="connsiteY21" fmla="*/ 935160 h 1206622"/>
                  <a:gd name="connsiteX22" fmla="*/ 2933700 w 3224213"/>
                  <a:gd name="connsiteY22" fmla="*/ 1004216 h 1206622"/>
                  <a:gd name="connsiteX0" fmla="*/ 0 w 3224213"/>
                  <a:gd name="connsiteY0" fmla="*/ 130300 h 1206622"/>
                  <a:gd name="connsiteX1" fmla="*/ 192882 w 3224213"/>
                  <a:gd name="connsiteY1" fmla="*/ 483873 h 1206622"/>
                  <a:gd name="connsiteX2" fmla="*/ 788194 w 3224213"/>
                  <a:gd name="connsiteY2" fmla="*/ 95488 h 1206622"/>
                  <a:gd name="connsiteX3" fmla="*/ 940595 w 3224213"/>
                  <a:gd name="connsiteY3" fmla="*/ 453087 h 1206622"/>
                  <a:gd name="connsiteX4" fmla="*/ 1550194 w 3224213"/>
                  <a:gd name="connsiteY4" fmla="*/ 71597 h 1206622"/>
                  <a:gd name="connsiteX5" fmla="*/ 1721644 w 3224213"/>
                  <a:gd name="connsiteY5" fmla="*/ 428210 h 1206622"/>
                  <a:gd name="connsiteX6" fmla="*/ 2314575 w 3224213"/>
                  <a:gd name="connsiteY6" fmla="*/ 69302 h 1206622"/>
                  <a:gd name="connsiteX7" fmla="*/ 2481263 w 3224213"/>
                  <a:gd name="connsiteY7" fmla="*/ 381322 h 1206622"/>
                  <a:gd name="connsiteX8" fmla="*/ 3078956 w 3224213"/>
                  <a:gd name="connsiteY8" fmla="*/ 0 h 1206622"/>
                  <a:gd name="connsiteX9" fmla="*/ 3224213 w 3224213"/>
                  <a:gd name="connsiteY9" fmla="*/ 294040 h 1206622"/>
                  <a:gd name="connsiteX10" fmla="*/ 1893094 w 3224213"/>
                  <a:gd name="connsiteY10" fmla="*/ 1194716 h 1206622"/>
                  <a:gd name="connsiteX11" fmla="*/ 2050257 w 3224213"/>
                  <a:gd name="connsiteY11" fmla="*/ 1206622 h 1206622"/>
                  <a:gd name="connsiteX12" fmla="*/ 2362199 w 3224213"/>
                  <a:gd name="connsiteY12" fmla="*/ 930397 h 1206622"/>
                  <a:gd name="connsiteX13" fmla="*/ 2431256 w 3224213"/>
                  <a:gd name="connsiteY13" fmla="*/ 1068510 h 1206622"/>
                  <a:gd name="connsiteX14" fmla="*/ 2447924 w 3224213"/>
                  <a:gd name="connsiteY14" fmla="*/ 1030410 h 1206622"/>
                  <a:gd name="connsiteX15" fmla="*/ 2466974 w 3224213"/>
                  <a:gd name="connsiteY15" fmla="*/ 1089941 h 1206622"/>
                  <a:gd name="connsiteX16" fmla="*/ 2583656 w 3224213"/>
                  <a:gd name="connsiteY16" fmla="*/ 951829 h 1206622"/>
                  <a:gd name="connsiteX17" fmla="*/ 2647949 w 3224213"/>
                  <a:gd name="connsiteY17" fmla="*/ 1058985 h 1206622"/>
                  <a:gd name="connsiteX18" fmla="*/ 2750343 w 3224213"/>
                  <a:gd name="connsiteY18" fmla="*/ 947066 h 1206622"/>
                  <a:gd name="connsiteX19" fmla="*/ 2812256 w 3224213"/>
                  <a:gd name="connsiteY19" fmla="*/ 1049460 h 1206622"/>
                  <a:gd name="connsiteX20" fmla="*/ 2900362 w 3224213"/>
                  <a:gd name="connsiteY20" fmla="*/ 935160 h 1206622"/>
                  <a:gd name="connsiteX21" fmla="*/ 2933700 w 3224213"/>
                  <a:gd name="connsiteY21" fmla="*/ 1004216 h 1206622"/>
                  <a:gd name="connsiteX0" fmla="*/ 0 w 3224213"/>
                  <a:gd name="connsiteY0" fmla="*/ 130300 h 1206622"/>
                  <a:gd name="connsiteX1" fmla="*/ 192882 w 3224213"/>
                  <a:gd name="connsiteY1" fmla="*/ 483873 h 1206622"/>
                  <a:gd name="connsiteX2" fmla="*/ 788194 w 3224213"/>
                  <a:gd name="connsiteY2" fmla="*/ 95488 h 1206622"/>
                  <a:gd name="connsiteX3" fmla="*/ 940595 w 3224213"/>
                  <a:gd name="connsiteY3" fmla="*/ 453087 h 1206622"/>
                  <a:gd name="connsiteX4" fmla="*/ 1550194 w 3224213"/>
                  <a:gd name="connsiteY4" fmla="*/ 71597 h 1206622"/>
                  <a:gd name="connsiteX5" fmla="*/ 1721644 w 3224213"/>
                  <a:gd name="connsiteY5" fmla="*/ 428210 h 1206622"/>
                  <a:gd name="connsiteX6" fmla="*/ 2314575 w 3224213"/>
                  <a:gd name="connsiteY6" fmla="*/ 69302 h 1206622"/>
                  <a:gd name="connsiteX7" fmla="*/ 2481263 w 3224213"/>
                  <a:gd name="connsiteY7" fmla="*/ 381322 h 1206622"/>
                  <a:gd name="connsiteX8" fmla="*/ 3078956 w 3224213"/>
                  <a:gd name="connsiteY8" fmla="*/ 0 h 1206622"/>
                  <a:gd name="connsiteX9" fmla="*/ 3224213 w 3224213"/>
                  <a:gd name="connsiteY9" fmla="*/ 294040 h 1206622"/>
                  <a:gd name="connsiteX10" fmla="*/ 2050257 w 3224213"/>
                  <a:gd name="connsiteY10" fmla="*/ 1206622 h 1206622"/>
                  <a:gd name="connsiteX11" fmla="*/ 2362199 w 3224213"/>
                  <a:gd name="connsiteY11" fmla="*/ 930397 h 1206622"/>
                  <a:gd name="connsiteX12" fmla="*/ 2431256 w 3224213"/>
                  <a:gd name="connsiteY12" fmla="*/ 1068510 h 1206622"/>
                  <a:gd name="connsiteX13" fmla="*/ 2447924 w 3224213"/>
                  <a:gd name="connsiteY13" fmla="*/ 1030410 h 1206622"/>
                  <a:gd name="connsiteX14" fmla="*/ 2466974 w 3224213"/>
                  <a:gd name="connsiteY14" fmla="*/ 1089941 h 1206622"/>
                  <a:gd name="connsiteX15" fmla="*/ 2583656 w 3224213"/>
                  <a:gd name="connsiteY15" fmla="*/ 951829 h 1206622"/>
                  <a:gd name="connsiteX16" fmla="*/ 2647949 w 3224213"/>
                  <a:gd name="connsiteY16" fmla="*/ 1058985 h 1206622"/>
                  <a:gd name="connsiteX17" fmla="*/ 2750343 w 3224213"/>
                  <a:gd name="connsiteY17" fmla="*/ 947066 h 1206622"/>
                  <a:gd name="connsiteX18" fmla="*/ 2812256 w 3224213"/>
                  <a:gd name="connsiteY18" fmla="*/ 1049460 h 1206622"/>
                  <a:gd name="connsiteX19" fmla="*/ 2900362 w 3224213"/>
                  <a:gd name="connsiteY19" fmla="*/ 935160 h 1206622"/>
                  <a:gd name="connsiteX20" fmla="*/ 2933700 w 3224213"/>
                  <a:gd name="connsiteY20" fmla="*/ 1004216 h 1206622"/>
                  <a:gd name="connsiteX0" fmla="*/ 0 w 3224213"/>
                  <a:gd name="connsiteY0" fmla="*/ 130300 h 1089941"/>
                  <a:gd name="connsiteX1" fmla="*/ 192882 w 3224213"/>
                  <a:gd name="connsiteY1" fmla="*/ 483873 h 1089941"/>
                  <a:gd name="connsiteX2" fmla="*/ 788194 w 3224213"/>
                  <a:gd name="connsiteY2" fmla="*/ 95488 h 1089941"/>
                  <a:gd name="connsiteX3" fmla="*/ 940595 w 3224213"/>
                  <a:gd name="connsiteY3" fmla="*/ 453087 h 1089941"/>
                  <a:gd name="connsiteX4" fmla="*/ 1550194 w 3224213"/>
                  <a:gd name="connsiteY4" fmla="*/ 71597 h 1089941"/>
                  <a:gd name="connsiteX5" fmla="*/ 1721644 w 3224213"/>
                  <a:gd name="connsiteY5" fmla="*/ 428210 h 1089941"/>
                  <a:gd name="connsiteX6" fmla="*/ 2314575 w 3224213"/>
                  <a:gd name="connsiteY6" fmla="*/ 69302 h 1089941"/>
                  <a:gd name="connsiteX7" fmla="*/ 2481263 w 3224213"/>
                  <a:gd name="connsiteY7" fmla="*/ 381322 h 1089941"/>
                  <a:gd name="connsiteX8" fmla="*/ 3078956 w 3224213"/>
                  <a:gd name="connsiteY8" fmla="*/ 0 h 1089941"/>
                  <a:gd name="connsiteX9" fmla="*/ 3224213 w 3224213"/>
                  <a:gd name="connsiteY9" fmla="*/ 294040 h 1089941"/>
                  <a:gd name="connsiteX10" fmla="*/ 2362199 w 3224213"/>
                  <a:gd name="connsiteY10" fmla="*/ 930397 h 1089941"/>
                  <a:gd name="connsiteX11" fmla="*/ 2431256 w 3224213"/>
                  <a:gd name="connsiteY11" fmla="*/ 1068510 h 1089941"/>
                  <a:gd name="connsiteX12" fmla="*/ 2447924 w 3224213"/>
                  <a:gd name="connsiteY12" fmla="*/ 1030410 h 1089941"/>
                  <a:gd name="connsiteX13" fmla="*/ 2466974 w 3224213"/>
                  <a:gd name="connsiteY13" fmla="*/ 1089941 h 1089941"/>
                  <a:gd name="connsiteX14" fmla="*/ 2583656 w 3224213"/>
                  <a:gd name="connsiteY14" fmla="*/ 951829 h 1089941"/>
                  <a:gd name="connsiteX15" fmla="*/ 2647949 w 3224213"/>
                  <a:gd name="connsiteY15" fmla="*/ 1058985 h 1089941"/>
                  <a:gd name="connsiteX16" fmla="*/ 2750343 w 3224213"/>
                  <a:gd name="connsiteY16" fmla="*/ 947066 h 1089941"/>
                  <a:gd name="connsiteX17" fmla="*/ 2812256 w 3224213"/>
                  <a:gd name="connsiteY17" fmla="*/ 1049460 h 1089941"/>
                  <a:gd name="connsiteX18" fmla="*/ 2900362 w 3224213"/>
                  <a:gd name="connsiteY18" fmla="*/ 935160 h 1089941"/>
                  <a:gd name="connsiteX19" fmla="*/ 2933700 w 3224213"/>
                  <a:gd name="connsiteY19" fmla="*/ 1004216 h 1089941"/>
                  <a:gd name="connsiteX0" fmla="*/ 0 w 3224213"/>
                  <a:gd name="connsiteY0" fmla="*/ 130300 h 1089941"/>
                  <a:gd name="connsiteX1" fmla="*/ 192882 w 3224213"/>
                  <a:gd name="connsiteY1" fmla="*/ 483873 h 1089941"/>
                  <a:gd name="connsiteX2" fmla="*/ 788194 w 3224213"/>
                  <a:gd name="connsiteY2" fmla="*/ 95488 h 1089941"/>
                  <a:gd name="connsiteX3" fmla="*/ 940595 w 3224213"/>
                  <a:gd name="connsiteY3" fmla="*/ 453087 h 1089941"/>
                  <a:gd name="connsiteX4" fmla="*/ 1550194 w 3224213"/>
                  <a:gd name="connsiteY4" fmla="*/ 71597 h 1089941"/>
                  <a:gd name="connsiteX5" fmla="*/ 1721644 w 3224213"/>
                  <a:gd name="connsiteY5" fmla="*/ 428210 h 1089941"/>
                  <a:gd name="connsiteX6" fmla="*/ 2314575 w 3224213"/>
                  <a:gd name="connsiteY6" fmla="*/ 69302 h 1089941"/>
                  <a:gd name="connsiteX7" fmla="*/ 2481263 w 3224213"/>
                  <a:gd name="connsiteY7" fmla="*/ 381322 h 1089941"/>
                  <a:gd name="connsiteX8" fmla="*/ 3078956 w 3224213"/>
                  <a:gd name="connsiteY8" fmla="*/ 0 h 1089941"/>
                  <a:gd name="connsiteX9" fmla="*/ 3224213 w 3224213"/>
                  <a:gd name="connsiteY9" fmla="*/ 294040 h 1089941"/>
                  <a:gd name="connsiteX10" fmla="*/ 2431256 w 3224213"/>
                  <a:gd name="connsiteY10" fmla="*/ 1068510 h 1089941"/>
                  <a:gd name="connsiteX11" fmla="*/ 2447924 w 3224213"/>
                  <a:gd name="connsiteY11" fmla="*/ 1030410 h 1089941"/>
                  <a:gd name="connsiteX12" fmla="*/ 2466974 w 3224213"/>
                  <a:gd name="connsiteY12" fmla="*/ 1089941 h 1089941"/>
                  <a:gd name="connsiteX13" fmla="*/ 2583656 w 3224213"/>
                  <a:gd name="connsiteY13" fmla="*/ 951829 h 1089941"/>
                  <a:gd name="connsiteX14" fmla="*/ 2647949 w 3224213"/>
                  <a:gd name="connsiteY14" fmla="*/ 1058985 h 1089941"/>
                  <a:gd name="connsiteX15" fmla="*/ 2750343 w 3224213"/>
                  <a:gd name="connsiteY15" fmla="*/ 947066 h 1089941"/>
                  <a:gd name="connsiteX16" fmla="*/ 2812256 w 3224213"/>
                  <a:gd name="connsiteY16" fmla="*/ 1049460 h 1089941"/>
                  <a:gd name="connsiteX17" fmla="*/ 2900362 w 3224213"/>
                  <a:gd name="connsiteY17" fmla="*/ 935160 h 1089941"/>
                  <a:gd name="connsiteX18" fmla="*/ 2933700 w 3224213"/>
                  <a:gd name="connsiteY18" fmla="*/ 1004216 h 1089941"/>
                  <a:gd name="connsiteX0" fmla="*/ 0 w 3224213"/>
                  <a:gd name="connsiteY0" fmla="*/ 130300 h 1089941"/>
                  <a:gd name="connsiteX1" fmla="*/ 192882 w 3224213"/>
                  <a:gd name="connsiteY1" fmla="*/ 483873 h 1089941"/>
                  <a:gd name="connsiteX2" fmla="*/ 788194 w 3224213"/>
                  <a:gd name="connsiteY2" fmla="*/ 95488 h 1089941"/>
                  <a:gd name="connsiteX3" fmla="*/ 940595 w 3224213"/>
                  <a:gd name="connsiteY3" fmla="*/ 453087 h 1089941"/>
                  <a:gd name="connsiteX4" fmla="*/ 1550194 w 3224213"/>
                  <a:gd name="connsiteY4" fmla="*/ 71597 h 1089941"/>
                  <a:gd name="connsiteX5" fmla="*/ 1721644 w 3224213"/>
                  <a:gd name="connsiteY5" fmla="*/ 428210 h 1089941"/>
                  <a:gd name="connsiteX6" fmla="*/ 2314575 w 3224213"/>
                  <a:gd name="connsiteY6" fmla="*/ 69302 h 1089941"/>
                  <a:gd name="connsiteX7" fmla="*/ 2481263 w 3224213"/>
                  <a:gd name="connsiteY7" fmla="*/ 381322 h 1089941"/>
                  <a:gd name="connsiteX8" fmla="*/ 3078956 w 3224213"/>
                  <a:gd name="connsiteY8" fmla="*/ 0 h 1089941"/>
                  <a:gd name="connsiteX9" fmla="*/ 3224213 w 3224213"/>
                  <a:gd name="connsiteY9" fmla="*/ 294040 h 1089941"/>
                  <a:gd name="connsiteX10" fmla="*/ 2447924 w 3224213"/>
                  <a:gd name="connsiteY10" fmla="*/ 1030410 h 1089941"/>
                  <a:gd name="connsiteX11" fmla="*/ 2466974 w 3224213"/>
                  <a:gd name="connsiteY11" fmla="*/ 1089941 h 1089941"/>
                  <a:gd name="connsiteX12" fmla="*/ 2583656 w 3224213"/>
                  <a:gd name="connsiteY12" fmla="*/ 951829 h 1089941"/>
                  <a:gd name="connsiteX13" fmla="*/ 2647949 w 3224213"/>
                  <a:gd name="connsiteY13" fmla="*/ 1058985 h 1089941"/>
                  <a:gd name="connsiteX14" fmla="*/ 2750343 w 3224213"/>
                  <a:gd name="connsiteY14" fmla="*/ 947066 h 1089941"/>
                  <a:gd name="connsiteX15" fmla="*/ 2812256 w 3224213"/>
                  <a:gd name="connsiteY15" fmla="*/ 1049460 h 1089941"/>
                  <a:gd name="connsiteX16" fmla="*/ 2900362 w 3224213"/>
                  <a:gd name="connsiteY16" fmla="*/ 935160 h 1089941"/>
                  <a:gd name="connsiteX17" fmla="*/ 2933700 w 3224213"/>
                  <a:gd name="connsiteY17" fmla="*/ 1004216 h 1089941"/>
                  <a:gd name="connsiteX0" fmla="*/ 0 w 3224213"/>
                  <a:gd name="connsiteY0" fmla="*/ 130300 h 1089941"/>
                  <a:gd name="connsiteX1" fmla="*/ 192882 w 3224213"/>
                  <a:gd name="connsiteY1" fmla="*/ 483873 h 1089941"/>
                  <a:gd name="connsiteX2" fmla="*/ 788194 w 3224213"/>
                  <a:gd name="connsiteY2" fmla="*/ 95488 h 1089941"/>
                  <a:gd name="connsiteX3" fmla="*/ 940595 w 3224213"/>
                  <a:gd name="connsiteY3" fmla="*/ 453087 h 1089941"/>
                  <a:gd name="connsiteX4" fmla="*/ 1550194 w 3224213"/>
                  <a:gd name="connsiteY4" fmla="*/ 71597 h 1089941"/>
                  <a:gd name="connsiteX5" fmla="*/ 1721644 w 3224213"/>
                  <a:gd name="connsiteY5" fmla="*/ 428210 h 1089941"/>
                  <a:gd name="connsiteX6" fmla="*/ 2314575 w 3224213"/>
                  <a:gd name="connsiteY6" fmla="*/ 69302 h 1089941"/>
                  <a:gd name="connsiteX7" fmla="*/ 2481263 w 3224213"/>
                  <a:gd name="connsiteY7" fmla="*/ 381322 h 1089941"/>
                  <a:gd name="connsiteX8" fmla="*/ 3078956 w 3224213"/>
                  <a:gd name="connsiteY8" fmla="*/ 0 h 1089941"/>
                  <a:gd name="connsiteX9" fmla="*/ 3224213 w 3224213"/>
                  <a:gd name="connsiteY9" fmla="*/ 294040 h 1089941"/>
                  <a:gd name="connsiteX10" fmla="*/ 2466974 w 3224213"/>
                  <a:gd name="connsiteY10" fmla="*/ 1089941 h 1089941"/>
                  <a:gd name="connsiteX11" fmla="*/ 2583656 w 3224213"/>
                  <a:gd name="connsiteY11" fmla="*/ 951829 h 1089941"/>
                  <a:gd name="connsiteX12" fmla="*/ 2647949 w 3224213"/>
                  <a:gd name="connsiteY12" fmla="*/ 1058985 h 1089941"/>
                  <a:gd name="connsiteX13" fmla="*/ 2750343 w 3224213"/>
                  <a:gd name="connsiteY13" fmla="*/ 947066 h 1089941"/>
                  <a:gd name="connsiteX14" fmla="*/ 2812256 w 3224213"/>
                  <a:gd name="connsiteY14" fmla="*/ 1049460 h 1089941"/>
                  <a:gd name="connsiteX15" fmla="*/ 2900362 w 3224213"/>
                  <a:gd name="connsiteY15" fmla="*/ 935160 h 1089941"/>
                  <a:gd name="connsiteX16" fmla="*/ 2933700 w 3224213"/>
                  <a:gd name="connsiteY16" fmla="*/ 100421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2583656 w 3571875"/>
                  <a:gd name="connsiteY11" fmla="*/ 951829 h 1089941"/>
                  <a:gd name="connsiteX12" fmla="*/ 2647949 w 3571875"/>
                  <a:gd name="connsiteY12" fmla="*/ 1058985 h 1089941"/>
                  <a:gd name="connsiteX13" fmla="*/ 2750343 w 3571875"/>
                  <a:gd name="connsiteY13" fmla="*/ 947066 h 1089941"/>
                  <a:gd name="connsiteX14" fmla="*/ 2812256 w 3571875"/>
                  <a:gd name="connsiteY14" fmla="*/ 1049460 h 1089941"/>
                  <a:gd name="connsiteX15" fmla="*/ 2900362 w 3571875"/>
                  <a:gd name="connsiteY15" fmla="*/ 935160 h 1089941"/>
                  <a:gd name="connsiteX16" fmla="*/ 3571875 w 3571875"/>
                  <a:gd name="connsiteY16" fmla="*/ 14615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2583656 w 3571875"/>
                  <a:gd name="connsiteY11" fmla="*/ 951829 h 1089941"/>
                  <a:gd name="connsiteX12" fmla="*/ 2647949 w 3571875"/>
                  <a:gd name="connsiteY12" fmla="*/ 1058985 h 1089941"/>
                  <a:gd name="connsiteX13" fmla="*/ 2750343 w 3571875"/>
                  <a:gd name="connsiteY13" fmla="*/ 947066 h 1089941"/>
                  <a:gd name="connsiteX14" fmla="*/ 2900362 w 3571875"/>
                  <a:gd name="connsiteY14" fmla="*/ 935160 h 1089941"/>
                  <a:gd name="connsiteX15" fmla="*/ 3571875 w 3571875"/>
                  <a:gd name="connsiteY15" fmla="*/ 14615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2583656 w 3571875"/>
                  <a:gd name="connsiteY11" fmla="*/ 951829 h 1089941"/>
                  <a:gd name="connsiteX12" fmla="*/ 2647949 w 3571875"/>
                  <a:gd name="connsiteY12" fmla="*/ 1058985 h 1089941"/>
                  <a:gd name="connsiteX13" fmla="*/ 2900362 w 3571875"/>
                  <a:gd name="connsiteY13" fmla="*/ 935160 h 1089941"/>
                  <a:gd name="connsiteX14" fmla="*/ 3571875 w 3571875"/>
                  <a:gd name="connsiteY14" fmla="*/ 14615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2583656 w 3571875"/>
                  <a:gd name="connsiteY11" fmla="*/ 951829 h 1089941"/>
                  <a:gd name="connsiteX12" fmla="*/ 2647949 w 3571875"/>
                  <a:gd name="connsiteY12" fmla="*/ 1058985 h 1089941"/>
                  <a:gd name="connsiteX13" fmla="*/ 3571875 w 3571875"/>
                  <a:gd name="connsiteY13" fmla="*/ 14615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2583656 w 3571875"/>
                  <a:gd name="connsiteY11" fmla="*/ 951829 h 1089941"/>
                  <a:gd name="connsiteX12" fmla="*/ 3571875 w 3571875"/>
                  <a:gd name="connsiteY12" fmla="*/ 146156 h 1089941"/>
                  <a:gd name="connsiteX0" fmla="*/ 0 w 3571875"/>
                  <a:gd name="connsiteY0" fmla="*/ 130300 h 1089941"/>
                  <a:gd name="connsiteX1" fmla="*/ 192882 w 3571875"/>
                  <a:gd name="connsiteY1" fmla="*/ 483873 h 1089941"/>
                  <a:gd name="connsiteX2" fmla="*/ 788194 w 3571875"/>
                  <a:gd name="connsiteY2" fmla="*/ 95488 h 1089941"/>
                  <a:gd name="connsiteX3" fmla="*/ 940595 w 3571875"/>
                  <a:gd name="connsiteY3" fmla="*/ 453087 h 1089941"/>
                  <a:gd name="connsiteX4" fmla="*/ 1550194 w 3571875"/>
                  <a:gd name="connsiteY4" fmla="*/ 71597 h 1089941"/>
                  <a:gd name="connsiteX5" fmla="*/ 1721644 w 3571875"/>
                  <a:gd name="connsiteY5" fmla="*/ 428210 h 1089941"/>
                  <a:gd name="connsiteX6" fmla="*/ 2314575 w 3571875"/>
                  <a:gd name="connsiteY6" fmla="*/ 69302 h 1089941"/>
                  <a:gd name="connsiteX7" fmla="*/ 2481263 w 3571875"/>
                  <a:gd name="connsiteY7" fmla="*/ 381322 h 1089941"/>
                  <a:gd name="connsiteX8" fmla="*/ 3078956 w 3571875"/>
                  <a:gd name="connsiteY8" fmla="*/ 0 h 1089941"/>
                  <a:gd name="connsiteX9" fmla="*/ 3224213 w 3571875"/>
                  <a:gd name="connsiteY9" fmla="*/ 294040 h 1089941"/>
                  <a:gd name="connsiteX10" fmla="*/ 2466974 w 3571875"/>
                  <a:gd name="connsiteY10" fmla="*/ 1089941 h 1089941"/>
                  <a:gd name="connsiteX11" fmla="*/ 3571875 w 3571875"/>
                  <a:gd name="connsiteY11" fmla="*/ 146156 h 1089941"/>
                  <a:gd name="connsiteX0" fmla="*/ 0 w 3571875"/>
                  <a:gd name="connsiteY0" fmla="*/ 130300 h 483873"/>
                  <a:gd name="connsiteX1" fmla="*/ 192882 w 3571875"/>
                  <a:gd name="connsiteY1" fmla="*/ 483873 h 483873"/>
                  <a:gd name="connsiteX2" fmla="*/ 788194 w 3571875"/>
                  <a:gd name="connsiteY2" fmla="*/ 95488 h 483873"/>
                  <a:gd name="connsiteX3" fmla="*/ 940595 w 3571875"/>
                  <a:gd name="connsiteY3" fmla="*/ 453087 h 483873"/>
                  <a:gd name="connsiteX4" fmla="*/ 1550194 w 3571875"/>
                  <a:gd name="connsiteY4" fmla="*/ 71597 h 483873"/>
                  <a:gd name="connsiteX5" fmla="*/ 1721644 w 3571875"/>
                  <a:gd name="connsiteY5" fmla="*/ 428210 h 483873"/>
                  <a:gd name="connsiteX6" fmla="*/ 2314575 w 3571875"/>
                  <a:gd name="connsiteY6" fmla="*/ 69302 h 483873"/>
                  <a:gd name="connsiteX7" fmla="*/ 2481263 w 3571875"/>
                  <a:gd name="connsiteY7" fmla="*/ 381322 h 483873"/>
                  <a:gd name="connsiteX8" fmla="*/ 3078956 w 3571875"/>
                  <a:gd name="connsiteY8" fmla="*/ 0 h 483873"/>
                  <a:gd name="connsiteX9" fmla="*/ 3224213 w 3571875"/>
                  <a:gd name="connsiteY9" fmla="*/ 294040 h 483873"/>
                  <a:gd name="connsiteX10" fmla="*/ 3571875 w 3571875"/>
                  <a:gd name="connsiteY10" fmla="*/ 146156 h 48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1875" h="483873">
                    <a:moveTo>
                      <a:pt x="0" y="130300"/>
                    </a:moveTo>
                    <a:lnTo>
                      <a:pt x="192882" y="483873"/>
                    </a:lnTo>
                    <a:lnTo>
                      <a:pt x="788194" y="95488"/>
                    </a:lnTo>
                    <a:lnTo>
                      <a:pt x="940595" y="453087"/>
                    </a:lnTo>
                    <a:lnTo>
                      <a:pt x="1550194" y="71597"/>
                    </a:lnTo>
                    <a:lnTo>
                      <a:pt x="1721644" y="428210"/>
                    </a:lnTo>
                    <a:lnTo>
                      <a:pt x="2314575" y="69302"/>
                    </a:lnTo>
                    <a:lnTo>
                      <a:pt x="2481263" y="381322"/>
                    </a:lnTo>
                    <a:lnTo>
                      <a:pt x="3078956" y="0"/>
                    </a:lnTo>
                    <a:lnTo>
                      <a:pt x="3224213" y="294040"/>
                    </a:lnTo>
                    <a:lnTo>
                      <a:pt x="3571875" y="146156"/>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002649"/>
                  </a:solidFill>
                </a:endParaRPr>
              </a:p>
            </p:txBody>
          </p:sp>
          <p:cxnSp>
            <p:nvCxnSpPr>
              <p:cNvPr id="99" name="Straight Connector 98"/>
              <p:cNvCxnSpPr/>
              <p:nvPr/>
            </p:nvCxnSpPr>
            <p:spPr>
              <a:xfrm>
                <a:off x="2792103" y="2888297"/>
                <a:ext cx="0" cy="180952"/>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993735" y="2875598"/>
                <a:ext cx="0" cy="180952"/>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255680" y="2875598"/>
                <a:ext cx="0" cy="180952"/>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71097" name="TextBox 104"/>
              <p:cNvSpPr txBox="1">
                <a:spLocks noChangeArrowheads="1"/>
              </p:cNvSpPr>
              <p:nvPr/>
            </p:nvSpPr>
            <p:spPr bwMode="auto">
              <a:xfrm rot="-5400000">
                <a:off x="276874" y="3858404"/>
                <a:ext cx="773113" cy="246861"/>
              </a:xfrm>
              <a:prstGeom prst="rect">
                <a:avLst/>
              </a:prstGeom>
              <a:noFill/>
              <a:ln w="9525">
                <a:noFill/>
                <a:miter lim="800000"/>
                <a:headEnd/>
                <a:tailEnd/>
              </a:ln>
            </p:spPr>
            <p:txBody>
              <a:bodyPr wrap="none">
                <a:spAutoFit/>
              </a:bodyPr>
              <a:lstStyle/>
              <a:p>
                <a:pPr algn="ctr"/>
                <a:r>
                  <a:rPr lang="en-US" altLang="en-US" sz="1200" b="1"/>
                  <a:t>A1C (%)</a:t>
                </a:r>
                <a:endParaRPr lang="en-US" altLang="en-US" sz="1200" b="1" baseline="30000"/>
              </a:p>
            </p:txBody>
          </p:sp>
          <p:sp>
            <p:nvSpPr>
              <p:cNvPr id="471098" name="TextBox 105"/>
              <p:cNvSpPr txBox="1">
                <a:spLocks noChangeArrowheads="1"/>
              </p:cNvSpPr>
              <p:nvPr/>
            </p:nvSpPr>
            <p:spPr bwMode="auto">
              <a:xfrm>
                <a:off x="1035543" y="5168001"/>
                <a:ext cx="760919" cy="276999"/>
              </a:xfrm>
              <a:prstGeom prst="rect">
                <a:avLst/>
              </a:prstGeom>
              <a:noFill/>
              <a:ln w="9525">
                <a:noFill/>
                <a:miter lim="800000"/>
                <a:headEnd/>
                <a:tailEnd/>
              </a:ln>
            </p:spPr>
            <p:txBody>
              <a:bodyPr wrap="none">
                <a:spAutoFit/>
              </a:bodyPr>
              <a:lstStyle/>
              <a:p>
                <a:pPr algn="ctr"/>
                <a:r>
                  <a:rPr lang="en-US" altLang="en-US" sz="1200" b="1"/>
                  <a:t>Diagnosis</a:t>
                </a:r>
              </a:p>
            </p:txBody>
          </p:sp>
          <p:sp>
            <p:nvSpPr>
              <p:cNvPr id="471099" name="TextBox 106"/>
              <p:cNvSpPr txBox="1">
                <a:spLocks noChangeArrowheads="1"/>
              </p:cNvSpPr>
              <p:nvPr/>
            </p:nvSpPr>
            <p:spPr bwMode="auto">
              <a:xfrm>
                <a:off x="4345884" y="5168001"/>
                <a:ext cx="787132" cy="276225"/>
              </a:xfrm>
              <a:prstGeom prst="rect">
                <a:avLst/>
              </a:prstGeom>
              <a:noFill/>
              <a:ln w="9525">
                <a:noFill/>
                <a:miter lim="800000"/>
                <a:headEnd/>
                <a:tailEnd/>
              </a:ln>
            </p:spPr>
            <p:txBody>
              <a:bodyPr wrap="none">
                <a:spAutoFit/>
              </a:bodyPr>
              <a:lstStyle/>
              <a:p>
                <a:pPr algn="ctr"/>
                <a:r>
                  <a:rPr lang="en-US" altLang="en-US" sz="1200" b="1"/>
                  <a:t>+15 years</a:t>
                </a:r>
              </a:p>
            </p:txBody>
          </p:sp>
          <p:sp>
            <p:nvSpPr>
              <p:cNvPr id="471100" name="TextBox 107"/>
              <p:cNvSpPr txBox="1">
                <a:spLocks noChangeArrowheads="1"/>
              </p:cNvSpPr>
              <p:nvPr/>
            </p:nvSpPr>
            <p:spPr bwMode="auto">
              <a:xfrm>
                <a:off x="3590242" y="2468437"/>
                <a:ext cx="1563482" cy="369332"/>
              </a:xfrm>
              <a:prstGeom prst="rect">
                <a:avLst/>
              </a:prstGeom>
              <a:noFill/>
              <a:ln w="9525">
                <a:noFill/>
                <a:miter lim="800000"/>
                <a:headEnd/>
                <a:tailEnd/>
              </a:ln>
            </p:spPr>
            <p:txBody>
              <a:bodyPr>
                <a:spAutoFit/>
              </a:bodyPr>
              <a:lstStyle/>
              <a:p>
                <a:pPr algn="ctr"/>
                <a:r>
                  <a:rPr lang="en-US" altLang="en-US" sz="900" b="1"/>
                  <a:t>Complex</a:t>
                </a:r>
              </a:p>
              <a:p>
                <a:pPr algn="ctr"/>
                <a:r>
                  <a:rPr lang="en-US" altLang="en-US" sz="900" b="1"/>
                  <a:t>injectable regimen</a:t>
                </a:r>
              </a:p>
            </p:txBody>
          </p:sp>
          <p:sp>
            <p:nvSpPr>
              <p:cNvPr id="471101" name="TextBox 108"/>
              <p:cNvSpPr txBox="1">
                <a:spLocks noChangeArrowheads="1"/>
              </p:cNvSpPr>
              <p:nvPr/>
            </p:nvSpPr>
            <p:spPr bwMode="auto">
              <a:xfrm>
                <a:off x="3261427" y="2468437"/>
                <a:ext cx="591830" cy="369332"/>
              </a:xfrm>
              <a:prstGeom prst="rect">
                <a:avLst/>
              </a:prstGeom>
              <a:noFill/>
              <a:ln w="9525">
                <a:noFill/>
                <a:miter lim="800000"/>
                <a:headEnd/>
                <a:tailEnd/>
              </a:ln>
            </p:spPr>
            <p:txBody>
              <a:bodyPr wrap="none">
                <a:spAutoFit/>
              </a:bodyPr>
              <a:lstStyle/>
              <a:p>
                <a:pPr algn="ctr"/>
                <a:r>
                  <a:rPr lang="en-US" altLang="en-US" sz="900" b="1"/>
                  <a:t>+ Basal</a:t>
                </a:r>
              </a:p>
              <a:p>
                <a:pPr algn="ctr"/>
                <a:r>
                  <a:rPr lang="en-US" altLang="en-US" sz="900" b="1"/>
                  <a:t>insulin</a:t>
                </a:r>
              </a:p>
            </p:txBody>
          </p:sp>
          <p:sp>
            <p:nvSpPr>
              <p:cNvPr id="471102" name="TextBox 109"/>
              <p:cNvSpPr txBox="1">
                <a:spLocks noChangeArrowheads="1"/>
              </p:cNvSpPr>
              <p:nvPr/>
            </p:nvSpPr>
            <p:spPr bwMode="auto">
              <a:xfrm>
                <a:off x="2533028" y="2606937"/>
                <a:ext cx="553357" cy="230832"/>
              </a:xfrm>
              <a:prstGeom prst="rect">
                <a:avLst/>
              </a:prstGeom>
              <a:noFill/>
              <a:ln w="9525">
                <a:noFill/>
                <a:miter lim="800000"/>
                <a:headEnd/>
                <a:tailEnd/>
              </a:ln>
            </p:spPr>
            <p:txBody>
              <a:bodyPr wrap="none">
                <a:spAutoFit/>
              </a:bodyPr>
              <a:lstStyle/>
              <a:p>
                <a:pPr algn="ctr"/>
                <a:r>
                  <a:rPr lang="en-US" altLang="en-US" sz="900" b="1"/>
                  <a:t>+ Drug</a:t>
                </a:r>
              </a:p>
            </p:txBody>
          </p:sp>
          <p:sp>
            <p:nvSpPr>
              <p:cNvPr id="471103" name="TextBox 110"/>
              <p:cNvSpPr txBox="1">
                <a:spLocks noChangeArrowheads="1"/>
              </p:cNvSpPr>
              <p:nvPr/>
            </p:nvSpPr>
            <p:spPr bwMode="auto">
              <a:xfrm>
                <a:off x="1024229" y="2606937"/>
                <a:ext cx="402675" cy="230832"/>
              </a:xfrm>
              <a:prstGeom prst="rect">
                <a:avLst/>
              </a:prstGeom>
              <a:noFill/>
              <a:ln w="9525">
                <a:noFill/>
                <a:miter lim="800000"/>
                <a:headEnd/>
                <a:tailEnd/>
              </a:ln>
            </p:spPr>
            <p:txBody>
              <a:bodyPr wrap="none">
                <a:spAutoFit/>
              </a:bodyPr>
              <a:lstStyle/>
              <a:p>
                <a:pPr algn="ctr"/>
                <a:r>
                  <a:rPr lang="en-US" altLang="en-US" sz="900" b="1"/>
                  <a:t>Diet</a:t>
                </a:r>
              </a:p>
            </p:txBody>
          </p:sp>
          <p:cxnSp>
            <p:nvCxnSpPr>
              <p:cNvPr id="114" name="Straight Connector 113"/>
              <p:cNvCxnSpPr/>
              <p:nvPr/>
            </p:nvCxnSpPr>
            <p:spPr>
              <a:xfrm>
                <a:off x="1092198" y="5172423"/>
                <a:ext cx="37426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1105" name="TextBox 112"/>
              <p:cNvSpPr txBox="1">
                <a:spLocks noChangeArrowheads="1"/>
              </p:cNvSpPr>
              <p:nvPr/>
            </p:nvSpPr>
            <p:spPr bwMode="auto">
              <a:xfrm>
                <a:off x="3396529" y="5168001"/>
                <a:ext cx="788543" cy="276225"/>
              </a:xfrm>
              <a:prstGeom prst="rect">
                <a:avLst/>
              </a:prstGeom>
              <a:noFill/>
              <a:ln w="9525">
                <a:noFill/>
                <a:miter lim="800000"/>
                <a:headEnd/>
                <a:tailEnd/>
              </a:ln>
            </p:spPr>
            <p:txBody>
              <a:bodyPr wrap="none">
                <a:spAutoFit/>
              </a:bodyPr>
              <a:lstStyle/>
              <a:p>
                <a:pPr algn="ctr"/>
                <a:r>
                  <a:rPr lang="en-US" altLang="en-US" sz="1200" b="1"/>
                  <a:t>+10 years</a:t>
                </a:r>
              </a:p>
            </p:txBody>
          </p:sp>
          <p:sp>
            <p:nvSpPr>
              <p:cNvPr id="471106" name="TextBox 113"/>
              <p:cNvSpPr txBox="1">
                <a:spLocks noChangeArrowheads="1"/>
              </p:cNvSpPr>
              <p:nvPr/>
            </p:nvSpPr>
            <p:spPr bwMode="auto">
              <a:xfrm>
                <a:off x="2236990" y="5168001"/>
                <a:ext cx="712369" cy="276225"/>
              </a:xfrm>
              <a:prstGeom prst="rect">
                <a:avLst/>
              </a:prstGeom>
              <a:noFill/>
              <a:ln w="9525">
                <a:noFill/>
                <a:miter lim="800000"/>
                <a:headEnd/>
                <a:tailEnd/>
              </a:ln>
            </p:spPr>
            <p:txBody>
              <a:bodyPr wrap="none">
                <a:spAutoFit/>
              </a:bodyPr>
              <a:lstStyle/>
              <a:p>
                <a:pPr algn="ctr"/>
                <a:r>
                  <a:rPr lang="en-US" altLang="en-US" sz="1200" b="1"/>
                  <a:t>+5 years</a:t>
                </a:r>
              </a:p>
            </p:txBody>
          </p:sp>
          <p:cxnSp>
            <p:nvCxnSpPr>
              <p:cNvPr id="122" name="Straight Connector 121"/>
              <p:cNvCxnSpPr/>
              <p:nvPr/>
            </p:nvCxnSpPr>
            <p:spPr>
              <a:xfrm>
                <a:off x="3561903" y="2888297"/>
                <a:ext cx="0" cy="180952"/>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355510" y="2888297"/>
                <a:ext cx="0" cy="180952"/>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471109" name="TextBox 116"/>
              <p:cNvSpPr txBox="1">
                <a:spLocks noChangeArrowheads="1"/>
              </p:cNvSpPr>
              <p:nvPr/>
            </p:nvSpPr>
            <p:spPr bwMode="auto">
              <a:xfrm>
                <a:off x="1733905" y="2606937"/>
                <a:ext cx="553357" cy="230832"/>
              </a:xfrm>
              <a:prstGeom prst="rect">
                <a:avLst/>
              </a:prstGeom>
              <a:noFill/>
              <a:ln w="9525">
                <a:noFill/>
                <a:miter lim="800000"/>
                <a:headEnd/>
                <a:tailEnd/>
              </a:ln>
            </p:spPr>
            <p:txBody>
              <a:bodyPr wrap="none">
                <a:spAutoFit/>
              </a:bodyPr>
              <a:lstStyle/>
              <a:p>
                <a:pPr algn="ctr"/>
                <a:r>
                  <a:rPr lang="en-US" altLang="en-US" sz="900" b="1"/>
                  <a:t>+ Drug</a:t>
                </a:r>
              </a:p>
            </p:txBody>
          </p:sp>
          <p:cxnSp>
            <p:nvCxnSpPr>
              <p:cNvPr id="131" name="Straight Connector 130"/>
              <p:cNvCxnSpPr/>
              <p:nvPr/>
            </p:nvCxnSpPr>
            <p:spPr>
              <a:xfrm flipH="1">
                <a:off x="1031883" y="4932741"/>
                <a:ext cx="60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1031883" y="4445439"/>
                <a:ext cx="60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1031883" y="3988296"/>
                <a:ext cx="60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1031883" y="3539090"/>
                <a:ext cx="60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031883" y="3047027"/>
                <a:ext cx="603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117593" y="4721629"/>
                <a:ext cx="3742651" cy="0"/>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471116" name="TextBox 129"/>
              <p:cNvSpPr txBox="1">
                <a:spLocks noChangeArrowheads="1"/>
              </p:cNvSpPr>
              <p:nvPr/>
            </p:nvSpPr>
            <p:spPr bwMode="auto">
              <a:xfrm>
                <a:off x="1103762" y="4501704"/>
                <a:ext cx="1027846" cy="276999"/>
              </a:xfrm>
              <a:prstGeom prst="rect">
                <a:avLst/>
              </a:prstGeom>
              <a:noFill/>
              <a:ln w="9525">
                <a:noFill/>
                <a:miter lim="800000"/>
                <a:headEnd/>
                <a:tailEnd/>
              </a:ln>
            </p:spPr>
            <p:txBody>
              <a:bodyPr wrap="none">
                <a:spAutoFit/>
              </a:bodyPr>
              <a:lstStyle/>
              <a:p>
                <a:pPr algn="ctr"/>
                <a:r>
                  <a:rPr lang="en-US" altLang="en-US" sz="1200" b="1"/>
                  <a:t>AACE Goal</a:t>
                </a:r>
                <a:r>
                  <a:rPr lang="en-US" altLang="en-US" sz="1200" b="1" baseline="30000"/>
                  <a:t>3</a:t>
                </a:r>
              </a:p>
            </p:txBody>
          </p:sp>
          <p:sp>
            <p:nvSpPr>
              <p:cNvPr id="471117" name="TextBox 130"/>
              <p:cNvSpPr txBox="1">
                <a:spLocks noChangeArrowheads="1"/>
              </p:cNvSpPr>
              <p:nvPr/>
            </p:nvSpPr>
            <p:spPr bwMode="auto">
              <a:xfrm>
                <a:off x="1111329" y="4220717"/>
                <a:ext cx="916789" cy="276999"/>
              </a:xfrm>
              <a:prstGeom prst="rect">
                <a:avLst/>
              </a:prstGeom>
              <a:noFill/>
              <a:ln w="9525">
                <a:noFill/>
                <a:miter lim="800000"/>
                <a:headEnd/>
                <a:tailEnd/>
              </a:ln>
            </p:spPr>
            <p:txBody>
              <a:bodyPr wrap="none">
                <a:spAutoFit/>
              </a:bodyPr>
              <a:lstStyle/>
              <a:p>
                <a:pPr algn="ctr"/>
                <a:r>
                  <a:rPr lang="en-US" altLang="en-US" sz="1200" b="1"/>
                  <a:t>ADA Goal</a:t>
                </a:r>
                <a:r>
                  <a:rPr lang="en-US" altLang="en-US" sz="1200" b="1" baseline="30000"/>
                  <a:t>2</a:t>
                </a:r>
              </a:p>
            </p:txBody>
          </p:sp>
          <p:grpSp>
            <p:nvGrpSpPr>
              <p:cNvPr id="471118" name="Group 117"/>
              <p:cNvGrpSpPr>
                <a:grpSpLocks/>
              </p:cNvGrpSpPr>
              <p:nvPr/>
            </p:nvGrpSpPr>
            <p:grpSpPr bwMode="auto">
              <a:xfrm>
                <a:off x="1191712" y="5062128"/>
                <a:ext cx="78995" cy="187325"/>
                <a:chOff x="490904" y="5230398"/>
                <a:chExt cx="76200" cy="124183"/>
              </a:xfrm>
            </p:grpSpPr>
            <p:cxnSp>
              <p:nvCxnSpPr>
                <p:cNvPr id="142" name="Straight Connector 141"/>
                <p:cNvCxnSpPr/>
                <p:nvPr/>
              </p:nvCxnSpPr>
              <p:spPr>
                <a:xfrm flipV="1">
                  <a:off x="491367" y="5255112"/>
                  <a:ext cx="75022" cy="7681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491367" y="5230910"/>
                  <a:ext cx="75022" cy="75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491367" y="5279314"/>
                  <a:ext cx="75022" cy="75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8" name="Picture 7"/>
          <p:cNvPicPr>
            <a:picLocks noChangeAspect="1"/>
          </p:cNvPicPr>
          <p:nvPr/>
        </p:nvPicPr>
        <p:blipFill>
          <a:blip r:embed="rId4"/>
          <a:srcRect/>
          <a:stretch>
            <a:fillRect/>
          </a:stretch>
        </p:blipFill>
        <p:spPr bwMode="auto">
          <a:xfrm>
            <a:off x="6421438" y="1484313"/>
            <a:ext cx="2182812" cy="1368425"/>
          </a:xfrm>
          <a:prstGeom prst="rect">
            <a:avLst/>
          </a:prstGeom>
          <a:noFill/>
          <a:ln w="9525">
            <a:noFill/>
            <a:miter lim="800000"/>
            <a:headEnd/>
            <a:tailEnd/>
          </a:ln>
        </p:spPr>
      </p:pic>
      <p:grpSp>
        <p:nvGrpSpPr>
          <p:cNvPr id="6" name="Group 5"/>
          <p:cNvGrpSpPr>
            <a:grpSpLocks/>
          </p:cNvGrpSpPr>
          <p:nvPr/>
        </p:nvGrpSpPr>
        <p:grpSpPr bwMode="auto">
          <a:xfrm>
            <a:off x="539750" y="1484313"/>
            <a:ext cx="5811838" cy="3600450"/>
            <a:chOff x="2526850" y="1557000"/>
            <a:chExt cx="5811941" cy="3600000"/>
          </a:xfrm>
        </p:grpSpPr>
        <p:sp>
          <p:nvSpPr>
            <p:cNvPr id="3" name="Rounded Rectangle 2"/>
            <p:cNvSpPr/>
            <p:nvPr/>
          </p:nvSpPr>
          <p:spPr>
            <a:xfrm>
              <a:off x="2526850" y="1557000"/>
              <a:ext cx="5759552" cy="3600000"/>
            </a:xfrm>
            <a:prstGeom prst="roundRect">
              <a:avLst>
                <a:gd name="adj" fmla="val 6069"/>
              </a:avLst>
            </a:prstGeom>
            <a:solidFill>
              <a:schemeClr val="bg1"/>
            </a:solidFill>
            <a:ln w="285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grpSp>
          <p:nvGrpSpPr>
            <p:cNvPr id="471047" name="Group 45"/>
            <p:cNvGrpSpPr>
              <a:grpSpLocks/>
            </p:cNvGrpSpPr>
            <p:nvPr/>
          </p:nvGrpSpPr>
          <p:grpSpPr bwMode="auto">
            <a:xfrm>
              <a:off x="2653913" y="1829163"/>
              <a:ext cx="5684878" cy="2960384"/>
              <a:chOff x="298865" y="2339955"/>
              <a:chExt cx="5565884" cy="3377375"/>
            </a:xfrm>
          </p:grpSpPr>
          <p:cxnSp>
            <p:nvCxnSpPr>
              <p:cNvPr id="47" name="Straight Connector 46"/>
              <p:cNvCxnSpPr/>
              <p:nvPr/>
            </p:nvCxnSpPr>
            <p:spPr>
              <a:xfrm>
                <a:off x="870787" y="5207557"/>
                <a:ext cx="3947918" cy="0"/>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70787" y="4838137"/>
                <a:ext cx="3947918" cy="0"/>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471050" name="TextBox 40"/>
              <p:cNvSpPr txBox="1">
                <a:spLocks noChangeArrowheads="1"/>
              </p:cNvSpPr>
              <p:nvPr/>
            </p:nvSpPr>
            <p:spPr bwMode="auto">
              <a:xfrm>
                <a:off x="525729" y="2883097"/>
                <a:ext cx="334606" cy="298460"/>
              </a:xfrm>
              <a:prstGeom prst="rect">
                <a:avLst/>
              </a:prstGeom>
              <a:noFill/>
              <a:ln w="9525">
                <a:noFill/>
                <a:miter lim="800000"/>
                <a:headEnd/>
                <a:tailEnd/>
              </a:ln>
            </p:spPr>
            <p:txBody>
              <a:bodyPr wrap="none">
                <a:spAutoFit/>
              </a:bodyPr>
              <a:lstStyle/>
              <a:p>
                <a:pPr algn="r"/>
                <a:r>
                  <a:rPr lang="en-US" altLang="en-US" sz="1100" b="1"/>
                  <a:t>10</a:t>
                </a:r>
              </a:p>
            </p:txBody>
          </p:sp>
          <p:sp>
            <p:nvSpPr>
              <p:cNvPr id="471051" name="TextBox 41"/>
              <p:cNvSpPr txBox="1">
                <a:spLocks noChangeArrowheads="1"/>
              </p:cNvSpPr>
              <p:nvPr/>
            </p:nvSpPr>
            <p:spPr bwMode="auto">
              <a:xfrm>
                <a:off x="602632" y="3476217"/>
                <a:ext cx="257703" cy="298460"/>
              </a:xfrm>
              <a:prstGeom prst="rect">
                <a:avLst/>
              </a:prstGeom>
              <a:noFill/>
              <a:ln w="9525">
                <a:noFill/>
                <a:miter lim="800000"/>
                <a:headEnd/>
                <a:tailEnd/>
              </a:ln>
            </p:spPr>
            <p:txBody>
              <a:bodyPr wrap="none">
                <a:spAutoFit/>
              </a:bodyPr>
              <a:lstStyle/>
              <a:p>
                <a:pPr algn="r"/>
                <a:r>
                  <a:rPr lang="en-US" altLang="en-US" sz="1100" b="1"/>
                  <a:t>9</a:t>
                </a:r>
              </a:p>
            </p:txBody>
          </p:sp>
          <p:sp>
            <p:nvSpPr>
              <p:cNvPr id="471052" name="TextBox 42"/>
              <p:cNvSpPr txBox="1">
                <a:spLocks noChangeArrowheads="1"/>
              </p:cNvSpPr>
              <p:nvPr/>
            </p:nvSpPr>
            <p:spPr bwMode="auto">
              <a:xfrm>
                <a:off x="602632" y="4089789"/>
                <a:ext cx="257703" cy="298460"/>
              </a:xfrm>
              <a:prstGeom prst="rect">
                <a:avLst/>
              </a:prstGeom>
              <a:noFill/>
              <a:ln w="9525">
                <a:noFill/>
                <a:miter lim="800000"/>
                <a:headEnd/>
                <a:tailEnd/>
              </a:ln>
            </p:spPr>
            <p:txBody>
              <a:bodyPr wrap="none">
                <a:spAutoFit/>
              </a:bodyPr>
              <a:lstStyle/>
              <a:p>
                <a:pPr algn="r"/>
                <a:r>
                  <a:rPr lang="en-US" altLang="en-US" sz="1100" b="1"/>
                  <a:t>8</a:t>
                </a:r>
              </a:p>
            </p:txBody>
          </p:sp>
          <p:sp>
            <p:nvSpPr>
              <p:cNvPr id="471053" name="TextBox 43"/>
              <p:cNvSpPr txBox="1">
                <a:spLocks noChangeArrowheads="1"/>
              </p:cNvSpPr>
              <p:nvPr/>
            </p:nvSpPr>
            <p:spPr bwMode="auto">
              <a:xfrm>
                <a:off x="602632" y="4678366"/>
                <a:ext cx="257703" cy="298460"/>
              </a:xfrm>
              <a:prstGeom prst="rect">
                <a:avLst/>
              </a:prstGeom>
              <a:noFill/>
              <a:ln w="9525">
                <a:noFill/>
                <a:miter lim="800000"/>
                <a:headEnd/>
                <a:tailEnd/>
              </a:ln>
            </p:spPr>
            <p:txBody>
              <a:bodyPr wrap="none">
                <a:spAutoFit/>
              </a:bodyPr>
              <a:lstStyle/>
              <a:p>
                <a:pPr algn="r"/>
                <a:r>
                  <a:rPr lang="en-US" altLang="en-US" sz="1100" b="1"/>
                  <a:t>7</a:t>
                </a:r>
              </a:p>
            </p:txBody>
          </p:sp>
          <p:sp>
            <p:nvSpPr>
              <p:cNvPr id="471054" name="TextBox 44"/>
              <p:cNvSpPr txBox="1">
                <a:spLocks noChangeArrowheads="1"/>
              </p:cNvSpPr>
              <p:nvPr/>
            </p:nvSpPr>
            <p:spPr bwMode="auto">
              <a:xfrm>
                <a:off x="602632" y="5328298"/>
                <a:ext cx="257703" cy="298460"/>
              </a:xfrm>
              <a:prstGeom prst="rect">
                <a:avLst/>
              </a:prstGeom>
              <a:noFill/>
              <a:ln w="9525">
                <a:noFill/>
                <a:miter lim="800000"/>
                <a:headEnd/>
                <a:tailEnd/>
              </a:ln>
            </p:spPr>
            <p:txBody>
              <a:bodyPr wrap="none">
                <a:spAutoFit/>
              </a:bodyPr>
              <a:lstStyle/>
              <a:p>
                <a:pPr algn="r"/>
                <a:r>
                  <a:rPr lang="en-US" altLang="en-US" sz="1100" b="1"/>
                  <a:t>6</a:t>
                </a:r>
              </a:p>
            </p:txBody>
          </p:sp>
          <p:cxnSp>
            <p:nvCxnSpPr>
              <p:cNvPr id="54" name="Straight Connector 53"/>
              <p:cNvCxnSpPr/>
              <p:nvPr/>
            </p:nvCxnSpPr>
            <p:spPr>
              <a:xfrm>
                <a:off x="3783543" y="4269519"/>
                <a:ext cx="0" cy="315094"/>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143172" y="3697280"/>
                <a:ext cx="0" cy="887333"/>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460835" y="3438324"/>
                <a:ext cx="0" cy="1146289"/>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414792" y="3163069"/>
                <a:ext cx="0" cy="1421544"/>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61441" y="2762863"/>
                <a:ext cx="0" cy="1235023"/>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471060" name="TextBox 52"/>
              <p:cNvSpPr txBox="1">
                <a:spLocks noChangeArrowheads="1"/>
              </p:cNvSpPr>
              <p:nvPr/>
            </p:nvSpPr>
            <p:spPr bwMode="auto">
              <a:xfrm rot="-5400000">
                <a:off x="-185167" y="4101053"/>
                <a:ext cx="1239265" cy="271201"/>
              </a:xfrm>
              <a:prstGeom prst="rect">
                <a:avLst/>
              </a:prstGeom>
              <a:noFill/>
              <a:ln w="9525">
                <a:noFill/>
                <a:miter lim="800000"/>
                <a:headEnd/>
                <a:tailEnd/>
              </a:ln>
            </p:spPr>
            <p:txBody>
              <a:bodyPr>
                <a:spAutoFit/>
              </a:bodyPr>
              <a:lstStyle/>
              <a:p>
                <a:pPr algn="ctr"/>
                <a:r>
                  <a:rPr lang="en-US" altLang="en-US" sz="1200" b="1"/>
                  <a:t>A1C (%)</a:t>
                </a:r>
              </a:p>
            </p:txBody>
          </p:sp>
          <p:sp>
            <p:nvSpPr>
              <p:cNvPr id="471061" name="TextBox 53"/>
              <p:cNvSpPr txBox="1">
                <a:spLocks noChangeArrowheads="1"/>
              </p:cNvSpPr>
              <p:nvPr/>
            </p:nvSpPr>
            <p:spPr bwMode="auto">
              <a:xfrm>
                <a:off x="2243660" y="5418870"/>
                <a:ext cx="1860505" cy="298460"/>
              </a:xfrm>
              <a:prstGeom prst="rect">
                <a:avLst/>
              </a:prstGeom>
              <a:noFill/>
              <a:ln w="9525">
                <a:noFill/>
                <a:miter lim="800000"/>
                <a:headEnd/>
                <a:tailEnd/>
              </a:ln>
            </p:spPr>
            <p:txBody>
              <a:bodyPr>
                <a:spAutoFit/>
              </a:bodyPr>
              <a:lstStyle/>
              <a:p>
                <a:pPr algn="ctr"/>
                <a:r>
                  <a:rPr lang="en-US" altLang="en-US" sz="1100" b="1"/>
                  <a:t>Duration of Diabetes</a:t>
                </a:r>
                <a:r>
                  <a:rPr lang="en-US" altLang="en-US" sz="1100" b="1" baseline="30000"/>
                  <a:t>4</a:t>
                </a:r>
              </a:p>
            </p:txBody>
          </p:sp>
          <p:sp>
            <p:nvSpPr>
              <p:cNvPr id="471062" name="TextBox 54"/>
              <p:cNvSpPr txBox="1">
                <a:spLocks noChangeArrowheads="1"/>
              </p:cNvSpPr>
              <p:nvPr/>
            </p:nvSpPr>
            <p:spPr bwMode="auto">
              <a:xfrm>
                <a:off x="4912865" y="5087415"/>
                <a:ext cx="820847" cy="579363"/>
              </a:xfrm>
              <a:prstGeom prst="rect">
                <a:avLst/>
              </a:prstGeom>
              <a:noFill/>
              <a:ln w="9525">
                <a:noFill/>
                <a:miter lim="800000"/>
                <a:headEnd/>
                <a:tailEnd/>
              </a:ln>
            </p:spPr>
            <p:txBody>
              <a:bodyPr>
                <a:spAutoFit/>
              </a:bodyPr>
              <a:lstStyle/>
              <a:p>
                <a:pPr>
                  <a:buFont typeface="Wingdings" pitchFamily="2" charset="2"/>
                  <a:buNone/>
                </a:pPr>
                <a:r>
                  <a:rPr lang="en-US" altLang="en-US" sz="900" b="1"/>
                  <a:t>AACE Goal, NICE NG28 initial goal</a:t>
                </a:r>
                <a:r>
                  <a:rPr lang="en-US" altLang="en-US" sz="900" b="1" baseline="30000"/>
                  <a:t>5</a:t>
                </a:r>
                <a:endParaRPr lang="en-US" altLang="en-US" sz="900" b="1"/>
              </a:p>
            </p:txBody>
          </p:sp>
          <p:sp>
            <p:nvSpPr>
              <p:cNvPr id="471063" name="TextBox 55"/>
              <p:cNvSpPr txBox="1">
                <a:spLocks noChangeArrowheads="1"/>
              </p:cNvSpPr>
              <p:nvPr/>
            </p:nvSpPr>
            <p:spPr bwMode="auto">
              <a:xfrm>
                <a:off x="4876971" y="4309849"/>
                <a:ext cx="987778" cy="737371"/>
              </a:xfrm>
              <a:prstGeom prst="rect">
                <a:avLst/>
              </a:prstGeom>
              <a:noFill/>
              <a:ln w="9525">
                <a:noFill/>
                <a:miter lim="800000"/>
                <a:headEnd/>
                <a:tailEnd/>
              </a:ln>
            </p:spPr>
            <p:txBody>
              <a:bodyPr>
                <a:spAutoFit/>
              </a:bodyPr>
              <a:lstStyle/>
              <a:p>
                <a:r>
                  <a:rPr lang="en-US" altLang="en-US" sz="900" b="1"/>
                  <a:t>ADA Goal, NICE NG28 Intensification goal</a:t>
                </a:r>
                <a:r>
                  <a:rPr lang="en-US" altLang="en-US" sz="900" b="1" baseline="30000"/>
                  <a:t>5</a:t>
                </a:r>
                <a:endParaRPr lang="en-US" altLang="en-US" sz="900" b="1"/>
              </a:p>
            </p:txBody>
          </p:sp>
          <p:sp>
            <p:nvSpPr>
              <p:cNvPr id="471064" name="TextBox 56"/>
              <p:cNvSpPr txBox="1">
                <a:spLocks noChangeArrowheads="1"/>
              </p:cNvSpPr>
              <p:nvPr/>
            </p:nvSpPr>
            <p:spPr bwMode="auto">
              <a:xfrm>
                <a:off x="3652483" y="3840023"/>
                <a:ext cx="1826701" cy="491580"/>
              </a:xfrm>
              <a:prstGeom prst="rect">
                <a:avLst/>
              </a:prstGeom>
              <a:noFill/>
              <a:ln w="9525">
                <a:noFill/>
                <a:miter lim="800000"/>
                <a:headEnd/>
                <a:tailEnd/>
              </a:ln>
            </p:spPr>
            <p:txBody>
              <a:bodyPr>
                <a:spAutoFit/>
              </a:bodyPr>
              <a:lstStyle/>
              <a:p>
                <a:r>
                  <a:rPr lang="en-US" altLang="en-US" sz="1100" b="1"/>
                  <a:t>Oral agents + multiple daily insulin injections</a:t>
                </a:r>
              </a:p>
            </p:txBody>
          </p:sp>
          <p:sp>
            <p:nvSpPr>
              <p:cNvPr id="471065" name="TextBox 57"/>
              <p:cNvSpPr txBox="1">
                <a:spLocks noChangeArrowheads="1"/>
              </p:cNvSpPr>
              <p:nvPr/>
            </p:nvSpPr>
            <p:spPr bwMode="auto">
              <a:xfrm>
                <a:off x="3002210" y="3471949"/>
                <a:ext cx="2346537" cy="298460"/>
              </a:xfrm>
              <a:prstGeom prst="rect">
                <a:avLst/>
              </a:prstGeom>
              <a:noFill/>
              <a:ln w="9525">
                <a:noFill/>
                <a:miter lim="800000"/>
                <a:headEnd/>
                <a:tailEnd/>
              </a:ln>
            </p:spPr>
            <p:txBody>
              <a:bodyPr>
                <a:spAutoFit/>
              </a:bodyPr>
              <a:lstStyle/>
              <a:p>
                <a:r>
                  <a:rPr lang="en-US" altLang="en-US" sz="1100" b="1"/>
                  <a:t>Oral agents + Injectable therapy</a:t>
                </a:r>
              </a:p>
            </p:txBody>
          </p:sp>
          <p:sp>
            <p:nvSpPr>
              <p:cNvPr id="471066" name="TextBox 58"/>
              <p:cNvSpPr txBox="1">
                <a:spLocks noChangeArrowheads="1"/>
              </p:cNvSpPr>
              <p:nvPr/>
            </p:nvSpPr>
            <p:spPr bwMode="auto">
              <a:xfrm>
                <a:off x="2293281" y="3206130"/>
                <a:ext cx="2149515" cy="298460"/>
              </a:xfrm>
              <a:prstGeom prst="rect">
                <a:avLst/>
              </a:prstGeom>
              <a:noFill/>
              <a:ln w="9525">
                <a:noFill/>
                <a:miter lim="800000"/>
                <a:headEnd/>
                <a:tailEnd/>
              </a:ln>
            </p:spPr>
            <p:txBody>
              <a:bodyPr>
                <a:spAutoFit/>
              </a:bodyPr>
              <a:lstStyle/>
              <a:p>
                <a:r>
                  <a:rPr lang="en-US" altLang="en-US" sz="1100" b="1"/>
                  <a:t>Oral agents up-titration</a:t>
                </a:r>
              </a:p>
            </p:txBody>
          </p:sp>
          <p:sp>
            <p:nvSpPr>
              <p:cNvPr id="471067" name="TextBox 59"/>
              <p:cNvSpPr txBox="1">
                <a:spLocks noChangeArrowheads="1"/>
              </p:cNvSpPr>
              <p:nvPr/>
            </p:nvSpPr>
            <p:spPr bwMode="auto">
              <a:xfrm>
                <a:off x="1255860" y="2934814"/>
                <a:ext cx="2126901" cy="298460"/>
              </a:xfrm>
              <a:prstGeom prst="rect">
                <a:avLst/>
              </a:prstGeom>
              <a:noFill/>
              <a:ln w="9525">
                <a:noFill/>
                <a:miter lim="800000"/>
                <a:headEnd/>
                <a:tailEnd/>
              </a:ln>
            </p:spPr>
            <p:txBody>
              <a:bodyPr>
                <a:spAutoFit/>
              </a:bodyPr>
              <a:lstStyle/>
              <a:p>
                <a:r>
                  <a:rPr lang="en-US" altLang="en-US" sz="1100" b="1"/>
                  <a:t>Oral agents combinations</a:t>
                </a:r>
              </a:p>
            </p:txBody>
          </p:sp>
          <p:sp>
            <p:nvSpPr>
              <p:cNvPr id="471068" name="TextBox 60"/>
              <p:cNvSpPr txBox="1">
                <a:spLocks noChangeArrowheads="1"/>
              </p:cNvSpPr>
              <p:nvPr/>
            </p:nvSpPr>
            <p:spPr bwMode="auto">
              <a:xfrm>
                <a:off x="1009496" y="2555681"/>
                <a:ext cx="2202689" cy="298460"/>
              </a:xfrm>
              <a:prstGeom prst="rect">
                <a:avLst/>
              </a:prstGeom>
              <a:noFill/>
              <a:ln w="9525">
                <a:noFill/>
                <a:miter lim="800000"/>
                <a:headEnd/>
                <a:tailEnd/>
              </a:ln>
            </p:spPr>
            <p:txBody>
              <a:bodyPr>
                <a:spAutoFit/>
              </a:bodyPr>
              <a:lstStyle/>
              <a:p>
                <a:r>
                  <a:rPr lang="en-US" altLang="en-US" sz="1100" b="1"/>
                  <a:t>Oral agents monotherapy</a:t>
                </a:r>
              </a:p>
            </p:txBody>
          </p:sp>
          <p:sp>
            <p:nvSpPr>
              <p:cNvPr id="471069" name="TextBox 61"/>
              <p:cNvSpPr txBox="1">
                <a:spLocks noChangeArrowheads="1"/>
              </p:cNvSpPr>
              <p:nvPr/>
            </p:nvSpPr>
            <p:spPr bwMode="auto">
              <a:xfrm>
                <a:off x="751397" y="2339955"/>
                <a:ext cx="466550" cy="298460"/>
              </a:xfrm>
              <a:prstGeom prst="rect">
                <a:avLst/>
              </a:prstGeom>
              <a:noFill/>
              <a:ln w="9525">
                <a:noFill/>
                <a:miter lim="800000"/>
                <a:headEnd/>
                <a:tailEnd/>
              </a:ln>
            </p:spPr>
            <p:txBody>
              <a:bodyPr>
                <a:spAutoFit/>
              </a:bodyPr>
              <a:lstStyle/>
              <a:p>
                <a:r>
                  <a:rPr lang="en-US" altLang="en-US" sz="1100" b="1"/>
                  <a:t>Diet</a:t>
                </a:r>
              </a:p>
            </p:txBody>
          </p:sp>
          <p:cxnSp>
            <p:nvCxnSpPr>
              <p:cNvPr id="72" name="Straight Connector 71"/>
              <p:cNvCxnSpPr/>
              <p:nvPr/>
            </p:nvCxnSpPr>
            <p:spPr>
              <a:xfrm>
                <a:off x="870787" y="4972142"/>
                <a:ext cx="39479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1071" name="Group 14"/>
              <p:cNvGrpSpPr>
                <a:grpSpLocks/>
              </p:cNvGrpSpPr>
              <p:nvPr/>
            </p:nvGrpSpPr>
            <p:grpSpPr bwMode="auto">
              <a:xfrm>
                <a:off x="826457" y="2867723"/>
                <a:ext cx="45617" cy="2801980"/>
                <a:chOff x="799790" y="3411683"/>
                <a:chExt cx="43558" cy="1957304"/>
              </a:xfrm>
            </p:grpSpPr>
            <p:cxnSp>
              <p:nvCxnSpPr>
                <p:cNvPr id="77" name="Straight Connector 76"/>
                <p:cNvCxnSpPr/>
                <p:nvPr/>
              </p:nvCxnSpPr>
              <p:spPr>
                <a:xfrm>
                  <a:off x="843604" y="3411803"/>
                  <a:ext cx="0" cy="1961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799079" y="3525652"/>
                  <a:ext cx="445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799079" y="3938035"/>
                  <a:ext cx="445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799079" y="4366864"/>
                  <a:ext cx="445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799079" y="4779248"/>
                  <a:ext cx="445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99079" y="5238435"/>
                  <a:ext cx="445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Freeform 73"/>
              <p:cNvSpPr/>
              <p:nvPr/>
            </p:nvSpPr>
            <p:spPr>
              <a:xfrm>
                <a:off x="967154" y="3546977"/>
                <a:ext cx="3494063" cy="1684122"/>
              </a:xfrm>
              <a:custGeom>
                <a:avLst/>
                <a:gdLst>
                  <a:gd name="connsiteX0" fmla="*/ 0 w 2135981"/>
                  <a:gd name="connsiteY0" fmla="*/ 0 h 959644"/>
                  <a:gd name="connsiteX1" fmla="*/ 126206 w 2135981"/>
                  <a:gd name="connsiteY1" fmla="*/ 330994 h 959644"/>
                  <a:gd name="connsiteX2" fmla="*/ 173831 w 2135981"/>
                  <a:gd name="connsiteY2" fmla="*/ 330994 h 959644"/>
                  <a:gd name="connsiteX3" fmla="*/ 330994 w 2135981"/>
                  <a:gd name="connsiteY3" fmla="*/ 652463 h 959644"/>
                  <a:gd name="connsiteX4" fmla="*/ 373856 w 2135981"/>
                  <a:gd name="connsiteY4" fmla="*/ 654844 h 959644"/>
                  <a:gd name="connsiteX5" fmla="*/ 521494 w 2135981"/>
                  <a:gd name="connsiteY5" fmla="*/ 957263 h 959644"/>
                  <a:gd name="connsiteX6" fmla="*/ 1042987 w 2135981"/>
                  <a:gd name="connsiteY6" fmla="*/ 959644 h 959644"/>
                  <a:gd name="connsiteX7" fmla="*/ 1262062 w 2135981"/>
                  <a:gd name="connsiteY7" fmla="*/ 661988 h 959644"/>
                  <a:gd name="connsiteX8" fmla="*/ 1440656 w 2135981"/>
                  <a:gd name="connsiteY8" fmla="*/ 885825 h 959644"/>
                  <a:gd name="connsiteX9" fmla="*/ 1562100 w 2135981"/>
                  <a:gd name="connsiteY9" fmla="*/ 895350 h 959644"/>
                  <a:gd name="connsiteX10" fmla="*/ 1845469 w 2135981"/>
                  <a:gd name="connsiteY10" fmla="*/ 647700 h 959644"/>
                  <a:gd name="connsiteX11" fmla="*/ 1916906 w 2135981"/>
                  <a:gd name="connsiteY11" fmla="*/ 933450 h 959644"/>
                  <a:gd name="connsiteX12" fmla="*/ 2074069 w 2135981"/>
                  <a:gd name="connsiteY12" fmla="*/ 945356 h 959644"/>
                  <a:gd name="connsiteX13" fmla="*/ 2135981 w 2135981"/>
                  <a:gd name="connsiteY13" fmla="*/ 869156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957512 w 2957512"/>
                  <a:gd name="connsiteY13"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957512 w 2957512"/>
                  <a:gd name="connsiteY14"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957512 w 2957512"/>
                  <a:gd name="connsiteY15"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524124 w 2957512"/>
                  <a:gd name="connsiteY15" fmla="*/ 6810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524124 w 2957512"/>
                  <a:gd name="connsiteY15" fmla="*/ 6810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524124 w 2957512"/>
                  <a:gd name="connsiteY15" fmla="*/ 6810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86024 w 2957512"/>
                  <a:gd name="connsiteY15" fmla="*/ 7572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86024 w 2957512"/>
                  <a:gd name="connsiteY15" fmla="*/ 757238 h 959644"/>
                  <a:gd name="connsiteX16" fmla="*/ 2957512 w 2957512"/>
                  <a:gd name="connsiteY16"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86024 w 2957512"/>
                  <a:gd name="connsiteY15" fmla="*/ 757238 h 959644"/>
                  <a:gd name="connsiteX16" fmla="*/ 2490786 w 2957512"/>
                  <a:gd name="connsiteY16" fmla="*/ 828675 h 959644"/>
                  <a:gd name="connsiteX17" fmla="*/ 2957512 w 2957512"/>
                  <a:gd name="connsiteY17"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957512 w 2957512"/>
                  <a:gd name="connsiteY17"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957512 w 2957512"/>
                  <a:gd name="connsiteY17"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957512 w 2957512"/>
                  <a:gd name="connsiteY18"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957512 w 2957512"/>
                  <a:gd name="connsiteY18"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957512 w 2957512"/>
                  <a:gd name="connsiteY19"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957512 w 2957512"/>
                  <a:gd name="connsiteY19"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957512 w 2957512"/>
                  <a:gd name="connsiteY20"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957512 w 2957512"/>
                  <a:gd name="connsiteY20"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57512 w 2957512"/>
                  <a:gd name="connsiteY21"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57512 w 2957512"/>
                  <a:gd name="connsiteY21"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24174 w 2957512"/>
                  <a:gd name="connsiteY21" fmla="*/ 673894 h 959644"/>
                  <a:gd name="connsiteX22" fmla="*/ 2957512 w 2957512"/>
                  <a:gd name="connsiteY22" fmla="*/ 742950 h 959644"/>
                  <a:gd name="connsiteX0" fmla="*/ 0 w 2957512"/>
                  <a:gd name="connsiteY0" fmla="*/ 0 h 959644"/>
                  <a:gd name="connsiteX1" fmla="*/ 126206 w 2957512"/>
                  <a:gd name="connsiteY1" fmla="*/ 330994 h 959644"/>
                  <a:gd name="connsiteX2" fmla="*/ 173831 w 2957512"/>
                  <a:gd name="connsiteY2" fmla="*/ 330994 h 959644"/>
                  <a:gd name="connsiteX3" fmla="*/ 330994 w 2957512"/>
                  <a:gd name="connsiteY3" fmla="*/ 652463 h 959644"/>
                  <a:gd name="connsiteX4" fmla="*/ 373856 w 2957512"/>
                  <a:gd name="connsiteY4" fmla="*/ 654844 h 959644"/>
                  <a:gd name="connsiteX5" fmla="*/ 521494 w 2957512"/>
                  <a:gd name="connsiteY5" fmla="*/ 957263 h 959644"/>
                  <a:gd name="connsiteX6" fmla="*/ 1042987 w 2957512"/>
                  <a:gd name="connsiteY6" fmla="*/ 959644 h 959644"/>
                  <a:gd name="connsiteX7" fmla="*/ 1262062 w 2957512"/>
                  <a:gd name="connsiteY7" fmla="*/ 661988 h 959644"/>
                  <a:gd name="connsiteX8" fmla="*/ 1440656 w 2957512"/>
                  <a:gd name="connsiteY8" fmla="*/ 885825 h 959644"/>
                  <a:gd name="connsiteX9" fmla="*/ 1562100 w 2957512"/>
                  <a:gd name="connsiteY9" fmla="*/ 895350 h 959644"/>
                  <a:gd name="connsiteX10" fmla="*/ 1845469 w 2957512"/>
                  <a:gd name="connsiteY10" fmla="*/ 647700 h 959644"/>
                  <a:gd name="connsiteX11" fmla="*/ 1916906 w 2957512"/>
                  <a:gd name="connsiteY11" fmla="*/ 933450 h 959644"/>
                  <a:gd name="connsiteX12" fmla="*/ 2074069 w 2957512"/>
                  <a:gd name="connsiteY12" fmla="*/ 945356 h 959644"/>
                  <a:gd name="connsiteX13" fmla="*/ 2386011 w 2957512"/>
                  <a:gd name="connsiteY13" fmla="*/ 669131 h 959644"/>
                  <a:gd name="connsiteX14" fmla="*/ 2455068 w 2957512"/>
                  <a:gd name="connsiteY14" fmla="*/ 807244 h 959644"/>
                  <a:gd name="connsiteX15" fmla="*/ 2471736 w 2957512"/>
                  <a:gd name="connsiteY15" fmla="*/ 769144 h 959644"/>
                  <a:gd name="connsiteX16" fmla="*/ 2490786 w 2957512"/>
                  <a:gd name="connsiteY16" fmla="*/ 828675 h 959644"/>
                  <a:gd name="connsiteX17" fmla="*/ 2607468 w 2957512"/>
                  <a:gd name="connsiteY17" fmla="*/ 690563 h 959644"/>
                  <a:gd name="connsiteX18" fmla="*/ 2671761 w 2957512"/>
                  <a:gd name="connsiteY18" fmla="*/ 797719 h 959644"/>
                  <a:gd name="connsiteX19" fmla="*/ 2774155 w 2957512"/>
                  <a:gd name="connsiteY19" fmla="*/ 685800 h 959644"/>
                  <a:gd name="connsiteX20" fmla="*/ 2836068 w 2957512"/>
                  <a:gd name="connsiteY20" fmla="*/ 788194 h 959644"/>
                  <a:gd name="connsiteX21" fmla="*/ 2924174 w 2957512"/>
                  <a:gd name="connsiteY21" fmla="*/ 673894 h 959644"/>
                  <a:gd name="connsiteX22" fmla="*/ 2957512 w 2957512"/>
                  <a:gd name="connsiteY22" fmla="*/ 742950 h 9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7512" h="959644">
                    <a:moveTo>
                      <a:pt x="0" y="0"/>
                    </a:moveTo>
                    <a:lnTo>
                      <a:pt x="126206" y="330994"/>
                    </a:lnTo>
                    <a:lnTo>
                      <a:pt x="173831" y="330994"/>
                    </a:lnTo>
                    <a:lnTo>
                      <a:pt x="330994" y="652463"/>
                    </a:lnTo>
                    <a:lnTo>
                      <a:pt x="373856" y="654844"/>
                    </a:lnTo>
                    <a:lnTo>
                      <a:pt x="521494" y="957263"/>
                    </a:lnTo>
                    <a:lnTo>
                      <a:pt x="1042987" y="959644"/>
                    </a:lnTo>
                    <a:lnTo>
                      <a:pt x="1262062" y="661988"/>
                    </a:lnTo>
                    <a:lnTo>
                      <a:pt x="1440656" y="885825"/>
                    </a:lnTo>
                    <a:lnTo>
                      <a:pt x="1562100" y="895350"/>
                    </a:lnTo>
                    <a:lnTo>
                      <a:pt x="1845469" y="647700"/>
                    </a:lnTo>
                    <a:lnTo>
                      <a:pt x="1916906" y="933450"/>
                    </a:lnTo>
                    <a:lnTo>
                      <a:pt x="2074069" y="945356"/>
                    </a:lnTo>
                    <a:lnTo>
                      <a:pt x="2386011" y="669131"/>
                    </a:lnTo>
                    <a:lnTo>
                      <a:pt x="2455068" y="807244"/>
                    </a:lnTo>
                    <a:lnTo>
                      <a:pt x="2471736" y="769144"/>
                    </a:lnTo>
                    <a:lnTo>
                      <a:pt x="2490786" y="828675"/>
                    </a:lnTo>
                    <a:lnTo>
                      <a:pt x="2607468" y="690563"/>
                    </a:lnTo>
                    <a:lnTo>
                      <a:pt x="2671761" y="797719"/>
                    </a:lnTo>
                    <a:lnTo>
                      <a:pt x="2774155" y="685800"/>
                    </a:lnTo>
                    <a:lnTo>
                      <a:pt x="2836068" y="788194"/>
                    </a:lnTo>
                    <a:lnTo>
                      <a:pt x="2924174" y="673894"/>
                    </a:lnTo>
                    <a:lnTo>
                      <a:pt x="2957512" y="74295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rgbClr val="FFFFFF"/>
                  </a:solidFill>
                </a:endParaRPr>
              </a:p>
            </p:txBody>
          </p:sp>
          <p:sp>
            <p:nvSpPr>
              <p:cNvPr id="75" name="Oval 74"/>
              <p:cNvSpPr/>
              <p:nvPr/>
            </p:nvSpPr>
            <p:spPr>
              <a:xfrm>
                <a:off x="936068" y="3537922"/>
                <a:ext cx="69944" cy="105031"/>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rgbClr val="FFFFFF"/>
                  </a:solidFill>
                </a:endParaRPr>
              </a:p>
            </p:txBody>
          </p:sp>
          <p:cxnSp>
            <p:nvCxnSpPr>
              <p:cNvPr id="76" name="Straight Connector 75"/>
              <p:cNvCxnSpPr/>
              <p:nvPr/>
            </p:nvCxnSpPr>
            <p:spPr>
              <a:xfrm>
                <a:off x="968708" y="2579965"/>
                <a:ext cx="0" cy="885522"/>
              </a:xfrm>
              <a:prstGeom prst="line">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89" name="Rectangle 2"/>
          <p:cNvSpPr>
            <a:spLocks noGrp="1"/>
          </p:cNvSpPr>
          <p:nvPr>
            <p:ph type="title"/>
          </p:nvPr>
        </p:nvSpPr>
        <p:spPr/>
        <p:txBody>
          <a:bodyPr/>
          <a:lstStyle/>
          <a:p>
            <a:r>
              <a:rPr lang="en-GB">
                <a:latin typeface="Arial" charset="0"/>
                <a:cs typeface="Arial" charset="0"/>
              </a:rPr>
              <a:t>Learning Point</a:t>
            </a:r>
          </a:p>
        </p:txBody>
      </p:sp>
      <p:sp>
        <p:nvSpPr>
          <p:cNvPr id="473090" name="Rectangle 3"/>
          <p:cNvSpPr>
            <a:spLocks noGrp="1"/>
          </p:cNvSpPr>
          <p:nvPr>
            <p:ph type="body" idx="1"/>
          </p:nvPr>
        </p:nvSpPr>
        <p:spPr>
          <a:xfrm>
            <a:off x="468313" y="1628775"/>
            <a:ext cx="8229600" cy="4525963"/>
          </a:xfrm>
        </p:spPr>
        <p:txBody>
          <a:bodyPr/>
          <a:lstStyle/>
          <a:p>
            <a:endParaRPr lang="en-GB" sz="3200">
              <a:latin typeface="Arial" charset="0"/>
              <a:cs typeface="Arial" charset="0"/>
            </a:endParaRPr>
          </a:p>
          <a:p>
            <a:r>
              <a:rPr lang="en-GB" sz="3200">
                <a:latin typeface="Arial" charset="0"/>
                <a:cs typeface="Arial" charset="0"/>
              </a:rPr>
              <a:t>In younger type 2 diabetes at diagnosis we should consider tighter control and avoid treatment inertia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113" name="Picture 4"/>
          <p:cNvPicPr>
            <a:picLocks noChangeAspect="1" noChangeArrowheads="1"/>
          </p:cNvPicPr>
          <p:nvPr/>
        </p:nvPicPr>
        <p:blipFill>
          <a:blip r:embed="rId2"/>
          <a:srcRect/>
          <a:stretch>
            <a:fillRect/>
          </a:stretch>
        </p:blipFill>
        <p:spPr bwMode="auto">
          <a:xfrm>
            <a:off x="323850" y="1628775"/>
            <a:ext cx="8208963" cy="4729163"/>
          </a:xfrm>
          <a:prstGeom prst="rect">
            <a:avLst/>
          </a:prstGeom>
          <a:noFill/>
          <a:ln w="9525">
            <a:noFill/>
            <a:miter lim="800000"/>
            <a:headEnd/>
            <a:tailEnd/>
          </a:ln>
        </p:spPr>
      </p:pic>
      <p:sp>
        <p:nvSpPr>
          <p:cNvPr id="654341" name="Text Box 5"/>
          <p:cNvSpPr txBox="1">
            <a:spLocks noChangeArrowheads="1"/>
          </p:cNvSpPr>
          <p:nvPr/>
        </p:nvSpPr>
        <p:spPr bwMode="auto">
          <a:xfrm>
            <a:off x="971550" y="620713"/>
            <a:ext cx="3241675" cy="4572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GB" sz="2400"/>
              <a:t>NHS GGC Guidelines</a:t>
            </a:r>
          </a:p>
        </p:txBody>
      </p:sp>
      <p:sp>
        <p:nvSpPr>
          <p:cNvPr id="654342" name="Text Box 6"/>
          <p:cNvSpPr txBox="1">
            <a:spLocks noChangeArrowheads="1"/>
          </p:cNvSpPr>
          <p:nvPr/>
        </p:nvSpPr>
        <p:spPr bwMode="auto">
          <a:xfrm>
            <a:off x="4859338" y="620713"/>
            <a:ext cx="3241675" cy="64135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GB"/>
              <a:t>http://ggcprescribing.org.uk/clinical-guidelines/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539552" y="1268760"/>
            <a:ext cx="8229600" cy="4791347"/>
          </a:xfrm>
        </p:spPr>
        <p:txBody>
          <a:bodyPr lIns="0"/>
          <a:lstStyle/>
          <a:p>
            <a:pPr>
              <a:lnSpc>
                <a:spcPct val="90000"/>
              </a:lnSpc>
            </a:pPr>
            <a:r>
              <a:rPr lang="en-GB" sz="2400" dirty="0">
                <a:latin typeface="Arial" charset="0"/>
                <a:cs typeface="Arial" charset="0"/>
              </a:rPr>
              <a:t>improve patient view of glucose throughout 24h period</a:t>
            </a:r>
          </a:p>
          <a:p>
            <a:pPr marL="0" indent="0">
              <a:lnSpc>
                <a:spcPct val="90000"/>
              </a:lnSpc>
              <a:buNone/>
            </a:pPr>
            <a:r>
              <a:rPr lang="en-GB" sz="2400" dirty="0">
                <a:latin typeface="Arial" charset="0"/>
                <a:cs typeface="Arial" charset="0"/>
              </a:rPr>
              <a:t>	(CGMS / flash monitoring)</a:t>
            </a:r>
          </a:p>
          <a:p>
            <a:pPr>
              <a:lnSpc>
                <a:spcPct val="90000"/>
              </a:lnSpc>
            </a:pPr>
            <a:endParaRPr lang="en-GB" sz="2400" dirty="0">
              <a:latin typeface="Arial" charset="0"/>
              <a:cs typeface="Arial" charset="0"/>
            </a:endParaRPr>
          </a:p>
          <a:p>
            <a:pPr>
              <a:lnSpc>
                <a:spcPct val="90000"/>
              </a:lnSpc>
            </a:pPr>
            <a:r>
              <a:rPr lang="en-GB" sz="2400" dirty="0">
                <a:latin typeface="Arial" charset="0"/>
                <a:cs typeface="Arial" charset="0"/>
              </a:rPr>
              <a:t>improve insulin requirement / delivery matching</a:t>
            </a:r>
          </a:p>
          <a:p>
            <a:pPr marL="0" indent="0">
              <a:lnSpc>
                <a:spcPct val="90000"/>
              </a:lnSpc>
              <a:buNone/>
            </a:pPr>
            <a:r>
              <a:rPr lang="en-GB" sz="2400" dirty="0">
                <a:latin typeface="Arial" charset="0"/>
                <a:cs typeface="Arial" charset="0"/>
              </a:rPr>
              <a:t>	- structured education / DAFNE</a:t>
            </a:r>
          </a:p>
          <a:p>
            <a:pPr>
              <a:lnSpc>
                <a:spcPct val="90000"/>
              </a:lnSpc>
            </a:pPr>
            <a:endParaRPr lang="en-GB" sz="2400" dirty="0">
              <a:latin typeface="Arial" charset="0"/>
              <a:cs typeface="Arial" charset="0"/>
            </a:endParaRPr>
          </a:p>
          <a:p>
            <a:pPr>
              <a:lnSpc>
                <a:spcPct val="90000"/>
              </a:lnSpc>
            </a:pPr>
            <a:r>
              <a:rPr lang="en-GB" sz="2400" dirty="0">
                <a:latin typeface="Arial" charset="0"/>
                <a:cs typeface="Arial" charset="0"/>
              </a:rPr>
              <a:t>improve insulin kinetics / delivery mechanism</a:t>
            </a:r>
          </a:p>
          <a:p>
            <a:pPr marL="0" indent="0">
              <a:lnSpc>
                <a:spcPct val="90000"/>
              </a:lnSpc>
              <a:buNone/>
            </a:pPr>
            <a:r>
              <a:rPr lang="en-GB" sz="2400" dirty="0">
                <a:latin typeface="Arial" charset="0"/>
                <a:cs typeface="Arial" charset="0"/>
              </a:rPr>
              <a:t>	- new insulins</a:t>
            </a:r>
          </a:p>
          <a:p>
            <a:pPr marL="0" indent="0">
              <a:lnSpc>
                <a:spcPct val="90000"/>
              </a:lnSpc>
              <a:buNone/>
            </a:pPr>
            <a:r>
              <a:rPr lang="en-GB" sz="2400" dirty="0">
                <a:latin typeface="Arial" charset="0"/>
                <a:cs typeface="Arial" charset="0"/>
              </a:rPr>
              <a:t>	- insulin pump / closed loop systems</a:t>
            </a:r>
          </a:p>
          <a:p>
            <a:pPr marL="0" indent="0">
              <a:lnSpc>
                <a:spcPct val="90000"/>
              </a:lnSpc>
              <a:buNone/>
            </a:pPr>
            <a:endParaRPr lang="en-GB" sz="2400" dirty="0">
              <a:latin typeface="Arial" charset="0"/>
              <a:cs typeface="Arial" charset="0"/>
            </a:endParaRPr>
          </a:p>
          <a:p>
            <a:pPr>
              <a:lnSpc>
                <a:spcPct val="90000"/>
              </a:lnSpc>
            </a:pPr>
            <a:r>
              <a:rPr lang="en-GB" sz="2400" dirty="0">
                <a:latin typeface="Arial" charset="0"/>
                <a:cs typeface="Arial" charset="0"/>
              </a:rPr>
              <a:t>intelligent ML based systems to assist decision making</a:t>
            </a:r>
          </a:p>
          <a:p>
            <a:pPr lvl="1">
              <a:lnSpc>
                <a:spcPct val="90000"/>
              </a:lnSpc>
            </a:pPr>
            <a:endParaRPr lang="en-GB" sz="2800" dirty="0">
              <a:latin typeface="Arial" charset="0"/>
              <a:cs typeface="Arial" charset="0"/>
            </a:endParaRPr>
          </a:p>
          <a:p>
            <a:pPr lvl="1">
              <a:lnSpc>
                <a:spcPct val="90000"/>
              </a:lnSpc>
            </a:pPr>
            <a:endParaRPr lang="en-GB" sz="2400" dirty="0">
              <a:latin typeface="Arial" charset="0"/>
              <a:cs typeface="Arial" charset="0"/>
            </a:endParaRPr>
          </a:p>
          <a:p>
            <a:pPr lvl="1">
              <a:lnSpc>
                <a:spcPct val="90000"/>
              </a:lnSpc>
            </a:pPr>
            <a:endParaRPr lang="en-GB" sz="2400" dirty="0">
              <a:latin typeface="Arial" charset="0"/>
              <a:cs typeface="Arial" charset="0"/>
            </a:endParaRPr>
          </a:p>
          <a:p>
            <a:pPr>
              <a:lnSpc>
                <a:spcPct val="90000"/>
              </a:lnSpc>
            </a:pPr>
            <a:endParaRPr lang="en-GB" sz="2400" dirty="0">
              <a:latin typeface="Arial" charset="0"/>
              <a:cs typeface="Arial" charset="0"/>
            </a:endParaRPr>
          </a:p>
        </p:txBody>
      </p:sp>
      <p:sp>
        <p:nvSpPr>
          <p:cNvPr id="2" name="Rectangle 1"/>
          <p:cNvSpPr/>
          <p:nvPr/>
        </p:nvSpPr>
        <p:spPr>
          <a:xfrm>
            <a:off x="466464" y="332656"/>
            <a:ext cx="8636275"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200" b="1" dirty="0">
                <a:solidFill>
                  <a:srgbClr val="545A5F"/>
                </a:solidFill>
              </a:rPr>
              <a:t>Strategies to reduce glycaemic variability</a:t>
            </a:r>
          </a:p>
          <a:p>
            <a:pPr marL="0" indent="0">
              <a:lnSpc>
                <a:spcPct val="90000"/>
              </a:lnSpc>
              <a:buFont typeface="Arial" charset="0"/>
              <a:buNone/>
            </a:pPr>
            <a:endParaRPr lang="en-GB" sz="2800" b="1" dirty="0">
              <a:solidFill>
                <a:srgbClr val="C00000"/>
              </a:solidFill>
            </a:endParaRPr>
          </a:p>
        </p:txBody>
      </p:sp>
    </p:spTree>
    <p:extLst>
      <p:ext uri="{BB962C8B-B14F-4D97-AF65-F5344CB8AC3E}">
        <p14:creationId xmlns:p14="http://schemas.microsoft.com/office/powerpoint/2010/main" val="183372057"/>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7" name="Title 1"/>
          <p:cNvSpPr>
            <a:spLocks noGrp="1"/>
          </p:cNvSpPr>
          <p:nvPr>
            <p:ph type="title" idx="4294967295"/>
          </p:nvPr>
        </p:nvSpPr>
        <p:spPr/>
        <p:txBody>
          <a:bodyPr/>
          <a:lstStyle/>
          <a:p>
            <a:r>
              <a:rPr lang="en-GB">
                <a:solidFill>
                  <a:srgbClr val="404040"/>
                </a:solidFill>
                <a:latin typeface="Arial" charset="0"/>
                <a:cs typeface="Arial" charset="0"/>
              </a:rPr>
              <a:t>Role of the incretins in glucose homeostasis</a:t>
            </a:r>
          </a:p>
        </p:txBody>
      </p:sp>
      <p:sp>
        <p:nvSpPr>
          <p:cNvPr id="475138" name="Rectangle 10"/>
          <p:cNvSpPr>
            <a:spLocks noChangeArrowheads="1"/>
          </p:cNvSpPr>
          <p:nvPr/>
        </p:nvSpPr>
        <p:spPr bwMode="auto">
          <a:xfrm>
            <a:off x="152400" y="6227763"/>
            <a:ext cx="8229600" cy="338137"/>
          </a:xfrm>
          <a:prstGeom prst="rect">
            <a:avLst/>
          </a:prstGeom>
          <a:noFill/>
          <a:ln w="9525">
            <a:noFill/>
            <a:miter lim="800000"/>
            <a:headEnd/>
            <a:tailEnd/>
          </a:ln>
        </p:spPr>
        <p:txBody>
          <a:bodyPr anchor="b">
            <a:spAutoFit/>
          </a:bodyPr>
          <a:lstStyle/>
          <a:p>
            <a:r>
              <a:rPr lang="en-GB" sz="800">
                <a:solidFill>
                  <a:srgbClr val="404040"/>
                </a:solidFill>
              </a:rPr>
              <a:t>1. Adapted from Drucker DJ. J Clin Invest 2007;117:24–32.</a:t>
            </a:r>
          </a:p>
          <a:p>
            <a:r>
              <a:rPr lang="en-GB" sz="800">
                <a:solidFill>
                  <a:srgbClr val="404040"/>
                </a:solidFill>
              </a:rPr>
              <a:t>2. Adapted from Drucker DJ. Cell Metab. 2006;3:153–165.</a:t>
            </a:r>
          </a:p>
        </p:txBody>
      </p:sp>
      <p:pic>
        <p:nvPicPr>
          <p:cNvPr id="475139" name="Picture 7" descr="Torso-Pancreas-Zoom-1 copy.jpg"/>
          <p:cNvPicPr>
            <a:picLocks noChangeAspect="1"/>
          </p:cNvPicPr>
          <p:nvPr/>
        </p:nvPicPr>
        <p:blipFill>
          <a:blip r:embed="rId2"/>
          <a:srcRect/>
          <a:stretch>
            <a:fillRect/>
          </a:stretch>
        </p:blipFill>
        <p:spPr bwMode="auto">
          <a:xfrm>
            <a:off x="3567113" y="2817813"/>
            <a:ext cx="1501775" cy="1712912"/>
          </a:xfrm>
          <a:prstGeom prst="rect">
            <a:avLst/>
          </a:prstGeom>
          <a:noFill/>
          <a:ln w="9525">
            <a:noFill/>
            <a:miter lim="800000"/>
            <a:headEnd/>
            <a:tailEnd/>
          </a:ln>
        </p:spPr>
      </p:pic>
      <p:pic>
        <p:nvPicPr>
          <p:cNvPr id="475140" name="Picture 8" descr="Torso-Liver-Zoom-1 copy.jpg"/>
          <p:cNvPicPr>
            <a:picLocks noChangeAspect="1"/>
          </p:cNvPicPr>
          <p:nvPr/>
        </p:nvPicPr>
        <p:blipFill>
          <a:blip r:embed="rId3"/>
          <a:srcRect/>
          <a:stretch>
            <a:fillRect/>
          </a:stretch>
        </p:blipFill>
        <p:spPr bwMode="auto">
          <a:xfrm>
            <a:off x="6486525" y="4530725"/>
            <a:ext cx="1422400" cy="1554163"/>
          </a:xfrm>
          <a:prstGeom prst="rect">
            <a:avLst/>
          </a:prstGeom>
          <a:noFill/>
          <a:ln w="9525">
            <a:noFill/>
            <a:miter lim="800000"/>
            <a:headEnd/>
            <a:tailEnd/>
          </a:ln>
        </p:spPr>
      </p:pic>
      <p:pic>
        <p:nvPicPr>
          <p:cNvPr id="475141" name="Picture 8" descr="Muscle-zoom-1 copy.jpg"/>
          <p:cNvPicPr>
            <a:picLocks noChangeAspect="1"/>
          </p:cNvPicPr>
          <p:nvPr/>
        </p:nvPicPr>
        <p:blipFill>
          <a:blip r:embed="rId4"/>
          <a:srcRect/>
          <a:stretch>
            <a:fillRect/>
          </a:stretch>
        </p:blipFill>
        <p:spPr bwMode="auto">
          <a:xfrm>
            <a:off x="6351588" y="1522413"/>
            <a:ext cx="1358900" cy="1589087"/>
          </a:xfrm>
          <a:prstGeom prst="rect">
            <a:avLst/>
          </a:prstGeom>
          <a:noFill/>
          <a:ln w="9525">
            <a:noFill/>
            <a:miter lim="800000"/>
            <a:headEnd/>
            <a:tailEnd/>
          </a:ln>
        </p:spPr>
      </p:pic>
      <p:pic>
        <p:nvPicPr>
          <p:cNvPr id="475142" name="Picture 17" descr="Fat-cells-1.png"/>
          <p:cNvPicPr>
            <a:picLocks noChangeAspect="1"/>
          </p:cNvPicPr>
          <p:nvPr/>
        </p:nvPicPr>
        <p:blipFill>
          <a:blip r:embed="rId5"/>
          <a:srcRect/>
          <a:stretch>
            <a:fillRect/>
          </a:stretch>
        </p:blipFill>
        <p:spPr bwMode="auto">
          <a:xfrm>
            <a:off x="6872288" y="2084388"/>
            <a:ext cx="812800" cy="604837"/>
          </a:xfrm>
          <a:prstGeom prst="rect">
            <a:avLst/>
          </a:prstGeom>
          <a:noFill/>
          <a:ln w="9525">
            <a:noFill/>
            <a:miter lim="800000"/>
            <a:headEnd/>
            <a:tailEnd/>
          </a:ln>
        </p:spPr>
      </p:pic>
      <p:sp>
        <p:nvSpPr>
          <p:cNvPr id="29" name="Bent Arrow 28"/>
          <p:cNvSpPr/>
          <p:nvPr/>
        </p:nvSpPr>
        <p:spPr bwMode="auto">
          <a:xfrm rot="16200000" flipV="1">
            <a:off x="5724525" y="1992313"/>
            <a:ext cx="720725" cy="2667000"/>
          </a:xfrm>
          <a:prstGeom prst="bentArrow">
            <a:avLst>
              <a:gd name="adj1" fmla="val 36016"/>
              <a:gd name="adj2" fmla="val 25000"/>
              <a:gd name="adj3" fmla="val 25000"/>
              <a:gd name="adj4" fmla="val 43750"/>
            </a:avLst>
          </a:prstGeom>
          <a:solidFill>
            <a:srgbClr val="5357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600" dirty="0">
              <a:solidFill>
                <a:prstClr val="black"/>
              </a:solidFill>
              <a:latin typeface="Arial" pitchFamily="34" charset="0"/>
              <a:cs typeface="Arial" pitchFamily="34" charset="0"/>
            </a:endParaRPr>
          </a:p>
        </p:txBody>
      </p:sp>
      <p:sp>
        <p:nvSpPr>
          <p:cNvPr id="30" name="Bent Arrow 29"/>
          <p:cNvSpPr/>
          <p:nvPr/>
        </p:nvSpPr>
        <p:spPr bwMode="auto">
          <a:xfrm rot="5400000">
            <a:off x="5724525" y="2795588"/>
            <a:ext cx="720725" cy="2667000"/>
          </a:xfrm>
          <a:prstGeom prst="bentArrow">
            <a:avLst>
              <a:gd name="adj1" fmla="val 36016"/>
              <a:gd name="adj2" fmla="val 25000"/>
              <a:gd name="adj3" fmla="val 25000"/>
              <a:gd name="adj4" fmla="val 4375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solidFill>
                <a:prstClr val="black"/>
              </a:solidFill>
              <a:latin typeface="Arial" pitchFamily="34" charset="0"/>
              <a:cs typeface="Arial" pitchFamily="34" charset="0"/>
            </a:endParaRPr>
          </a:p>
        </p:txBody>
      </p:sp>
      <p:pic>
        <p:nvPicPr>
          <p:cNvPr id="475145" name="Picture 6" descr="Stomach-1 copy.jpg"/>
          <p:cNvPicPr>
            <a:picLocks noChangeAspect="1"/>
          </p:cNvPicPr>
          <p:nvPr/>
        </p:nvPicPr>
        <p:blipFill>
          <a:blip r:embed="rId6"/>
          <a:srcRect/>
          <a:stretch>
            <a:fillRect/>
          </a:stretch>
        </p:blipFill>
        <p:spPr bwMode="auto">
          <a:xfrm>
            <a:off x="1782763" y="2817813"/>
            <a:ext cx="1222375" cy="1604962"/>
          </a:xfrm>
          <a:prstGeom prst="rect">
            <a:avLst/>
          </a:prstGeom>
          <a:noFill/>
          <a:ln w="9525">
            <a:noFill/>
            <a:miter lim="800000"/>
            <a:headEnd/>
            <a:tailEnd/>
          </a:ln>
        </p:spPr>
      </p:pic>
      <p:pic>
        <p:nvPicPr>
          <p:cNvPr id="475146" name="Picture 31"/>
          <p:cNvPicPr>
            <a:picLocks noChangeAspect="1"/>
          </p:cNvPicPr>
          <p:nvPr/>
        </p:nvPicPr>
        <p:blipFill>
          <a:blip r:embed="rId7"/>
          <a:srcRect/>
          <a:stretch>
            <a:fillRect/>
          </a:stretch>
        </p:blipFill>
        <p:spPr bwMode="auto">
          <a:xfrm>
            <a:off x="114300" y="3111500"/>
            <a:ext cx="1147763" cy="1144588"/>
          </a:xfrm>
          <a:prstGeom prst="rect">
            <a:avLst/>
          </a:prstGeom>
          <a:noFill/>
          <a:ln w="9525">
            <a:noFill/>
            <a:miter lim="800000"/>
            <a:headEnd/>
            <a:tailEnd/>
          </a:ln>
        </p:spPr>
      </p:pic>
      <p:sp>
        <p:nvSpPr>
          <p:cNvPr id="33" name="Rectangle 32"/>
          <p:cNvSpPr/>
          <p:nvPr/>
        </p:nvSpPr>
        <p:spPr>
          <a:xfrm>
            <a:off x="4751388" y="1397000"/>
            <a:ext cx="1598612" cy="2032000"/>
          </a:xfrm>
          <a:prstGeom prst="rect">
            <a:avLst/>
          </a:prstGeom>
          <a:solidFill>
            <a:srgbClr val="5357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600" dirty="0">
              <a:solidFill>
                <a:prstClr val="black"/>
              </a:solidFill>
              <a:latin typeface="Arial" pitchFamily="34" charset="0"/>
              <a:cs typeface="Arial" pitchFamily="34" charset="0"/>
            </a:endParaRPr>
          </a:p>
        </p:txBody>
      </p:sp>
      <p:sp>
        <p:nvSpPr>
          <p:cNvPr id="34" name="TextBox 33"/>
          <p:cNvSpPr txBox="1"/>
          <p:nvPr/>
        </p:nvSpPr>
        <p:spPr>
          <a:xfrm>
            <a:off x="4751388" y="1557338"/>
            <a:ext cx="1600200" cy="1630362"/>
          </a:xfrm>
          <a:prstGeom prst="rect">
            <a:avLst/>
          </a:prstGeom>
          <a:noFill/>
        </p:spPr>
        <p:txBody>
          <a:bodyPr>
            <a:spAutoFit/>
          </a:bodyPr>
          <a:lstStyle/>
          <a:p>
            <a:pPr algn="ctr" fontAlgn="auto">
              <a:spcBef>
                <a:spcPts val="0"/>
              </a:spcBef>
              <a:spcAft>
                <a:spcPts val="0"/>
              </a:spcAft>
              <a:defRPr/>
            </a:pPr>
            <a:r>
              <a:rPr lang="en-GB" sz="1600" b="1" dirty="0">
                <a:solidFill>
                  <a:schemeClr val="bg1"/>
                </a:solidFill>
                <a:latin typeface="Arial" pitchFamily="34" charset="0"/>
                <a:cs typeface="Arial" pitchFamily="34" charset="0"/>
              </a:rPr>
              <a:t>Insulin</a:t>
            </a:r>
            <a:r>
              <a:rPr lang="en-GB" sz="1600" b="1" baseline="30000" dirty="0">
                <a:solidFill>
                  <a:schemeClr val="bg1"/>
                </a:solidFill>
                <a:latin typeface="Arial" pitchFamily="34" charset="0"/>
                <a:cs typeface="Arial" pitchFamily="34" charset="0"/>
              </a:rPr>
              <a:t>1</a:t>
            </a:r>
          </a:p>
          <a:p>
            <a:pPr marL="171450" indent="-171450" fontAlgn="auto">
              <a:spcBef>
                <a:spcPts val="0"/>
              </a:spcBef>
              <a:spcAft>
                <a:spcPts val="0"/>
              </a:spcAft>
              <a:buFont typeface="Arial" pitchFamily="34" charset="0"/>
              <a:buChar char="•"/>
              <a:defRPr/>
            </a:pPr>
            <a:r>
              <a:rPr lang="en-GB" sz="1400" dirty="0">
                <a:solidFill>
                  <a:schemeClr val="bg1"/>
                </a:solidFill>
                <a:latin typeface="Arial" pitchFamily="34" charset="0"/>
                <a:cs typeface="Arial" pitchFamily="34" charset="0"/>
                <a:sym typeface="Symbol" pitchFamily="18" charset="2"/>
              </a:rPr>
              <a:t>↑insulin biosynthesis and secretion</a:t>
            </a:r>
          </a:p>
          <a:p>
            <a:pPr marL="171450" indent="-171450" fontAlgn="auto">
              <a:spcBef>
                <a:spcPts val="0"/>
              </a:spcBef>
              <a:spcAft>
                <a:spcPts val="0"/>
              </a:spcAft>
              <a:buFont typeface="Arial" pitchFamily="34" charset="0"/>
              <a:buChar char="•"/>
              <a:defRPr/>
            </a:pPr>
            <a:r>
              <a:rPr lang="en-GB" sz="1400" dirty="0">
                <a:solidFill>
                  <a:schemeClr val="bg1"/>
                </a:solidFill>
                <a:latin typeface="Arial" pitchFamily="34" charset="0"/>
                <a:cs typeface="Arial" pitchFamily="34" charset="0"/>
                <a:sym typeface="Symbol" pitchFamily="18" charset="2"/>
              </a:rPr>
              <a:t>↑ β-cell proliferation</a:t>
            </a:r>
          </a:p>
          <a:p>
            <a:pPr marL="171450" indent="-171450" fontAlgn="auto">
              <a:spcBef>
                <a:spcPts val="0"/>
              </a:spcBef>
              <a:spcAft>
                <a:spcPts val="0"/>
              </a:spcAft>
              <a:buFont typeface="Arial" pitchFamily="34" charset="0"/>
              <a:buChar char="•"/>
              <a:defRPr/>
            </a:pPr>
            <a:r>
              <a:rPr lang="en-GB" sz="1400" dirty="0">
                <a:solidFill>
                  <a:schemeClr val="bg1"/>
                </a:solidFill>
                <a:latin typeface="Arial" pitchFamily="34" charset="0"/>
                <a:cs typeface="Arial" pitchFamily="34" charset="0"/>
                <a:sym typeface="Symbol" pitchFamily="18" charset="2"/>
              </a:rPr>
              <a:t>↑ β-cell survival</a:t>
            </a:r>
          </a:p>
        </p:txBody>
      </p:sp>
      <p:cxnSp>
        <p:nvCxnSpPr>
          <p:cNvPr id="35" name="Straight Connector 34"/>
          <p:cNvCxnSpPr/>
          <p:nvPr/>
        </p:nvCxnSpPr>
        <p:spPr>
          <a:xfrm>
            <a:off x="4868863" y="1844675"/>
            <a:ext cx="1385887"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6" name="Up Arrow 35"/>
          <p:cNvSpPr/>
          <p:nvPr/>
        </p:nvSpPr>
        <p:spPr>
          <a:xfrm>
            <a:off x="6108700" y="1555750"/>
            <a:ext cx="146050" cy="201613"/>
          </a:xfrm>
          <a:prstGeom prst="upArrow">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37" name="Rectangle 36"/>
          <p:cNvSpPr/>
          <p:nvPr/>
        </p:nvSpPr>
        <p:spPr>
          <a:xfrm>
            <a:off x="4751388" y="4044950"/>
            <a:ext cx="1598612" cy="184308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600" dirty="0">
              <a:solidFill>
                <a:prstClr val="black"/>
              </a:solidFill>
              <a:latin typeface="Arial" pitchFamily="34" charset="0"/>
              <a:cs typeface="Arial" pitchFamily="34" charset="0"/>
            </a:endParaRPr>
          </a:p>
        </p:txBody>
      </p:sp>
      <p:sp>
        <p:nvSpPr>
          <p:cNvPr id="38" name="TextBox 37"/>
          <p:cNvSpPr txBox="1"/>
          <p:nvPr/>
        </p:nvSpPr>
        <p:spPr>
          <a:xfrm>
            <a:off x="4751388" y="4181475"/>
            <a:ext cx="1598612" cy="1230313"/>
          </a:xfrm>
          <a:prstGeom prst="rect">
            <a:avLst/>
          </a:prstGeom>
          <a:noFill/>
        </p:spPr>
        <p:txBody>
          <a:bodyPr>
            <a:spAutoFit/>
          </a:bodyPr>
          <a:lstStyle/>
          <a:p>
            <a:pPr algn="ctr" fontAlgn="auto">
              <a:spcBef>
                <a:spcPts val="0"/>
              </a:spcBef>
              <a:spcAft>
                <a:spcPts val="0"/>
              </a:spcAft>
              <a:defRPr/>
            </a:pPr>
            <a:r>
              <a:rPr lang="en-GB" sz="1600" b="1" dirty="0">
                <a:solidFill>
                  <a:srgbClr val="F2F2F2"/>
                </a:solidFill>
                <a:latin typeface="Arial" pitchFamily="34" charset="0"/>
                <a:cs typeface="Arial" pitchFamily="34" charset="0"/>
              </a:rPr>
              <a:t>Glucagon</a:t>
            </a:r>
            <a:r>
              <a:rPr lang="en-GB" sz="1600" b="1" baseline="30000" dirty="0">
                <a:solidFill>
                  <a:srgbClr val="F2F2F2"/>
                </a:solidFill>
                <a:latin typeface="Arial" pitchFamily="34" charset="0"/>
                <a:cs typeface="Arial" pitchFamily="34" charset="0"/>
              </a:rPr>
              <a:t>1</a:t>
            </a:r>
          </a:p>
          <a:p>
            <a:pPr algn="ctr" fontAlgn="auto">
              <a:spcBef>
                <a:spcPts val="0"/>
              </a:spcBef>
              <a:spcAft>
                <a:spcPts val="0"/>
              </a:spcAft>
              <a:defRPr/>
            </a:pPr>
            <a:endParaRPr lang="en-GB" sz="1600" b="1" dirty="0">
              <a:solidFill>
                <a:srgbClr val="F2F2F2"/>
              </a:solidFill>
              <a:latin typeface="Arial" pitchFamily="34" charset="0"/>
              <a:cs typeface="Arial" pitchFamily="34" charset="0"/>
            </a:endParaRPr>
          </a:p>
          <a:p>
            <a:pPr marL="171450" indent="-171450" fontAlgn="auto">
              <a:spcBef>
                <a:spcPts val="0"/>
              </a:spcBef>
              <a:spcAft>
                <a:spcPts val="0"/>
              </a:spcAft>
              <a:buFont typeface="Arial" pitchFamily="34" charset="0"/>
              <a:buChar char="•"/>
              <a:defRPr/>
            </a:pPr>
            <a:r>
              <a:rPr lang="en-GB" sz="1400" dirty="0">
                <a:solidFill>
                  <a:prstClr val="white">
                    <a:lumMod val="95000"/>
                  </a:prstClr>
                </a:solidFill>
                <a:latin typeface="Arial" pitchFamily="34" charset="0"/>
                <a:cs typeface="Arial" pitchFamily="34" charset="0"/>
              </a:rPr>
              <a:t>↓glucagon secretion from α-cells</a:t>
            </a:r>
          </a:p>
        </p:txBody>
      </p:sp>
      <p:cxnSp>
        <p:nvCxnSpPr>
          <p:cNvPr id="39" name="Straight Connector 38"/>
          <p:cNvCxnSpPr/>
          <p:nvPr/>
        </p:nvCxnSpPr>
        <p:spPr>
          <a:xfrm>
            <a:off x="4868863" y="4508500"/>
            <a:ext cx="1385887"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Up Arrow 39"/>
          <p:cNvSpPr/>
          <p:nvPr/>
        </p:nvSpPr>
        <p:spPr>
          <a:xfrm flipV="1">
            <a:off x="6108700" y="4221163"/>
            <a:ext cx="146050" cy="201612"/>
          </a:xfrm>
          <a:prstGeom prst="upArrow">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41" name="Rectangle 40"/>
          <p:cNvSpPr/>
          <p:nvPr/>
        </p:nvSpPr>
        <p:spPr>
          <a:xfrm>
            <a:off x="7785100" y="3387725"/>
            <a:ext cx="1211263" cy="612775"/>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600" dirty="0">
              <a:solidFill>
                <a:prstClr val="black"/>
              </a:solidFill>
              <a:latin typeface="Arial" pitchFamily="34" charset="0"/>
              <a:cs typeface="Arial" pitchFamily="34" charset="0"/>
            </a:endParaRPr>
          </a:p>
        </p:txBody>
      </p:sp>
      <p:sp>
        <p:nvSpPr>
          <p:cNvPr id="42" name="Up Arrow 41"/>
          <p:cNvSpPr/>
          <p:nvPr/>
        </p:nvSpPr>
        <p:spPr>
          <a:xfrm flipV="1">
            <a:off x="7931150" y="3598863"/>
            <a:ext cx="146050" cy="201612"/>
          </a:xfrm>
          <a:prstGeom prst="up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475157" name="TextBox 42"/>
          <p:cNvSpPr txBox="1">
            <a:spLocks noChangeArrowheads="1"/>
          </p:cNvSpPr>
          <p:nvPr/>
        </p:nvSpPr>
        <p:spPr bwMode="auto">
          <a:xfrm>
            <a:off x="8043863" y="3421063"/>
            <a:ext cx="962025" cy="522287"/>
          </a:xfrm>
          <a:prstGeom prst="rect">
            <a:avLst/>
          </a:prstGeom>
          <a:noFill/>
          <a:ln w="9525">
            <a:noFill/>
            <a:miter lim="800000"/>
            <a:headEnd/>
            <a:tailEnd/>
          </a:ln>
        </p:spPr>
        <p:txBody>
          <a:bodyPr>
            <a:spAutoFit/>
          </a:bodyPr>
          <a:lstStyle/>
          <a:p>
            <a:pPr algn="ctr"/>
            <a:r>
              <a:rPr lang="en-GB" sz="1400" b="1">
                <a:solidFill>
                  <a:schemeClr val="tx2"/>
                </a:solidFill>
              </a:rPr>
              <a:t>Blood</a:t>
            </a:r>
          </a:p>
          <a:p>
            <a:pPr algn="ctr"/>
            <a:r>
              <a:rPr lang="en-GB" sz="1400" b="1">
                <a:solidFill>
                  <a:schemeClr val="tx2"/>
                </a:solidFill>
              </a:rPr>
              <a:t>Glucose</a:t>
            </a:r>
            <a:endParaRPr lang="en-GB" sz="1200">
              <a:solidFill>
                <a:schemeClr val="tx2"/>
              </a:solidFill>
            </a:endParaRPr>
          </a:p>
        </p:txBody>
      </p:sp>
      <p:sp>
        <p:nvSpPr>
          <p:cNvPr id="44" name="Rectangle 43"/>
          <p:cNvSpPr/>
          <p:nvPr/>
        </p:nvSpPr>
        <p:spPr>
          <a:xfrm>
            <a:off x="7780338" y="1522413"/>
            <a:ext cx="1211262" cy="1295400"/>
          </a:xfrm>
          <a:prstGeom prst="rect">
            <a:avLst/>
          </a:prstGeom>
          <a:solidFill>
            <a:schemeClr val="bg1"/>
          </a:solidFill>
          <a:ln>
            <a:solidFill>
              <a:srgbClr val="F5994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600" dirty="0">
              <a:solidFill>
                <a:prstClr val="black"/>
              </a:solidFill>
              <a:latin typeface="Arial" pitchFamily="34" charset="0"/>
              <a:cs typeface="Arial" pitchFamily="34" charset="0"/>
            </a:endParaRPr>
          </a:p>
        </p:txBody>
      </p:sp>
      <p:sp>
        <p:nvSpPr>
          <p:cNvPr id="45" name="Rectangle 44"/>
          <p:cNvSpPr/>
          <p:nvPr/>
        </p:nvSpPr>
        <p:spPr>
          <a:xfrm>
            <a:off x="7780338" y="4572000"/>
            <a:ext cx="1211262" cy="1157288"/>
          </a:xfrm>
          <a:prstGeom prst="rect">
            <a:avLst/>
          </a:prstGeom>
          <a:solidFill>
            <a:schemeClr val="bg1"/>
          </a:solidFill>
          <a:ln>
            <a:solidFill>
              <a:srgbClr val="9DBD5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600" dirty="0">
              <a:solidFill>
                <a:prstClr val="black"/>
              </a:solidFill>
              <a:latin typeface="Arial" pitchFamily="34" charset="0"/>
              <a:cs typeface="Arial" pitchFamily="34" charset="0"/>
            </a:endParaRPr>
          </a:p>
        </p:txBody>
      </p:sp>
      <p:sp>
        <p:nvSpPr>
          <p:cNvPr id="46" name="TextBox 45"/>
          <p:cNvSpPr txBox="1"/>
          <p:nvPr/>
        </p:nvSpPr>
        <p:spPr>
          <a:xfrm>
            <a:off x="7767638" y="1836738"/>
            <a:ext cx="1281112" cy="1016000"/>
          </a:xfrm>
          <a:prstGeom prst="rect">
            <a:avLst/>
          </a:prstGeom>
          <a:noFill/>
        </p:spPr>
        <p:txBody>
          <a:bodyPr>
            <a:spAutoFit/>
          </a:bodyPr>
          <a:lstStyle/>
          <a:p>
            <a:pPr algn="ctr" fontAlgn="auto">
              <a:spcBef>
                <a:spcPts val="0"/>
              </a:spcBef>
              <a:spcAft>
                <a:spcPts val="0"/>
              </a:spcAft>
              <a:defRPr/>
            </a:pPr>
            <a:r>
              <a:rPr lang="en-GB" sz="1200" b="1" dirty="0">
                <a:solidFill>
                  <a:schemeClr val="tx1">
                    <a:lumMod val="75000"/>
                    <a:lumOff val="25000"/>
                  </a:schemeClr>
                </a:solidFill>
                <a:latin typeface="Arial" pitchFamily="34" charset="0"/>
                <a:cs typeface="Arial" pitchFamily="34" charset="0"/>
              </a:rPr>
              <a:t>Glucose utilisation by muscle and adipose tissue</a:t>
            </a:r>
            <a:r>
              <a:rPr lang="en-GB" sz="1200" b="1" baseline="30000" dirty="0">
                <a:solidFill>
                  <a:schemeClr val="tx1">
                    <a:lumMod val="75000"/>
                    <a:lumOff val="25000"/>
                  </a:schemeClr>
                </a:solidFill>
                <a:latin typeface="Arial" pitchFamily="34" charset="0"/>
                <a:cs typeface="Arial" pitchFamily="34" charset="0"/>
              </a:rPr>
              <a:t>2</a:t>
            </a:r>
          </a:p>
        </p:txBody>
      </p:sp>
      <p:sp>
        <p:nvSpPr>
          <p:cNvPr id="47" name="Up Arrow 46"/>
          <p:cNvSpPr/>
          <p:nvPr/>
        </p:nvSpPr>
        <p:spPr>
          <a:xfrm>
            <a:off x="8324850" y="1679575"/>
            <a:ext cx="146050" cy="201613"/>
          </a:xfrm>
          <a:prstGeom prst="upArrow">
            <a:avLst/>
          </a:prstGeom>
          <a:solidFill>
            <a:srgbClr val="F59948"/>
          </a:solidFill>
          <a:ln>
            <a:solidFill>
              <a:srgbClr val="F5994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sp>
        <p:nvSpPr>
          <p:cNvPr id="48" name="TextBox 47"/>
          <p:cNvSpPr txBox="1"/>
          <p:nvPr/>
        </p:nvSpPr>
        <p:spPr>
          <a:xfrm>
            <a:off x="7778750" y="4646613"/>
            <a:ext cx="1206500" cy="646112"/>
          </a:xfrm>
          <a:prstGeom prst="rect">
            <a:avLst/>
          </a:prstGeom>
          <a:noFill/>
        </p:spPr>
        <p:txBody>
          <a:bodyPr>
            <a:spAutoFit/>
          </a:bodyPr>
          <a:lstStyle/>
          <a:p>
            <a:pPr algn="ctr" fontAlgn="auto">
              <a:spcBef>
                <a:spcPts val="0"/>
              </a:spcBef>
              <a:spcAft>
                <a:spcPts val="0"/>
              </a:spcAft>
              <a:defRPr/>
            </a:pPr>
            <a:r>
              <a:rPr lang="en-GB" sz="1200" b="1" dirty="0">
                <a:solidFill>
                  <a:schemeClr val="tx1">
                    <a:lumMod val="75000"/>
                    <a:lumOff val="25000"/>
                  </a:schemeClr>
                </a:solidFill>
                <a:latin typeface="Arial" pitchFamily="34" charset="0"/>
                <a:cs typeface="Arial" pitchFamily="34" charset="0"/>
              </a:rPr>
              <a:t>Hepatic glucose production</a:t>
            </a:r>
            <a:r>
              <a:rPr lang="en-GB" sz="1200" b="1" baseline="30000" dirty="0">
                <a:solidFill>
                  <a:schemeClr val="tx1">
                    <a:lumMod val="75000"/>
                    <a:lumOff val="25000"/>
                  </a:schemeClr>
                </a:solidFill>
                <a:latin typeface="Arial" pitchFamily="34" charset="0"/>
                <a:cs typeface="Arial" pitchFamily="34" charset="0"/>
              </a:rPr>
              <a:t>2</a:t>
            </a:r>
          </a:p>
        </p:txBody>
      </p:sp>
      <p:sp>
        <p:nvSpPr>
          <p:cNvPr id="49" name="Up Arrow 48"/>
          <p:cNvSpPr/>
          <p:nvPr/>
        </p:nvSpPr>
        <p:spPr>
          <a:xfrm flipV="1">
            <a:off x="8324850" y="5380038"/>
            <a:ext cx="146050" cy="201612"/>
          </a:xfrm>
          <a:prstGeom prst="upArrow">
            <a:avLst/>
          </a:prstGeom>
          <a:solidFill>
            <a:srgbClr val="9DBD5B"/>
          </a:solidFill>
          <a:ln>
            <a:solidFill>
              <a:srgbClr val="9DBD5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solidFill>
                <a:prstClr val="white"/>
              </a:solidFill>
              <a:latin typeface="Arial" pitchFamily="34" charset="0"/>
              <a:cs typeface="Arial" pitchFamily="34" charset="0"/>
            </a:endParaRPr>
          </a:p>
        </p:txBody>
      </p:sp>
      <p:cxnSp>
        <p:nvCxnSpPr>
          <p:cNvPr id="52" name="Straight Arrow Connector 51"/>
          <p:cNvCxnSpPr/>
          <p:nvPr/>
        </p:nvCxnSpPr>
        <p:spPr>
          <a:xfrm flipH="1">
            <a:off x="8382000" y="2817813"/>
            <a:ext cx="4763" cy="557212"/>
          </a:xfrm>
          <a:prstGeom prst="straightConnector1">
            <a:avLst/>
          </a:prstGeom>
          <a:ln w="25400">
            <a:solidFill>
              <a:schemeClr val="tx1">
                <a:lumMod val="50000"/>
                <a:lumOff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flipV="1">
            <a:off x="8382000" y="3994150"/>
            <a:ext cx="4763" cy="577850"/>
          </a:xfrm>
          <a:prstGeom prst="straightConnector1">
            <a:avLst/>
          </a:prstGeom>
          <a:ln w="25400">
            <a:solidFill>
              <a:schemeClr val="tx1">
                <a:lumMod val="50000"/>
                <a:lumOff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475166" name="Group 65"/>
          <p:cNvGrpSpPr>
            <a:grpSpLocks/>
          </p:cNvGrpSpPr>
          <p:nvPr/>
        </p:nvGrpSpPr>
        <p:grpSpPr bwMode="auto">
          <a:xfrm>
            <a:off x="7227888" y="1333500"/>
            <a:ext cx="1173162" cy="327025"/>
            <a:chOff x="7228418" y="1332984"/>
            <a:chExt cx="1172641" cy="327000"/>
          </a:xfrm>
        </p:grpSpPr>
        <p:cxnSp>
          <p:nvCxnSpPr>
            <p:cNvPr id="60" name="Straight Connector 59"/>
            <p:cNvCxnSpPr/>
            <p:nvPr/>
          </p:nvCxnSpPr>
          <p:spPr>
            <a:xfrm flipV="1">
              <a:off x="8401059" y="1344096"/>
              <a:ext cx="0" cy="315888"/>
            </a:xfrm>
            <a:prstGeom prst="line">
              <a:avLst/>
            </a:prstGeom>
            <a:ln w="254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7228418" y="1344096"/>
              <a:ext cx="1172641" cy="0"/>
            </a:xfrm>
            <a:prstGeom prst="line">
              <a:avLst/>
            </a:prstGeom>
            <a:ln w="254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V="1">
              <a:off x="7230004" y="1332984"/>
              <a:ext cx="0" cy="163500"/>
            </a:xfrm>
            <a:prstGeom prst="line">
              <a:avLst/>
            </a:prstGeom>
            <a:ln w="254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75167" name="Group 66"/>
          <p:cNvGrpSpPr>
            <a:grpSpLocks/>
          </p:cNvGrpSpPr>
          <p:nvPr/>
        </p:nvGrpSpPr>
        <p:grpSpPr bwMode="auto">
          <a:xfrm flipV="1">
            <a:off x="7213600" y="5729288"/>
            <a:ext cx="1173163" cy="327025"/>
            <a:chOff x="7228418" y="1332984"/>
            <a:chExt cx="1172641" cy="327000"/>
          </a:xfrm>
        </p:grpSpPr>
        <p:cxnSp>
          <p:nvCxnSpPr>
            <p:cNvPr id="68" name="Straight Connector 67"/>
            <p:cNvCxnSpPr/>
            <p:nvPr/>
          </p:nvCxnSpPr>
          <p:spPr>
            <a:xfrm flipV="1">
              <a:off x="8401059" y="1344096"/>
              <a:ext cx="0" cy="315888"/>
            </a:xfrm>
            <a:prstGeom prst="line">
              <a:avLst/>
            </a:prstGeom>
            <a:ln w="254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7228418" y="1344096"/>
              <a:ext cx="1172641" cy="0"/>
            </a:xfrm>
            <a:prstGeom prst="line">
              <a:avLst/>
            </a:prstGeom>
            <a:ln w="254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7230005" y="1332984"/>
              <a:ext cx="0" cy="163500"/>
            </a:xfrm>
            <a:prstGeom prst="line">
              <a:avLst/>
            </a:prstGeom>
            <a:ln w="254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71" name="TextBox 70"/>
          <p:cNvSpPr txBox="1"/>
          <p:nvPr/>
        </p:nvSpPr>
        <p:spPr>
          <a:xfrm>
            <a:off x="3560763" y="4265613"/>
            <a:ext cx="1227137" cy="369887"/>
          </a:xfrm>
          <a:prstGeom prst="rect">
            <a:avLst/>
          </a:prstGeom>
          <a:noFill/>
        </p:spPr>
        <p:txBody>
          <a:bodyPr>
            <a:spAutoFit/>
          </a:bodyPr>
          <a:lstStyle/>
          <a:p>
            <a:pPr algn="ctr" fontAlgn="auto">
              <a:spcBef>
                <a:spcPts val="0"/>
              </a:spcBef>
              <a:spcAft>
                <a:spcPts val="0"/>
              </a:spcAft>
              <a:defRPr/>
            </a:pPr>
            <a:r>
              <a:rPr lang="en-GB" b="1" dirty="0">
                <a:solidFill>
                  <a:schemeClr val="tx1">
                    <a:lumMod val="75000"/>
                    <a:lumOff val="25000"/>
                  </a:schemeClr>
                </a:solidFill>
                <a:latin typeface="Arial" pitchFamily="34" charset="0"/>
                <a:cs typeface="Arial" pitchFamily="34" charset="0"/>
              </a:rPr>
              <a:t>Pancreas</a:t>
            </a:r>
            <a:endParaRPr lang="en-GB" sz="1600" dirty="0">
              <a:solidFill>
                <a:schemeClr val="tx1">
                  <a:lumMod val="75000"/>
                  <a:lumOff val="25000"/>
                </a:schemeClr>
              </a:solidFill>
              <a:latin typeface="Arial" pitchFamily="34" charset="0"/>
              <a:cs typeface="Arial" pitchFamily="34" charset="0"/>
            </a:endParaRPr>
          </a:p>
        </p:txBody>
      </p:sp>
      <p:cxnSp>
        <p:nvCxnSpPr>
          <p:cNvPr id="73" name="Straight Connector 72"/>
          <p:cNvCxnSpPr/>
          <p:nvPr/>
        </p:nvCxnSpPr>
        <p:spPr>
          <a:xfrm>
            <a:off x="2900363" y="3494088"/>
            <a:ext cx="655637" cy="0"/>
          </a:xfrm>
          <a:prstGeom prst="line">
            <a:avLst/>
          </a:prstGeom>
          <a:ln w="25400">
            <a:solidFill>
              <a:schemeClr val="tx1">
                <a:lumMod val="50000"/>
                <a:lumOff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909888" y="3943350"/>
            <a:ext cx="657225" cy="0"/>
          </a:xfrm>
          <a:prstGeom prst="line">
            <a:avLst/>
          </a:prstGeom>
          <a:ln w="25400">
            <a:solidFill>
              <a:schemeClr val="tx1">
                <a:lumMod val="50000"/>
                <a:lumOff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2667000" y="3949700"/>
            <a:ext cx="1138238" cy="369888"/>
          </a:xfrm>
          <a:prstGeom prst="rect">
            <a:avLst/>
          </a:prstGeom>
          <a:noFill/>
        </p:spPr>
        <p:txBody>
          <a:bodyPr>
            <a:spAutoFit/>
          </a:bodyPr>
          <a:lstStyle/>
          <a:p>
            <a:pPr algn="ctr" fontAlgn="auto">
              <a:spcBef>
                <a:spcPts val="0"/>
              </a:spcBef>
              <a:spcAft>
                <a:spcPts val="0"/>
              </a:spcAft>
              <a:defRPr/>
            </a:pPr>
            <a:r>
              <a:rPr lang="en-GB" b="1" dirty="0">
                <a:solidFill>
                  <a:schemeClr val="tx1">
                    <a:lumMod val="75000"/>
                    <a:lumOff val="25000"/>
                  </a:schemeClr>
                </a:solidFill>
                <a:latin typeface="Arial" pitchFamily="34" charset="0"/>
                <a:cs typeface="Arial" pitchFamily="34" charset="0"/>
              </a:rPr>
              <a:t>GIP</a:t>
            </a:r>
            <a:endParaRPr lang="en-GB" sz="1600" dirty="0">
              <a:solidFill>
                <a:schemeClr val="tx1">
                  <a:lumMod val="75000"/>
                  <a:lumOff val="25000"/>
                </a:schemeClr>
              </a:solidFill>
              <a:latin typeface="Arial" pitchFamily="34" charset="0"/>
              <a:cs typeface="Arial" pitchFamily="34" charset="0"/>
            </a:endParaRPr>
          </a:p>
        </p:txBody>
      </p:sp>
      <p:sp>
        <p:nvSpPr>
          <p:cNvPr id="76" name="TextBox 75"/>
          <p:cNvSpPr txBox="1"/>
          <p:nvPr/>
        </p:nvSpPr>
        <p:spPr>
          <a:xfrm>
            <a:off x="2647950" y="3125788"/>
            <a:ext cx="1138238" cy="369887"/>
          </a:xfrm>
          <a:prstGeom prst="rect">
            <a:avLst/>
          </a:prstGeom>
          <a:noFill/>
        </p:spPr>
        <p:txBody>
          <a:bodyPr>
            <a:spAutoFit/>
          </a:bodyPr>
          <a:lstStyle/>
          <a:p>
            <a:pPr algn="ctr" fontAlgn="auto">
              <a:spcBef>
                <a:spcPts val="0"/>
              </a:spcBef>
              <a:spcAft>
                <a:spcPts val="0"/>
              </a:spcAft>
              <a:defRPr/>
            </a:pPr>
            <a:r>
              <a:rPr lang="en-GB" b="1" dirty="0">
                <a:solidFill>
                  <a:schemeClr val="tx1">
                    <a:lumMod val="75000"/>
                    <a:lumOff val="25000"/>
                  </a:schemeClr>
                </a:solidFill>
                <a:latin typeface="Arial" pitchFamily="34" charset="0"/>
                <a:cs typeface="Arial" pitchFamily="34" charset="0"/>
              </a:rPr>
              <a:t>GLP-1</a:t>
            </a:r>
            <a:endParaRPr lang="en-GB" sz="1600" dirty="0">
              <a:solidFill>
                <a:schemeClr val="tx1">
                  <a:lumMod val="75000"/>
                  <a:lumOff val="25000"/>
                </a:schemeClr>
              </a:solidFill>
              <a:latin typeface="Arial" pitchFamily="34" charset="0"/>
              <a:cs typeface="Arial" pitchFamily="34" charset="0"/>
            </a:endParaRPr>
          </a:p>
        </p:txBody>
      </p:sp>
      <p:sp>
        <p:nvSpPr>
          <p:cNvPr id="77" name="TextBox 76"/>
          <p:cNvSpPr txBox="1"/>
          <p:nvPr/>
        </p:nvSpPr>
        <p:spPr>
          <a:xfrm>
            <a:off x="1792288" y="4265613"/>
            <a:ext cx="1139825" cy="369887"/>
          </a:xfrm>
          <a:prstGeom prst="rect">
            <a:avLst/>
          </a:prstGeom>
          <a:noFill/>
        </p:spPr>
        <p:txBody>
          <a:bodyPr>
            <a:spAutoFit/>
          </a:bodyPr>
          <a:lstStyle/>
          <a:p>
            <a:pPr algn="ctr" fontAlgn="auto">
              <a:spcBef>
                <a:spcPts val="0"/>
              </a:spcBef>
              <a:spcAft>
                <a:spcPts val="0"/>
              </a:spcAft>
              <a:defRPr/>
            </a:pPr>
            <a:r>
              <a:rPr lang="en-GB" b="1" dirty="0">
                <a:solidFill>
                  <a:schemeClr val="tx1">
                    <a:lumMod val="75000"/>
                    <a:lumOff val="25000"/>
                  </a:schemeClr>
                </a:solidFill>
                <a:latin typeface="Arial" pitchFamily="34" charset="0"/>
                <a:cs typeface="Arial" pitchFamily="34" charset="0"/>
              </a:rPr>
              <a:t>Intestine</a:t>
            </a:r>
            <a:endParaRPr lang="en-GB" sz="1600" dirty="0">
              <a:solidFill>
                <a:schemeClr val="tx1">
                  <a:lumMod val="75000"/>
                  <a:lumOff val="25000"/>
                </a:schemeClr>
              </a:solidFill>
              <a:latin typeface="Arial" pitchFamily="34" charset="0"/>
              <a:cs typeface="Arial" pitchFamily="34" charset="0"/>
            </a:endParaRPr>
          </a:p>
        </p:txBody>
      </p:sp>
      <p:sp>
        <p:nvSpPr>
          <p:cNvPr id="475174" name="TextBox 77"/>
          <p:cNvSpPr txBox="1">
            <a:spLocks noChangeArrowheads="1"/>
          </p:cNvSpPr>
          <p:nvPr/>
        </p:nvSpPr>
        <p:spPr bwMode="auto">
          <a:xfrm>
            <a:off x="1692275" y="4657725"/>
            <a:ext cx="1312863" cy="922338"/>
          </a:xfrm>
          <a:prstGeom prst="rect">
            <a:avLst/>
          </a:prstGeom>
          <a:noFill/>
          <a:ln w="9525">
            <a:noFill/>
            <a:miter lim="800000"/>
            <a:headEnd/>
            <a:tailEnd/>
          </a:ln>
        </p:spPr>
        <p:txBody>
          <a:bodyPr>
            <a:spAutoFit/>
          </a:bodyPr>
          <a:lstStyle/>
          <a:p>
            <a:pPr algn="ctr"/>
            <a:r>
              <a:rPr lang="en-GB" b="1">
                <a:solidFill>
                  <a:schemeClr val="tx2"/>
                </a:solidFill>
              </a:rPr>
              <a:t>Blood glucose increases</a:t>
            </a:r>
            <a:endParaRPr lang="en-GB" sz="1600">
              <a:solidFill>
                <a:schemeClr val="tx2"/>
              </a:solidFill>
            </a:endParaRPr>
          </a:p>
        </p:txBody>
      </p:sp>
      <p:cxnSp>
        <p:nvCxnSpPr>
          <p:cNvPr id="79" name="Straight Connector 78"/>
          <p:cNvCxnSpPr/>
          <p:nvPr/>
        </p:nvCxnSpPr>
        <p:spPr>
          <a:xfrm>
            <a:off x="1225550" y="3725863"/>
            <a:ext cx="655638" cy="0"/>
          </a:xfrm>
          <a:prstGeom prst="line">
            <a:avLst/>
          </a:prstGeom>
          <a:ln w="25400">
            <a:solidFill>
              <a:schemeClr val="tx1">
                <a:lumMod val="50000"/>
                <a:lumOff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7938" y="4265613"/>
            <a:ext cx="1325562" cy="369887"/>
          </a:xfrm>
          <a:prstGeom prst="rect">
            <a:avLst/>
          </a:prstGeom>
          <a:noFill/>
        </p:spPr>
        <p:txBody>
          <a:bodyPr>
            <a:spAutoFit/>
          </a:bodyPr>
          <a:lstStyle/>
          <a:p>
            <a:pPr algn="ctr" fontAlgn="auto">
              <a:spcBef>
                <a:spcPts val="0"/>
              </a:spcBef>
              <a:spcAft>
                <a:spcPts val="0"/>
              </a:spcAft>
              <a:defRPr/>
            </a:pPr>
            <a:r>
              <a:rPr lang="en-GB" b="1" dirty="0">
                <a:solidFill>
                  <a:schemeClr val="tx1">
                    <a:lumMod val="75000"/>
                    <a:lumOff val="25000"/>
                  </a:schemeClr>
                </a:solidFill>
                <a:latin typeface="+mn-lt"/>
                <a:cs typeface="Arial" pitchFamily="34" charset="0"/>
              </a:rPr>
              <a:t>Food intake</a:t>
            </a:r>
            <a:endParaRPr lang="en-GB" sz="1600" dirty="0">
              <a:solidFill>
                <a:schemeClr val="tx1">
                  <a:lumMod val="75000"/>
                  <a:lumOff val="25000"/>
                </a:schemeClr>
              </a:solidFill>
              <a:latin typeface="+mn-lt"/>
              <a:cs typeface="+mn-cs"/>
            </a:endParaRPr>
          </a:p>
        </p:txBody>
      </p:sp>
      <p:sp>
        <p:nvSpPr>
          <p:cNvPr id="3" name="TextBox 2"/>
          <p:cNvSpPr txBox="1"/>
          <p:nvPr/>
        </p:nvSpPr>
        <p:spPr>
          <a:xfrm>
            <a:off x="144463" y="5991225"/>
            <a:ext cx="6780212" cy="246063"/>
          </a:xfrm>
          <a:prstGeom prst="rect">
            <a:avLst/>
          </a:prstGeom>
          <a:noFill/>
        </p:spPr>
        <p:txBody>
          <a:bodyPr>
            <a:spAutoFit/>
          </a:bodyPr>
          <a:lstStyle/>
          <a:p>
            <a:pPr fontAlgn="auto">
              <a:spcBef>
                <a:spcPts val="0"/>
              </a:spcBef>
              <a:spcAft>
                <a:spcPts val="0"/>
              </a:spcAft>
              <a:defRPr/>
            </a:pPr>
            <a:r>
              <a:rPr lang="en-GB" sz="1000" dirty="0">
                <a:solidFill>
                  <a:schemeClr val="tx1">
                    <a:lumMod val="65000"/>
                    <a:lumOff val="35000"/>
                  </a:schemeClr>
                </a:solidFill>
                <a:latin typeface="Arial" pitchFamily="34" charset="0"/>
                <a:cs typeface="Arial" pitchFamily="34" charset="0"/>
              </a:rPr>
              <a:t>GLP-1: glucagon like peptide 1; GIP: gastric inhibitory polypeptide.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09" name="Rectangle 1"/>
          <p:cNvSpPr>
            <a:spLocks noGrp="1" noChangeArrowheads="1"/>
          </p:cNvSpPr>
          <p:nvPr>
            <p:ph type="title" idx="4294967295"/>
          </p:nvPr>
        </p:nvSpPr>
        <p:spPr>
          <a:xfrm>
            <a:off x="384175" y="387350"/>
            <a:ext cx="8231188" cy="490538"/>
          </a:xfrm>
        </p:spPr>
        <p:txBody>
          <a:bodyPr lIns="0" tIns="12801" rIns="0" bIns="0"/>
          <a:lstStyle/>
          <a:p>
            <a:pPr defTabSz="449263"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2000" b="0">
                <a:latin typeface="Arial" charset="0"/>
                <a:cs typeface="Arial" charset="0"/>
              </a:rPr>
              <a:t>Dipeptidyl peptidase‐4 inhibitors in the treatment of type 2 diabetes: a comparative review</a:t>
            </a:r>
          </a:p>
        </p:txBody>
      </p:sp>
      <p:pic>
        <p:nvPicPr>
          <p:cNvPr id="478210" name="Picture 2"/>
          <p:cNvPicPr>
            <a:picLocks noChangeAspect="1" noChangeArrowheads="1"/>
          </p:cNvPicPr>
          <p:nvPr/>
        </p:nvPicPr>
        <p:blipFill>
          <a:blip r:embed="rId3"/>
          <a:srcRect/>
          <a:stretch>
            <a:fillRect/>
          </a:stretch>
        </p:blipFill>
        <p:spPr bwMode="auto">
          <a:xfrm>
            <a:off x="755650" y="1341438"/>
            <a:ext cx="7054850" cy="4310062"/>
          </a:xfrm>
          <a:prstGeom prst="rect">
            <a:avLst/>
          </a:prstGeom>
          <a:noFill/>
          <a:ln w="9525">
            <a:noFill/>
            <a:round/>
            <a:headEnd/>
            <a:tailEnd/>
          </a:ln>
        </p:spPr>
      </p:pic>
      <p:pic>
        <p:nvPicPr>
          <p:cNvPr id="478211" name="Picture 3"/>
          <p:cNvPicPr>
            <a:picLocks noChangeAspect="1" noChangeArrowheads="1"/>
          </p:cNvPicPr>
          <p:nvPr/>
        </p:nvPicPr>
        <p:blipFill>
          <a:blip r:embed="rId4"/>
          <a:srcRect/>
          <a:stretch>
            <a:fillRect/>
          </a:stretch>
        </p:blipFill>
        <p:spPr bwMode="auto">
          <a:xfrm>
            <a:off x="0" y="0"/>
            <a:ext cx="0" cy="0"/>
          </a:xfrm>
          <a:prstGeom prst="rect">
            <a:avLst/>
          </a:prstGeom>
          <a:noFill/>
          <a:ln w="9525">
            <a:noFill/>
            <a:round/>
            <a:headEnd/>
            <a:tailEnd/>
          </a:ln>
        </p:spPr>
      </p:pic>
      <p:sp>
        <p:nvSpPr>
          <p:cNvPr id="478212" name="Text Box 4"/>
          <p:cNvSpPr txBox="1">
            <a:spLocks noChangeArrowheads="1"/>
          </p:cNvSpPr>
          <p:nvPr/>
        </p:nvSpPr>
        <p:spPr bwMode="auto">
          <a:xfrm>
            <a:off x="115888" y="6205538"/>
            <a:ext cx="6251575" cy="504825"/>
          </a:xfrm>
          <a:prstGeom prst="rect">
            <a:avLst/>
          </a:prstGeom>
          <a:noFill/>
          <a:ln w="9525">
            <a:noFill/>
            <a:round/>
            <a:headEnd/>
            <a:tailEnd/>
          </a:ln>
        </p:spPr>
        <p:txBody>
          <a:bodyPr lIns="81639" tIns="49620" rIns="81639" bIns="40820"/>
          <a:lstStyle/>
          <a:p>
            <a:pPr defTabSz="407988" hangingPunct="0">
              <a:lnSpc>
                <a:spcPct val="93000"/>
              </a:lnSpc>
              <a:buClr>
                <a:srgbClr val="000000"/>
              </a:buClr>
              <a:buSzPct val="100000"/>
              <a:buFont typeface="Times New Roman" pitchFamily="18" charset="0"/>
              <a:buNone/>
              <a:tabLst>
                <a:tab pos="657225" algn="l"/>
                <a:tab pos="1312863" algn="l"/>
                <a:tab pos="1970088" algn="l"/>
                <a:tab pos="2627313" algn="l"/>
                <a:tab pos="3282950" algn="l"/>
                <a:tab pos="3940175" algn="l"/>
                <a:tab pos="4595813" algn="l"/>
                <a:tab pos="5253038" algn="l"/>
                <a:tab pos="5910263" algn="l"/>
              </a:tabLst>
            </a:pPr>
            <a:r>
              <a:rPr lang="en-GB" sz="1000" b="1">
                <a:solidFill>
                  <a:srgbClr val="000000"/>
                </a:solidFill>
                <a:ea typeface="DejaVu Sans"/>
                <a:cs typeface="DejaVu Sans"/>
              </a:rPr>
              <a:t>Diabetes, Obesity and Metabolism</a:t>
            </a:r>
            <a:br>
              <a:rPr lang="en-GB" sz="1000">
                <a:solidFill>
                  <a:srgbClr val="000000"/>
                </a:solidFill>
                <a:ea typeface="DejaVu Sans"/>
                <a:cs typeface="DejaVu Sans"/>
              </a:rPr>
            </a:br>
            <a:r>
              <a:rPr lang="en-GB" sz="1000">
                <a:solidFill>
                  <a:srgbClr val="000000"/>
                </a:solidFill>
                <a:ea typeface="DejaVu Sans"/>
                <a:cs typeface="DejaVu Sans"/>
                <a:hlinkClick r:id="rId5"/>
              </a:rPr>
              <a:t>Volume 13, Issue 1, </a:t>
            </a:r>
            <a:r>
              <a:rPr lang="en-GB" sz="1000">
                <a:solidFill>
                  <a:srgbClr val="000000"/>
                </a:solidFill>
                <a:ea typeface="DejaVu Sans"/>
                <a:cs typeface="DejaVu Sans"/>
              </a:rPr>
              <a:t>pages 7-18, 28 NOV 2010 DOI: 10.1111/j.1463-1326.2010.01306.x</a:t>
            </a:r>
            <a:br>
              <a:rPr lang="en-GB" sz="1000">
                <a:solidFill>
                  <a:srgbClr val="000000"/>
                </a:solidFill>
                <a:ea typeface="DejaVu Sans"/>
                <a:cs typeface="DejaVu Sans"/>
              </a:rPr>
            </a:br>
            <a:r>
              <a:rPr lang="en-GB" sz="1000">
                <a:solidFill>
                  <a:srgbClr val="000000"/>
                </a:solidFill>
                <a:ea typeface="DejaVu Sans"/>
                <a:cs typeface="DejaVu Sans"/>
                <a:hlinkClick r:id="rId6"/>
              </a:rPr>
              <a:t>http://onlinelibrary.wiley.com/doi/10.1111/j.1463-1326.2010.01306.x/full#f3</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74650" y="506413"/>
            <a:ext cx="8229600" cy="776287"/>
          </a:xfrm>
        </p:spPr>
        <p:txBody>
          <a:bodyPr/>
          <a:lstStyle/>
          <a:p>
            <a:pPr>
              <a:defRPr/>
            </a:pPr>
            <a:r>
              <a:rPr lang="en-GB" dirty="0">
                <a:solidFill>
                  <a:schemeClr val="tx1">
                    <a:lumMod val="75000"/>
                    <a:lumOff val="25000"/>
                  </a:schemeClr>
                </a:solidFill>
              </a:rPr>
              <a:t>HbA</a:t>
            </a:r>
            <a:r>
              <a:rPr lang="en-GB" baseline="-25000" dirty="0">
                <a:solidFill>
                  <a:schemeClr val="tx1">
                    <a:lumMod val="75000"/>
                    <a:lumOff val="25000"/>
                  </a:schemeClr>
                </a:solidFill>
              </a:rPr>
              <a:t>1c</a:t>
            </a:r>
            <a:r>
              <a:rPr lang="en-GB" dirty="0">
                <a:solidFill>
                  <a:schemeClr val="tx1">
                    <a:lumMod val="75000"/>
                    <a:lumOff val="25000"/>
                  </a:schemeClr>
                </a:solidFill>
              </a:rPr>
              <a:t> reductions associated with the DPP-4 class versus other glucose lowering agents</a:t>
            </a:r>
          </a:p>
        </p:txBody>
      </p:sp>
      <p:sp>
        <p:nvSpPr>
          <p:cNvPr id="476162" name="Text Placeholder 12"/>
          <p:cNvSpPr txBox="1">
            <a:spLocks/>
          </p:cNvSpPr>
          <p:nvPr/>
        </p:nvSpPr>
        <p:spPr bwMode="auto">
          <a:xfrm>
            <a:off x="225425" y="6265863"/>
            <a:ext cx="8640763" cy="144462"/>
          </a:xfrm>
          <a:prstGeom prst="rect">
            <a:avLst/>
          </a:prstGeom>
          <a:noFill/>
          <a:ln w="9525">
            <a:noFill/>
            <a:miter lim="800000"/>
            <a:headEnd/>
            <a:tailEnd/>
          </a:ln>
        </p:spPr>
        <p:txBody>
          <a:bodyPr lIns="0" tIns="0" rIns="0" bIns="0" anchor="b"/>
          <a:lstStyle/>
          <a:p>
            <a:pPr defTabSz="912813">
              <a:tabLst>
                <a:tab pos="395288" algn="l"/>
              </a:tabLst>
            </a:pPr>
            <a:endParaRPr lang="en-US" sz="800">
              <a:solidFill>
                <a:srgbClr val="545A61"/>
              </a:solidFill>
              <a:ea typeface="MS PGothic" pitchFamily="34" charset="-128"/>
            </a:endParaRPr>
          </a:p>
          <a:p>
            <a:pPr defTabSz="912813">
              <a:tabLst>
                <a:tab pos="395288" algn="l"/>
              </a:tabLst>
            </a:pPr>
            <a:r>
              <a:rPr lang="en-US" sz="800">
                <a:solidFill>
                  <a:srgbClr val="545A61"/>
                </a:solidFill>
                <a:ea typeface="MS PGothic" pitchFamily="34" charset="-128"/>
              </a:rPr>
              <a:t>Adapted from Karagiannis T, et al. </a:t>
            </a:r>
            <a:r>
              <a:rPr lang="en-US" sz="800" i="1">
                <a:solidFill>
                  <a:srgbClr val="545A61"/>
                </a:solidFill>
                <a:ea typeface="MS PGothic" pitchFamily="34" charset="-128"/>
              </a:rPr>
              <a:t>BMJ</a:t>
            </a:r>
            <a:r>
              <a:rPr lang="en-US" sz="800">
                <a:solidFill>
                  <a:srgbClr val="545A61"/>
                </a:solidFill>
                <a:ea typeface="MS PGothic" pitchFamily="34" charset="-128"/>
              </a:rPr>
              <a:t>. 2012; 344:e1369.</a:t>
            </a:r>
            <a:endParaRPr lang="en-US" sz="800">
              <a:solidFill>
                <a:srgbClr val="51555B"/>
              </a:solidFill>
              <a:ea typeface="MS PGothic" pitchFamily="34" charset="-128"/>
            </a:endParaRPr>
          </a:p>
        </p:txBody>
      </p:sp>
      <p:cxnSp>
        <p:nvCxnSpPr>
          <p:cNvPr id="9" name="Straight Connector 8"/>
          <p:cNvCxnSpPr/>
          <p:nvPr/>
        </p:nvCxnSpPr>
        <p:spPr>
          <a:xfrm flipH="1">
            <a:off x="3857625" y="4951413"/>
            <a:ext cx="3679825" cy="0"/>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686425" y="2220913"/>
            <a:ext cx="0" cy="2809875"/>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Diamond 14"/>
          <p:cNvSpPr/>
          <p:nvPr/>
        </p:nvSpPr>
        <p:spPr>
          <a:xfrm>
            <a:off x="5835650" y="2473325"/>
            <a:ext cx="412750" cy="127000"/>
          </a:xfrm>
          <a:prstGeom prst="diamond">
            <a:avLst/>
          </a:prstGeom>
          <a:solidFill>
            <a:srgbClr val="E9186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a:solidFill>
                <a:srgbClr val="404040"/>
              </a:solidFill>
            </a:endParaRPr>
          </a:p>
        </p:txBody>
      </p:sp>
      <p:sp>
        <p:nvSpPr>
          <p:cNvPr id="17" name="Diamond 16"/>
          <p:cNvSpPr/>
          <p:nvPr/>
        </p:nvSpPr>
        <p:spPr>
          <a:xfrm>
            <a:off x="6254750" y="4533900"/>
            <a:ext cx="673100" cy="139700"/>
          </a:xfrm>
          <a:prstGeom prst="diamond">
            <a:avLst/>
          </a:prstGeom>
          <a:solidFill>
            <a:srgbClr val="E9186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a:solidFill>
                <a:srgbClr val="404040"/>
              </a:solidFill>
            </a:endParaRPr>
          </a:p>
        </p:txBody>
      </p:sp>
      <p:sp>
        <p:nvSpPr>
          <p:cNvPr id="18" name="Diamond 17"/>
          <p:cNvSpPr/>
          <p:nvPr/>
        </p:nvSpPr>
        <p:spPr>
          <a:xfrm>
            <a:off x="5562600" y="3836988"/>
            <a:ext cx="565150" cy="152400"/>
          </a:xfrm>
          <a:prstGeom prst="diamond">
            <a:avLst/>
          </a:prstGeom>
          <a:solidFill>
            <a:srgbClr val="E9186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a:solidFill>
                <a:srgbClr val="404040"/>
              </a:solidFill>
            </a:endParaRPr>
          </a:p>
        </p:txBody>
      </p:sp>
      <p:sp>
        <p:nvSpPr>
          <p:cNvPr id="19" name="Diamond 18"/>
          <p:cNvSpPr/>
          <p:nvPr/>
        </p:nvSpPr>
        <p:spPr>
          <a:xfrm>
            <a:off x="5746750" y="3146425"/>
            <a:ext cx="152400" cy="146050"/>
          </a:xfrm>
          <a:prstGeom prst="diamond">
            <a:avLst/>
          </a:prstGeom>
          <a:solidFill>
            <a:srgbClr val="E9186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a:solidFill>
                <a:srgbClr val="404040"/>
              </a:solidFill>
            </a:endParaRPr>
          </a:p>
        </p:txBody>
      </p:sp>
      <p:cxnSp>
        <p:nvCxnSpPr>
          <p:cNvPr id="24" name="Straight Connector 23"/>
          <p:cNvCxnSpPr/>
          <p:nvPr/>
        </p:nvCxnSpPr>
        <p:spPr>
          <a:xfrm>
            <a:off x="3859213" y="4946650"/>
            <a:ext cx="0" cy="98425"/>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772025" y="4946650"/>
            <a:ext cx="0" cy="98425"/>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535863" y="4946650"/>
            <a:ext cx="0" cy="98425"/>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611938" y="4946650"/>
            <a:ext cx="0" cy="98425"/>
          </a:xfrm>
          <a:prstGeom prst="line">
            <a:avLst/>
          </a:prstGeom>
          <a:ln w="1270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76173" name="TextBox 12"/>
          <p:cNvSpPr txBox="1">
            <a:spLocks noChangeArrowheads="1"/>
          </p:cNvSpPr>
          <p:nvPr/>
        </p:nvSpPr>
        <p:spPr bwMode="auto">
          <a:xfrm>
            <a:off x="3652838" y="5065713"/>
            <a:ext cx="419100" cy="261937"/>
          </a:xfrm>
          <a:prstGeom prst="rect">
            <a:avLst/>
          </a:prstGeom>
          <a:noFill/>
          <a:ln w="9525">
            <a:noFill/>
            <a:miter lim="800000"/>
            <a:headEnd/>
            <a:tailEnd/>
          </a:ln>
        </p:spPr>
        <p:txBody>
          <a:bodyPr>
            <a:spAutoFit/>
          </a:bodyPr>
          <a:lstStyle/>
          <a:p>
            <a:pPr algn="ctr"/>
            <a:r>
              <a:rPr lang="en-GB" sz="1100" b="1">
                <a:solidFill>
                  <a:srgbClr val="404040"/>
                </a:solidFill>
                <a:ea typeface="MS PGothic" pitchFamily="34" charset="-128"/>
              </a:rPr>
              <a:t>-1</a:t>
            </a:r>
          </a:p>
        </p:txBody>
      </p:sp>
      <p:sp>
        <p:nvSpPr>
          <p:cNvPr id="476174" name="TextBox 12"/>
          <p:cNvSpPr txBox="1">
            <a:spLocks noChangeArrowheads="1"/>
          </p:cNvSpPr>
          <p:nvPr/>
        </p:nvSpPr>
        <p:spPr bwMode="auto">
          <a:xfrm>
            <a:off x="4524375" y="5065713"/>
            <a:ext cx="498475" cy="261937"/>
          </a:xfrm>
          <a:prstGeom prst="rect">
            <a:avLst/>
          </a:prstGeom>
          <a:noFill/>
          <a:ln w="9525">
            <a:noFill/>
            <a:miter lim="800000"/>
            <a:headEnd/>
            <a:tailEnd/>
          </a:ln>
        </p:spPr>
        <p:txBody>
          <a:bodyPr>
            <a:spAutoFit/>
          </a:bodyPr>
          <a:lstStyle/>
          <a:p>
            <a:pPr algn="ctr"/>
            <a:r>
              <a:rPr lang="en-GB" sz="1100" b="1">
                <a:solidFill>
                  <a:srgbClr val="404040"/>
                </a:solidFill>
                <a:ea typeface="MS PGothic" pitchFamily="34" charset="-128"/>
              </a:rPr>
              <a:t>-0.5</a:t>
            </a:r>
          </a:p>
        </p:txBody>
      </p:sp>
      <p:sp>
        <p:nvSpPr>
          <p:cNvPr id="476175" name="TextBox 12"/>
          <p:cNvSpPr txBox="1">
            <a:spLocks noChangeArrowheads="1"/>
          </p:cNvSpPr>
          <p:nvPr/>
        </p:nvSpPr>
        <p:spPr bwMode="auto">
          <a:xfrm>
            <a:off x="6407150" y="5048250"/>
            <a:ext cx="419100" cy="261938"/>
          </a:xfrm>
          <a:prstGeom prst="rect">
            <a:avLst/>
          </a:prstGeom>
          <a:noFill/>
          <a:ln w="9525">
            <a:noFill/>
            <a:miter lim="800000"/>
            <a:headEnd/>
            <a:tailEnd/>
          </a:ln>
        </p:spPr>
        <p:txBody>
          <a:bodyPr>
            <a:spAutoFit/>
          </a:bodyPr>
          <a:lstStyle/>
          <a:p>
            <a:pPr algn="ctr"/>
            <a:r>
              <a:rPr lang="en-GB" sz="1100" b="1">
                <a:solidFill>
                  <a:srgbClr val="404040"/>
                </a:solidFill>
                <a:ea typeface="MS PGothic" pitchFamily="34" charset="-128"/>
              </a:rPr>
              <a:t>0.5</a:t>
            </a:r>
          </a:p>
        </p:txBody>
      </p:sp>
      <p:sp>
        <p:nvSpPr>
          <p:cNvPr id="476176" name="TextBox 12"/>
          <p:cNvSpPr txBox="1">
            <a:spLocks noChangeArrowheads="1"/>
          </p:cNvSpPr>
          <p:nvPr/>
        </p:nvSpPr>
        <p:spPr bwMode="auto">
          <a:xfrm>
            <a:off x="5478463" y="5048250"/>
            <a:ext cx="419100" cy="261938"/>
          </a:xfrm>
          <a:prstGeom prst="rect">
            <a:avLst/>
          </a:prstGeom>
          <a:noFill/>
          <a:ln w="9525">
            <a:noFill/>
            <a:miter lim="800000"/>
            <a:headEnd/>
            <a:tailEnd/>
          </a:ln>
        </p:spPr>
        <p:txBody>
          <a:bodyPr>
            <a:spAutoFit/>
          </a:bodyPr>
          <a:lstStyle/>
          <a:p>
            <a:pPr algn="ctr"/>
            <a:r>
              <a:rPr lang="en-GB" sz="1100" b="1">
                <a:solidFill>
                  <a:srgbClr val="404040"/>
                </a:solidFill>
                <a:ea typeface="MS PGothic" pitchFamily="34" charset="-128"/>
              </a:rPr>
              <a:t>0</a:t>
            </a:r>
          </a:p>
        </p:txBody>
      </p:sp>
      <p:sp>
        <p:nvSpPr>
          <p:cNvPr id="476177" name="TextBox 12"/>
          <p:cNvSpPr txBox="1">
            <a:spLocks noChangeArrowheads="1"/>
          </p:cNvSpPr>
          <p:nvPr/>
        </p:nvSpPr>
        <p:spPr bwMode="auto">
          <a:xfrm>
            <a:off x="7335838" y="5048250"/>
            <a:ext cx="419100" cy="261938"/>
          </a:xfrm>
          <a:prstGeom prst="rect">
            <a:avLst/>
          </a:prstGeom>
          <a:noFill/>
          <a:ln w="9525">
            <a:noFill/>
            <a:miter lim="800000"/>
            <a:headEnd/>
            <a:tailEnd/>
          </a:ln>
        </p:spPr>
        <p:txBody>
          <a:bodyPr>
            <a:spAutoFit/>
          </a:bodyPr>
          <a:lstStyle/>
          <a:p>
            <a:pPr algn="ctr"/>
            <a:r>
              <a:rPr lang="en-GB" sz="1100" b="1">
                <a:solidFill>
                  <a:srgbClr val="404040"/>
                </a:solidFill>
                <a:ea typeface="MS PGothic" pitchFamily="34" charset="-128"/>
              </a:rPr>
              <a:t>1</a:t>
            </a:r>
          </a:p>
        </p:txBody>
      </p:sp>
      <p:sp>
        <p:nvSpPr>
          <p:cNvPr id="476178" name="TextBox 12"/>
          <p:cNvSpPr txBox="1">
            <a:spLocks noChangeArrowheads="1"/>
          </p:cNvSpPr>
          <p:nvPr/>
        </p:nvSpPr>
        <p:spPr bwMode="auto">
          <a:xfrm>
            <a:off x="4354513" y="1685925"/>
            <a:ext cx="2659062" cy="431800"/>
          </a:xfrm>
          <a:prstGeom prst="rect">
            <a:avLst/>
          </a:prstGeom>
          <a:noFill/>
          <a:ln w="9525">
            <a:noFill/>
            <a:miter lim="800000"/>
            <a:headEnd/>
            <a:tailEnd/>
          </a:ln>
        </p:spPr>
        <p:txBody>
          <a:bodyPr>
            <a:spAutoFit/>
          </a:bodyPr>
          <a:lstStyle/>
          <a:p>
            <a:pPr algn="ctr"/>
            <a:r>
              <a:rPr lang="en-GB" sz="1100" b="1">
                <a:solidFill>
                  <a:srgbClr val="404040"/>
                </a:solidFill>
                <a:ea typeface="MS PGothic" pitchFamily="34" charset="-128"/>
              </a:rPr>
              <a:t>Mean difference</a:t>
            </a:r>
          </a:p>
          <a:p>
            <a:pPr algn="ctr"/>
            <a:r>
              <a:rPr lang="en-GB" sz="1100" b="1">
                <a:solidFill>
                  <a:srgbClr val="404040"/>
                </a:solidFill>
                <a:ea typeface="MS PGothic" pitchFamily="34" charset="-128"/>
              </a:rPr>
              <a:t>(95% Cl)</a:t>
            </a:r>
          </a:p>
        </p:txBody>
      </p:sp>
      <p:sp>
        <p:nvSpPr>
          <p:cNvPr id="476179" name="TextBox 12"/>
          <p:cNvSpPr txBox="1">
            <a:spLocks noChangeArrowheads="1"/>
          </p:cNvSpPr>
          <p:nvPr/>
        </p:nvSpPr>
        <p:spPr bwMode="auto">
          <a:xfrm>
            <a:off x="1252538" y="2382838"/>
            <a:ext cx="3924300" cy="261937"/>
          </a:xfrm>
          <a:prstGeom prst="rect">
            <a:avLst/>
          </a:prstGeom>
          <a:noFill/>
          <a:ln w="9525">
            <a:noFill/>
            <a:miter lim="800000"/>
            <a:headEnd/>
            <a:tailEnd/>
          </a:ln>
        </p:spPr>
        <p:txBody>
          <a:bodyPr>
            <a:spAutoFit/>
          </a:bodyPr>
          <a:lstStyle/>
          <a:p>
            <a:pPr algn="r"/>
            <a:r>
              <a:rPr lang="en-GB" sz="1100" b="1">
                <a:solidFill>
                  <a:srgbClr val="404040"/>
                </a:solidFill>
                <a:ea typeface="MS PGothic" pitchFamily="34" charset="-128"/>
              </a:rPr>
              <a:t>Monotherapy:</a:t>
            </a:r>
            <a:r>
              <a:rPr lang="en-GB" sz="1100">
                <a:solidFill>
                  <a:srgbClr val="404040"/>
                </a:solidFill>
                <a:ea typeface="MS PGothic" pitchFamily="34" charset="-128"/>
              </a:rPr>
              <a:t> DPP-4 inhibitor </a:t>
            </a:r>
            <a:r>
              <a:rPr lang="en-GB" sz="1100" i="1">
                <a:solidFill>
                  <a:srgbClr val="404040"/>
                </a:solidFill>
                <a:ea typeface="MS PGothic" pitchFamily="34" charset="-128"/>
              </a:rPr>
              <a:t>vs</a:t>
            </a:r>
            <a:r>
              <a:rPr lang="en-GB" sz="1100">
                <a:solidFill>
                  <a:srgbClr val="404040"/>
                </a:solidFill>
                <a:ea typeface="MS PGothic" pitchFamily="34" charset="-128"/>
              </a:rPr>
              <a:t> metformin</a:t>
            </a:r>
          </a:p>
        </p:txBody>
      </p:sp>
      <p:sp>
        <p:nvSpPr>
          <p:cNvPr id="476180" name="TextBox 12"/>
          <p:cNvSpPr txBox="1">
            <a:spLocks noChangeArrowheads="1"/>
          </p:cNvSpPr>
          <p:nvPr/>
        </p:nvSpPr>
        <p:spPr bwMode="auto">
          <a:xfrm>
            <a:off x="820738" y="3076575"/>
            <a:ext cx="4356100" cy="260350"/>
          </a:xfrm>
          <a:prstGeom prst="rect">
            <a:avLst/>
          </a:prstGeom>
          <a:noFill/>
          <a:ln w="9525">
            <a:noFill/>
            <a:miter lim="800000"/>
            <a:headEnd/>
            <a:tailEnd/>
          </a:ln>
        </p:spPr>
        <p:txBody>
          <a:bodyPr>
            <a:spAutoFit/>
          </a:bodyPr>
          <a:lstStyle/>
          <a:p>
            <a:pPr algn="r"/>
            <a:r>
              <a:rPr lang="en-GB" sz="1100" b="1">
                <a:solidFill>
                  <a:srgbClr val="404040"/>
                </a:solidFill>
                <a:ea typeface="MS PGothic" pitchFamily="34" charset="-128"/>
              </a:rPr>
              <a:t>Combined with metformin: </a:t>
            </a:r>
            <a:r>
              <a:rPr lang="en-GB" sz="1100">
                <a:solidFill>
                  <a:srgbClr val="404040"/>
                </a:solidFill>
                <a:ea typeface="MS PGothic" pitchFamily="34" charset="-128"/>
              </a:rPr>
              <a:t>DPP-4 inhibitor </a:t>
            </a:r>
            <a:r>
              <a:rPr lang="en-GB" sz="1100" i="1">
                <a:solidFill>
                  <a:srgbClr val="404040"/>
                </a:solidFill>
                <a:ea typeface="MS PGothic" pitchFamily="34" charset="-128"/>
              </a:rPr>
              <a:t>vs</a:t>
            </a:r>
            <a:r>
              <a:rPr lang="en-GB" sz="1100">
                <a:solidFill>
                  <a:srgbClr val="404040"/>
                </a:solidFill>
                <a:ea typeface="MS PGothic" pitchFamily="34" charset="-128"/>
              </a:rPr>
              <a:t> sulphonylurea</a:t>
            </a:r>
          </a:p>
        </p:txBody>
      </p:sp>
      <p:sp>
        <p:nvSpPr>
          <p:cNvPr id="476181" name="TextBox 12"/>
          <p:cNvSpPr txBox="1">
            <a:spLocks noChangeArrowheads="1"/>
          </p:cNvSpPr>
          <p:nvPr/>
        </p:nvSpPr>
        <p:spPr bwMode="auto">
          <a:xfrm>
            <a:off x="820738" y="3768725"/>
            <a:ext cx="4356100" cy="261938"/>
          </a:xfrm>
          <a:prstGeom prst="rect">
            <a:avLst/>
          </a:prstGeom>
          <a:noFill/>
          <a:ln w="9525">
            <a:noFill/>
            <a:miter lim="800000"/>
            <a:headEnd/>
            <a:tailEnd/>
          </a:ln>
        </p:spPr>
        <p:txBody>
          <a:bodyPr>
            <a:spAutoFit/>
          </a:bodyPr>
          <a:lstStyle/>
          <a:p>
            <a:pPr algn="r"/>
            <a:r>
              <a:rPr lang="en-GB" sz="1100" b="1">
                <a:solidFill>
                  <a:srgbClr val="404040"/>
                </a:solidFill>
                <a:ea typeface="MS PGothic" pitchFamily="34" charset="-128"/>
              </a:rPr>
              <a:t>Combined with metformin: </a:t>
            </a:r>
            <a:r>
              <a:rPr lang="en-GB" sz="1100">
                <a:solidFill>
                  <a:srgbClr val="404040"/>
                </a:solidFill>
                <a:ea typeface="MS PGothic" pitchFamily="34" charset="-128"/>
              </a:rPr>
              <a:t>DPP-4 inhibitor </a:t>
            </a:r>
            <a:r>
              <a:rPr lang="en-GB" sz="1100" i="1">
                <a:solidFill>
                  <a:srgbClr val="404040"/>
                </a:solidFill>
                <a:ea typeface="MS PGothic" pitchFamily="34" charset="-128"/>
              </a:rPr>
              <a:t>vs</a:t>
            </a:r>
            <a:r>
              <a:rPr lang="en-GB" sz="1100">
                <a:solidFill>
                  <a:srgbClr val="404040"/>
                </a:solidFill>
                <a:ea typeface="MS PGothic" pitchFamily="34" charset="-128"/>
              </a:rPr>
              <a:t> pioglitazone</a:t>
            </a:r>
          </a:p>
        </p:txBody>
      </p:sp>
      <p:sp>
        <p:nvSpPr>
          <p:cNvPr id="476182" name="TextBox 12"/>
          <p:cNvSpPr txBox="1">
            <a:spLocks noChangeArrowheads="1"/>
          </p:cNvSpPr>
          <p:nvPr/>
        </p:nvSpPr>
        <p:spPr bwMode="auto">
          <a:xfrm>
            <a:off x="820738" y="4462463"/>
            <a:ext cx="4356100" cy="261937"/>
          </a:xfrm>
          <a:prstGeom prst="rect">
            <a:avLst/>
          </a:prstGeom>
          <a:noFill/>
          <a:ln w="9525">
            <a:noFill/>
            <a:miter lim="800000"/>
            <a:headEnd/>
            <a:tailEnd/>
          </a:ln>
        </p:spPr>
        <p:txBody>
          <a:bodyPr>
            <a:spAutoFit/>
          </a:bodyPr>
          <a:lstStyle/>
          <a:p>
            <a:pPr algn="r"/>
            <a:r>
              <a:rPr lang="en-GB" sz="1100" b="1">
                <a:solidFill>
                  <a:srgbClr val="404040"/>
                </a:solidFill>
                <a:ea typeface="MS PGothic" pitchFamily="34" charset="-128"/>
              </a:rPr>
              <a:t>Combined with metformin: </a:t>
            </a:r>
            <a:r>
              <a:rPr lang="en-GB" sz="1100">
                <a:solidFill>
                  <a:srgbClr val="404040"/>
                </a:solidFill>
                <a:ea typeface="MS PGothic" pitchFamily="34" charset="-128"/>
              </a:rPr>
              <a:t>DPP-4 inhibitor </a:t>
            </a:r>
            <a:r>
              <a:rPr lang="en-GB" sz="1100" i="1">
                <a:solidFill>
                  <a:srgbClr val="404040"/>
                </a:solidFill>
                <a:ea typeface="MS PGothic" pitchFamily="34" charset="-128"/>
              </a:rPr>
              <a:t>vs</a:t>
            </a:r>
            <a:r>
              <a:rPr lang="en-GB" sz="1100">
                <a:solidFill>
                  <a:srgbClr val="404040"/>
                </a:solidFill>
                <a:ea typeface="MS PGothic" pitchFamily="34" charset="-128"/>
              </a:rPr>
              <a:t> GLP-1 agonist</a:t>
            </a:r>
          </a:p>
        </p:txBody>
      </p:sp>
      <p:sp>
        <p:nvSpPr>
          <p:cNvPr id="476183" name="TextBox 12"/>
          <p:cNvSpPr txBox="1">
            <a:spLocks noChangeArrowheads="1"/>
          </p:cNvSpPr>
          <p:nvPr/>
        </p:nvSpPr>
        <p:spPr bwMode="auto">
          <a:xfrm>
            <a:off x="3732213" y="5321300"/>
            <a:ext cx="1978025" cy="430213"/>
          </a:xfrm>
          <a:prstGeom prst="rect">
            <a:avLst/>
          </a:prstGeom>
          <a:noFill/>
          <a:ln w="9525">
            <a:noFill/>
            <a:miter lim="800000"/>
            <a:headEnd/>
            <a:tailEnd/>
          </a:ln>
        </p:spPr>
        <p:txBody>
          <a:bodyPr>
            <a:spAutoFit/>
          </a:bodyPr>
          <a:lstStyle/>
          <a:p>
            <a:r>
              <a:rPr lang="en-GB" sz="1100" b="1">
                <a:solidFill>
                  <a:srgbClr val="404040"/>
                </a:solidFill>
                <a:ea typeface="MS PGothic" pitchFamily="34" charset="-128"/>
              </a:rPr>
              <a:t>Favours</a:t>
            </a:r>
          </a:p>
          <a:p>
            <a:r>
              <a:rPr lang="en-GB" sz="1100" b="1">
                <a:solidFill>
                  <a:srgbClr val="404040"/>
                </a:solidFill>
                <a:ea typeface="MS PGothic" pitchFamily="34" charset="-128"/>
              </a:rPr>
              <a:t>DPP-4 inhibitor</a:t>
            </a:r>
          </a:p>
        </p:txBody>
      </p:sp>
      <p:sp>
        <p:nvSpPr>
          <p:cNvPr id="476184" name="TextBox 12"/>
          <p:cNvSpPr txBox="1">
            <a:spLocks noChangeArrowheads="1"/>
          </p:cNvSpPr>
          <p:nvPr/>
        </p:nvSpPr>
        <p:spPr bwMode="auto">
          <a:xfrm>
            <a:off x="5678488" y="5321300"/>
            <a:ext cx="1979612" cy="430213"/>
          </a:xfrm>
          <a:prstGeom prst="rect">
            <a:avLst/>
          </a:prstGeom>
          <a:noFill/>
          <a:ln w="9525">
            <a:noFill/>
            <a:miter lim="800000"/>
            <a:headEnd/>
            <a:tailEnd/>
          </a:ln>
        </p:spPr>
        <p:txBody>
          <a:bodyPr>
            <a:spAutoFit/>
          </a:bodyPr>
          <a:lstStyle/>
          <a:p>
            <a:pPr algn="r"/>
            <a:r>
              <a:rPr lang="en-GB" sz="1100" b="1">
                <a:solidFill>
                  <a:srgbClr val="404040"/>
                </a:solidFill>
                <a:ea typeface="MS PGothic" pitchFamily="34" charset="-128"/>
              </a:rPr>
              <a:t>Favours</a:t>
            </a:r>
          </a:p>
          <a:p>
            <a:pPr algn="r"/>
            <a:r>
              <a:rPr lang="en-GB" sz="1100" b="1">
                <a:solidFill>
                  <a:srgbClr val="404040"/>
                </a:solidFill>
                <a:ea typeface="MS PGothic" pitchFamily="34" charset="-128"/>
              </a:rPr>
              <a:t>active comparator</a:t>
            </a:r>
          </a:p>
        </p:txBody>
      </p:sp>
      <p:sp>
        <p:nvSpPr>
          <p:cNvPr id="476185" name="TextBox 2"/>
          <p:cNvSpPr txBox="1">
            <a:spLocks noChangeArrowheads="1"/>
          </p:cNvSpPr>
          <p:nvPr/>
        </p:nvSpPr>
        <p:spPr bwMode="auto">
          <a:xfrm>
            <a:off x="150813" y="5805488"/>
            <a:ext cx="8237537" cy="554037"/>
          </a:xfrm>
          <a:prstGeom prst="rect">
            <a:avLst/>
          </a:prstGeom>
          <a:noFill/>
          <a:ln w="9525">
            <a:noFill/>
            <a:miter lim="800000"/>
            <a:headEnd/>
            <a:tailEnd/>
          </a:ln>
        </p:spPr>
        <p:txBody>
          <a:bodyPr>
            <a:spAutoFit/>
          </a:bodyPr>
          <a:lstStyle/>
          <a:p>
            <a:r>
              <a:rPr lang="en-US" sz="1000">
                <a:solidFill>
                  <a:srgbClr val="545A61"/>
                </a:solidFill>
                <a:ea typeface="MS PGothic" pitchFamily="34" charset="-128"/>
              </a:rPr>
              <a:t>Meta-analysis of 19 studies comparing efficacy of sitagliptin, vildagliptin, linagliptin and saxagliptin (as a class) with metformin, sulphonylureas, pioglitazone and GLP-1 agonists.</a:t>
            </a:r>
          </a:p>
          <a:p>
            <a:r>
              <a:rPr lang="en-US" sz="1000">
                <a:solidFill>
                  <a:srgbClr val="545A61"/>
                </a:solidFill>
                <a:ea typeface="MS PGothic" pitchFamily="34" charset="-128"/>
              </a:rPr>
              <a:t>DPP-4: dipeptidyl peptidase 4; GLP-1: glucagon-like peptide 1.</a:t>
            </a:r>
            <a:endParaRPr lang="en-GB" sz="1000">
              <a:solidFill>
                <a:srgbClr val="545A61"/>
              </a:solidFill>
              <a:ea typeface="MS PGothic" pitchFamily="34"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7" name="Rectangle 2"/>
          <p:cNvSpPr>
            <a:spLocks noGrp="1" noChangeArrowheads="1"/>
          </p:cNvSpPr>
          <p:nvPr>
            <p:ph type="title" idx="4294967295"/>
          </p:nvPr>
        </p:nvSpPr>
        <p:spPr>
          <a:xfrm>
            <a:off x="468313" y="404813"/>
            <a:ext cx="8218487" cy="1930400"/>
          </a:xfrm>
        </p:spPr>
        <p:txBody>
          <a:bodyPr/>
          <a:lstStyle/>
          <a:p>
            <a:r>
              <a:rPr lang="en-GB" sz="2400">
                <a:latin typeface="Arial" charset="0"/>
                <a:cs typeface="Arial" charset="0"/>
              </a:rPr>
              <a:t>“Real-Life” Experience in Use of Dipeptidyl Peptidase 4 Inhibitors at a Large Scottish Teaching Hospital.</a:t>
            </a:r>
            <a:br>
              <a:rPr lang="en-GB" sz="2400">
                <a:latin typeface="Arial" charset="0"/>
                <a:cs typeface="Arial" charset="0"/>
              </a:rPr>
            </a:br>
            <a:br>
              <a:rPr lang="en-GB" sz="2400">
                <a:latin typeface="Arial" charset="0"/>
                <a:cs typeface="Arial" charset="0"/>
              </a:rPr>
            </a:br>
            <a:r>
              <a:rPr lang="en-GB" sz="2400">
                <a:latin typeface="Arial" charset="0"/>
                <a:cs typeface="Arial" charset="0"/>
              </a:rPr>
              <a:t>Brown AL, Jones GC.  British Journal of Diabetes and Vascular Disease, 2014.</a:t>
            </a:r>
          </a:p>
        </p:txBody>
      </p:sp>
      <p:sp>
        <p:nvSpPr>
          <p:cNvPr id="480258" name="Rectangle 3"/>
          <p:cNvSpPr>
            <a:spLocks noGrp="1" noChangeArrowheads="1"/>
          </p:cNvSpPr>
          <p:nvPr>
            <p:ph type="body" idx="4294967295"/>
          </p:nvPr>
        </p:nvSpPr>
        <p:spPr>
          <a:xfrm>
            <a:off x="295275" y="1443038"/>
            <a:ext cx="8391525" cy="4673600"/>
          </a:xfrm>
        </p:spPr>
        <p:txBody>
          <a:bodyPr/>
          <a:lstStyle/>
          <a:p>
            <a:pPr>
              <a:lnSpc>
                <a:spcPct val="90000"/>
              </a:lnSpc>
              <a:buFontTx/>
              <a:buNone/>
            </a:pPr>
            <a:endParaRPr lang="en-GB" sz="1800">
              <a:latin typeface="Arial" charset="0"/>
              <a:cs typeface="Arial" charset="0"/>
            </a:endParaRPr>
          </a:p>
          <a:p>
            <a:pPr>
              <a:lnSpc>
                <a:spcPct val="90000"/>
              </a:lnSpc>
              <a:buFont typeface="Arial" charset="0"/>
              <a:buNone/>
            </a:pPr>
            <a:endParaRPr lang="en-GB" sz="2800">
              <a:latin typeface="Arial" charset="0"/>
              <a:cs typeface="Arial" charset="0"/>
            </a:endParaRPr>
          </a:p>
          <a:p>
            <a:pPr>
              <a:lnSpc>
                <a:spcPct val="90000"/>
              </a:lnSpc>
              <a:buFont typeface="Arial" charset="0"/>
              <a:buNone/>
            </a:pPr>
            <a:r>
              <a:rPr lang="en-GB" sz="2400">
                <a:latin typeface="Arial" charset="0"/>
                <a:cs typeface="Arial" charset="0"/>
              </a:rPr>
              <a:t>Aims</a:t>
            </a:r>
          </a:p>
          <a:p>
            <a:pPr>
              <a:lnSpc>
                <a:spcPct val="90000"/>
              </a:lnSpc>
            </a:pPr>
            <a:r>
              <a:rPr lang="en-GB" sz="2400">
                <a:latin typeface="Arial" charset="0"/>
                <a:cs typeface="Arial" charset="0"/>
              </a:rPr>
              <a:t>Response of HbA1c and weight</a:t>
            </a:r>
          </a:p>
          <a:p>
            <a:pPr>
              <a:lnSpc>
                <a:spcPct val="90000"/>
              </a:lnSpc>
            </a:pPr>
            <a:r>
              <a:rPr lang="en-GB" sz="2400">
                <a:latin typeface="Arial" charset="0"/>
                <a:cs typeface="Arial" charset="0"/>
              </a:rPr>
              <a:t>Renal monitoring</a:t>
            </a:r>
          </a:p>
          <a:p>
            <a:pPr>
              <a:lnSpc>
                <a:spcPct val="90000"/>
              </a:lnSpc>
            </a:pPr>
            <a:r>
              <a:rPr lang="en-GB" sz="2400">
                <a:latin typeface="Arial" charset="0"/>
                <a:cs typeface="Arial" charset="0"/>
              </a:rPr>
              <a:t>Appropriateness of dose used</a:t>
            </a:r>
          </a:p>
          <a:p>
            <a:pPr>
              <a:lnSpc>
                <a:spcPct val="90000"/>
              </a:lnSpc>
              <a:buFont typeface="Arial" charset="0"/>
              <a:buNone/>
            </a:pPr>
            <a:r>
              <a:rPr lang="en-GB" sz="2400">
                <a:latin typeface="Arial" charset="0"/>
                <a:cs typeface="Arial" charset="0"/>
              </a:rPr>
              <a:t>Methods</a:t>
            </a:r>
          </a:p>
          <a:p>
            <a:pPr>
              <a:lnSpc>
                <a:spcPct val="90000"/>
              </a:lnSpc>
            </a:pPr>
            <a:r>
              <a:rPr lang="en-GB" sz="2400">
                <a:latin typeface="Arial" charset="0"/>
                <a:cs typeface="Arial" charset="0"/>
              </a:rPr>
              <a:t>Retrospective analysis of SCI-DC database/clinical portal</a:t>
            </a:r>
          </a:p>
          <a:p>
            <a:pPr>
              <a:lnSpc>
                <a:spcPct val="90000"/>
              </a:lnSpc>
            </a:pPr>
            <a:r>
              <a:rPr lang="en-GB" sz="2400">
                <a:latin typeface="Arial" charset="0"/>
                <a:cs typeface="Arial" charset="0"/>
              </a:rPr>
              <a:t>June 2006 -June 2012</a:t>
            </a:r>
          </a:p>
          <a:p>
            <a:pPr>
              <a:lnSpc>
                <a:spcPct val="90000"/>
              </a:lnSpc>
            </a:pPr>
            <a:r>
              <a:rPr lang="en-GB" sz="2400">
                <a:latin typeface="Arial" charset="0"/>
                <a:cs typeface="Arial" charset="0"/>
              </a:rPr>
              <a:t>Microsoft excel spreadsheet</a:t>
            </a:r>
          </a:p>
          <a:p>
            <a:pPr>
              <a:lnSpc>
                <a:spcPct val="90000"/>
              </a:lnSpc>
            </a:pPr>
            <a:endParaRPr lang="en-GB" sz="2800">
              <a:latin typeface="Arial" charset="0"/>
              <a:cs typeface="Arial" charset="0"/>
            </a:endParaRPr>
          </a:p>
          <a:p>
            <a:pPr>
              <a:lnSpc>
                <a:spcPct val="90000"/>
              </a:lnSpc>
            </a:pPr>
            <a:endParaRPr lang="en-GB" sz="2800">
              <a:latin typeface="Arial" charset="0"/>
              <a:cs typeface="Arial" charset="0"/>
            </a:endParaRPr>
          </a:p>
          <a:p>
            <a:pPr>
              <a:lnSpc>
                <a:spcPct val="90000"/>
              </a:lnSpc>
            </a:pPr>
            <a:endParaRPr lang="en-GB" sz="2800">
              <a:latin typeface="Arial" charset="0"/>
              <a:cs typeface="Arial" charset="0"/>
            </a:endParaRPr>
          </a:p>
          <a:p>
            <a:pPr>
              <a:lnSpc>
                <a:spcPct val="90000"/>
              </a:lnSpc>
            </a:pPr>
            <a:endParaRPr lang="en-GB" sz="1800">
              <a:latin typeface="Arial" charset="0"/>
              <a:cs typeface="Arial"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451" name="Group 323"/>
          <p:cNvGraphicFramePr>
            <a:graphicFrameLocks noGrp="1"/>
          </p:cNvGraphicFramePr>
          <p:nvPr/>
        </p:nvGraphicFramePr>
        <p:xfrm>
          <a:off x="250825" y="1412875"/>
          <a:ext cx="8713788" cy="4752975"/>
        </p:xfrm>
        <a:graphic>
          <a:graphicData uri="http://schemas.openxmlformats.org/drawingml/2006/table">
            <a:tbl>
              <a:tblPr/>
              <a:tblGrid>
                <a:gridCol w="1968500">
                  <a:extLst>
                    <a:ext uri="{9D8B030D-6E8A-4147-A177-3AD203B41FA5}">
                      <a16:colId xmlns:a16="http://schemas.microsoft.com/office/drawing/2014/main" val="20000"/>
                    </a:ext>
                  </a:extLst>
                </a:gridCol>
                <a:gridCol w="1231900">
                  <a:extLst>
                    <a:ext uri="{9D8B030D-6E8A-4147-A177-3AD203B41FA5}">
                      <a16:colId xmlns:a16="http://schemas.microsoft.com/office/drawing/2014/main" val="20001"/>
                    </a:ext>
                  </a:extLst>
                </a:gridCol>
                <a:gridCol w="1265238">
                  <a:extLst>
                    <a:ext uri="{9D8B030D-6E8A-4147-A177-3AD203B41FA5}">
                      <a16:colId xmlns:a16="http://schemas.microsoft.com/office/drawing/2014/main" val="20002"/>
                    </a:ext>
                  </a:extLst>
                </a:gridCol>
                <a:gridCol w="1223962">
                  <a:extLst>
                    <a:ext uri="{9D8B030D-6E8A-4147-A177-3AD203B41FA5}">
                      <a16:colId xmlns:a16="http://schemas.microsoft.com/office/drawing/2014/main" val="20003"/>
                    </a:ext>
                  </a:extLst>
                </a:gridCol>
                <a:gridCol w="1223963">
                  <a:extLst>
                    <a:ext uri="{9D8B030D-6E8A-4147-A177-3AD203B41FA5}">
                      <a16:colId xmlns:a16="http://schemas.microsoft.com/office/drawing/2014/main" val="20004"/>
                    </a:ext>
                  </a:extLst>
                </a:gridCol>
                <a:gridCol w="1008062">
                  <a:extLst>
                    <a:ext uri="{9D8B030D-6E8A-4147-A177-3AD203B41FA5}">
                      <a16:colId xmlns:a16="http://schemas.microsoft.com/office/drawing/2014/main" val="20005"/>
                    </a:ext>
                  </a:extLst>
                </a:gridCol>
                <a:gridCol w="792163">
                  <a:extLst>
                    <a:ext uri="{9D8B030D-6E8A-4147-A177-3AD203B41FA5}">
                      <a16:colId xmlns:a16="http://schemas.microsoft.com/office/drawing/2014/main" val="20006"/>
                    </a:ext>
                  </a:extLst>
                </a:gridCol>
              </a:tblGrid>
              <a:tr h="12160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Patients included</a:t>
                      </a:r>
                      <a:endParaRPr kumimoji="0" lang="en-GB" sz="1400" b="1" i="0" u="none" strike="noStrike" cap="none" normalizeH="0" baseline="0">
                        <a:ln>
                          <a:noFill/>
                        </a:ln>
                        <a:solidFill>
                          <a:srgbClr val="53575E"/>
                        </a:solidFill>
                        <a:effectLst/>
                        <a:latin typeface="Times New Roman" pitchFamily="18" charset="0"/>
                        <a:ea typeface="SimSun"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 n (%)</a:t>
                      </a: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Mean HbA1c (mmolmol</a:t>
                      </a:r>
                      <a:r>
                        <a:rPr kumimoji="0" lang="en-GB" sz="1400" b="1" i="0" u="none" strike="noStrike" cap="none" normalizeH="0" baseline="30000">
                          <a:ln>
                            <a:noFill/>
                          </a:ln>
                          <a:solidFill>
                            <a:srgbClr val="53575E"/>
                          </a:solidFill>
                          <a:effectLst/>
                          <a:latin typeface="Arial" charset="0"/>
                          <a:ea typeface="SimSun" pitchFamily="2" charset="-122"/>
                          <a:cs typeface="Arial" charset="0"/>
                        </a:rPr>
                        <a:t>-1)</a:t>
                      </a:r>
                      <a:r>
                        <a:rPr kumimoji="0" lang="en-GB" sz="1400" b="1" i="0" u="none" strike="noStrike" cap="none" normalizeH="0" baseline="0">
                          <a:ln>
                            <a:noFill/>
                          </a:ln>
                          <a:solidFill>
                            <a:srgbClr val="53575E"/>
                          </a:solidFill>
                          <a:effectLst/>
                          <a:latin typeface="Arial" charset="0"/>
                          <a:ea typeface="SimSun" pitchFamily="2" charset="-122"/>
                          <a:cs typeface="Arial" charset="0"/>
                        </a:rPr>
                        <a:t>) (SD)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Range </a:t>
                      </a:r>
                      <a:endParaRPr kumimoji="0" lang="en-GB" sz="1400" b="1" i="0" u="none" strike="noStrike" cap="none" normalizeH="0" baseline="0">
                        <a:ln>
                          <a:noFill/>
                        </a:ln>
                        <a:solidFill>
                          <a:srgbClr val="53575E"/>
                        </a:solidFill>
                        <a:effectLst/>
                        <a:latin typeface="Times New Roman" pitchFamily="18" charset="0"/>
                        <a:ea typeface="SimSun"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Med (range)</a:t>
                      </a: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Mean change in HbA1c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CI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P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366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Total patients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264</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sz="1400" b="1" i="0" u="none" strike="noStrike" cap="none" normalizeH="0" baseline="0">
                        <a:ln>
                          <a:noFill/>
                        </a:ln>
                        <a:solidFill>
                          <a:srgbClr val="53575E"/>
                        </a:solidFill>
                        <a:effectLst/>
                        <a:latin typeface="Arial" charset="0"/>
                        <a:ea typeface="SimSun"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66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HbA1c at Initiation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263 (99.6)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76 (15)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73 (45-141)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75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HbA1c at follow-up (all patients)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215 (81.4)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68 (17.4)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64 (33-131)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-7.9 </a:t>
                      </a:r>
                      <a:endParaRPr kumimoji="0" lang="en-GB" sz="1400" b="1" i="0" u="none" strike="noStrike" cap="none" normalizeH="0" baseline="0">
                        <a:ln>
                          <a:noFill/>
                        </a:ln>
                        <a:solidFill>
                          <a:srgbClr val="53575E"/>
                        </a:solidFill>
                        <a:effectLst/>
                        <a:latin typeface="Times New Roman" pitchFamily="18" charset="0"/>
                        <a:ea typeface="SimSun"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n = 215</a:t>
                      </a:r>
                      <a:endParaRPr kumimoji="0" lang="en-GB" sz="1400" b="1" i="0" u="none" strike="noStrike" cap="none" normalizeH="0" baseline="0">
                        <a:ln>
                          <a:noFill/>
                        </a:ln>
                        <a:solidFill>
                          <a:srgbClr val="53575E"/>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-10 ,  -5.8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&gt;0.005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61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HbA1c at follow-up (DPP4 inhibitor addition only)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192 (72.7)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67 (17.2)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 64 (33-131)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a:ln>
                            <a:noFill/>
                          </a:ln>
                          <a:solidFill>
                            <a:srgbClr val="FF3300"/>
                          </a:solidFill>
                          <a:effectLst/>
                          <a:latin typeface="Arial" charset="0"/>
                          <a:ea typeface="SimSun" pitchFamily="2" charset="-122"/>
                          <a:cs typeface="Arial" charset="0"/>
                        </a:rPr>
                        <a:t>-8.8 </a:t>
                      </a:r>
                      <a:endParaRPr kumimoji="0" lang="en-GB" sz="1400" b="1" i="0" u="none" strike="noStrike" cap="none" normalizeH="0" baseline="0">
                        <a:ln>
                          <a:noFill/>
                        </a:ln>
                        <a:solidFill>
                          <a:srgbClr val="FF3300"/>
                        </a:solidFill>
                        <a:effectLst/>
                        <a:latin typeface="Arial" charset="0"/>
                        <a:ea typeface="SimSun" pitchFamily="2" charset="-122"/>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-10.8, -6.7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a:ln>
                            <a:noFill/>
                          </a:ln>
                          <a:solidFill>
                            <a:srgbClr val="53575E"/>
                          </a:solidFill>
                          <a:effectLst/>
                          <a:latin typeface="Arial" charset="0"/>
                          <a:ea typeface="SimSun" pitchFamily="2" charset="-122"/>
                          <a:cs typeface="Arial" charset="0"/>
                        </a:rPr>
                        <a:t>&gt;0.005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81331" name="Text Box 316"/>
          <p:cNvSpPr txBox="1">
            <a:spLocks noChangeArrowheads="1"/>
          </p:cNvSpPr>
          <p:nvPr/>
        </p:nvSpPr>
        <p:spPr bwMode="auto">
          <a:xfrm>
            <a:off x="539750" y="188913"/>
            <a:ext cx="8064500" cy="1552575"/>
          </a:xfrm>
          <a:prstGeom prst="rect">
            <a:avLst/>
          </a:prstGeom>
          <a:noFill/>
          <a:ln w="9525">
            <a:noFill/>
            <a:miter lim="800000"/>
            <a:headEnd/>
            <a:tailEnd/>
          </a:ln>
        </p:spPr>
        <p:txBody>
          <a:bodyPr>
            <a:spAutoFit/>
          </a:bodyPr>
          <a:lstStyle/>
          <a:p>
            <a:r>
              <a:rPr lang="en-GB" sz="2400" b="1"/>
              <a:t>Hospital clinic patients glycaemic control at initiation and follow-up while on DPP4 inhibitor therapy and observed glycaemia response</a:t>
            </a:r>
          </a:p>
          <a:p>
            <a:endParaRPr lang="en-GB"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5" name="Text Box 519"/>
          <p:cNvSpPr txBox="1">
            <a:spLocks noChangeArrowheads="1"/>
          </p:cNvSpPr>
          <p:nvPr/>
        </p:nvSpPr>
        <p:spPr bwMode="auto">
          <a:xfrm>
            <a:off x="1166813" y="568325"/>
            <a:ext cx="6934200" cy="701675"/>
          </a:xfrm>
          <a:prstGeom prst="rect">
            <a:avLst/>
          </a:prstGeom>
          <a:noFill/>
          <a:ln w="9525">
            <a:noFill/>
            <a:miter lim="800000"/>
            <a:headEnd/>
            <a:tailEnd/>
          </a:ln>
        </p:spPr>
        <p:txBody>
          <a:bodyPr>
            <a:spAutoFit/>
          </a:bodyPr>
          <a:lstStyle/>
          <a:p>
            <a:pPr algn="ctr"/>
            <a:r>
              <a:rPr lang="en-GB" sz="2000" b="1"/>
              <a:t>Glycaemic Response to DPP4 Inhibitor Therapy According to HbA1c at initiation.</a:t>
            </a:r>
          </a:p>
        </p:txBody>
      </p:sp>
      <p:pic>
        <p:nvPicPr>
          <p:cNvPr id="482306" name="Picture 2"/>
          <p:cNvPicPr>
            <a:picLocks noChangeAspect="1" noChangeArrowheads="1"/>
          </p:cNvPicPr>
          <p:nvPr/>
        </p:nvPicPr>
        <p:blipFill>
          <a:blip r:embed="rId2"/>
          <a:srcRect/>
          <a:stretch>
            <a:fillRect/>
          </a:stretch>
        </p:blipFill>
        <p:spPr bwMode="auto">
          <a:xfrm>
            <a:off x="285750" y="1571625"/>
            <a:ext cx="8572500" cy="45847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5617" name="Picture 4" descr="Slide28.jpg"/>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7089775" y="2709863"/>
            <a:ext cx="1835150" cy="3290887"/>
            <a:chOff x="4213225" y="1238794"/>
            <a:chExt cx="4745038" cy="1487216"/>
          </a:xfrm>
        </p:grpSpPr>
        <p:sp>
          <p:nvSpPr>
            <p:cNvPr id="50" name="Rounded Rectangle 49"/>
            <p:cNvSpPr/>
            <p:nvPr/>
          </p:nvSpPr>
          <p:spPr bwMode="auto">
            <a:xfrm>
              <a:off x="4213225" y="1238794"/>
              <a:ext cx="4745038" cy="1487216"/>
            </a:xfrm>
            <a:prstGeom prst="roundRect">
              <a:avLst/>
            </a:prstGeom>
            <a:solidFill>
              <a:schemeClr val="accent2">
                <a:lumMod val="20000"/>
                <a:lumOff val="80000"/>
              </a:schemeClr>
            </a:solidFill>
            <a:ln w="28575">
              <a:solidFill>
                <a:schemeClr val="accent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098">
                <a:lnSpc>
                  <a:spcPct val="98000"/>
                </a:lnSpc>
                <a:defRPr/>
              </a:pPr>
              <a:endParaRPr lang="en-GB" sz="1600" b="1" dirty="0">
                <a:solidFill>
                  <a:srgbClr val="4D4D4F"/>
                </a:solidFill>
                <a:cs typeface="Arial" pitchFamily="34" charset="0"/>
              </a:endParaRPr>
            </a:p>
          </p:txBody>
        </p:sp>
        <p:sp>
          <p:nvSpPr>
            <p:cNvPr id="497723" name="TextBox 68"/>
            <p:cNvSpPr txBox="1">
              <a:spLocks noChangeArrowheads="1"/>
            </p:cNvSpPr>
            <p:nvPr/>
          </p:nvSpPr>
          <p:spPr bwMode="auto">
            <a:xfrm>
              <a:off x="4289419" y="1683554"/>
              <a:ext cx="4634690" cy="586892"/>
            </a:xfrm>
            <a:prstGeom prst="rect">
              <a:avLst/>
            </a:prstGeom>
            <a:noFill/>
            <a:ln w="9525">
              <a:noFill/>
              <a:miter lim="800000"/>
              <a:headEnd/>
              <a:tailEnd/>
            </a:ln>
          </p:spPr>
          <p:txBody>
            <a:bodyPr anchor="ctr">
              <a:spAutoFit/>
            </a:bodyPr>
            <a:lstStyle/>
            <a:p>
              <a:pPr algn="ctr">
                <a:lnSpc>
                  <a:spcPct val="98000"/>
                </a:lnSpc>
              </a:pPr>
              <a:r>
                <a:rPr lang="en-US" sz="1600" b="1">
                  <a:solidFill>
                    <a:srgbClr val="4D4D4F"/>
                  </a:solidFill>
                  <a:latin typeface="Calibri" pitchFamily="34" charset="0"/>
                </a:rPr>
                <a:t>In healthy individuals,</a:t>
              </a:r>
              <a:br>
                <a:rPr lang="en-US" sz="1600" b="1">
                  <a:solidFill>
                    <a:srgbClr val="4D4D4F"/>
                  </a:solidFill>
                  <a:latin typeface="Calibri" pitchFamily="34" charset="0"/>
                </a:rPr>
              </a:br>
              <a:r>
                <a:rPr lang="en-US" sz="1600" b="1">
                  <a:solidFill>
                    <a:srgbClr val="4D4D4F"/>
                  </a:solidFill>
                  <a:latin typeface="Calibri" pitchFamily="34" charset="0"/>
                </a:rPr>
                <a:t>the renal glomeruli filter ~180 g</a:t>
              </a:r>
              <a:br>
                <a:rPr lang="en-US" sz="1600" b="1">
                  <a:solidFill>
                    <a:srgbClr val="4D4D4F"/>
                  </a:solidFill>
                  <a:latin typeface="Calibri" pitchFamily="34" charset="0"/>
                </a:rPr>
              </a:br>
              <a:r>
                <a:rPr lang="en-US" sz="1600" b="1">
                  <a:solidFill>
                    <a:srgbClr val="4D4D4F"/>
                  </a:solidFill>
                  <a:latin typeface="Calibri" pitchFamily="34" charset="0"/>
                </a:rPr>
                <a:t>of glucose per day</a:t>
              </a:r>
            </a:p>
          </p:txBody>
        </p:sp>
      </p:grpSp>
      <p:grpSp>
        <p:nvGrpSpPr>
          <p:cNvPr id="3" name="Group 13"/>
          <p:cNvGrpSpPr>
            <a:grpSpLocks/>
          </p:cNvGrpSpPr>
          <p:nvPr/>
        </p:nvGrpSpPr>
        <p:grpSpPr bwMode="auto">
          <a:xfrm>
            <a:off x="7089775" y="2711450"/>
            <a:ext cx="1835150" cy="3290888"/>
            <a:chOff x="4213225" y="1238794"/>
            <a:chExt cx="4745038" cy="1487216"/>
          </a:xfrm>
        </p:grpSpPr>
        <p:sp>
          <p:nvSpPr>
            <p:cNvPr id="53" name="Rounded Rectangle 52"/>
            <p:cNvSpPr/>
            <p:nvPr/>
          </p:nvSpPr>
          <p:spPr bwMode="auto">
            <a:xfrm>
              <a:off x="4213225" y="1238794"/>
              <a:ext cx="4745038" cy="1487216"/>
            </a:xfrm>
            <a:prstGeom prst="roundRect">
              <a:avLst/>
            </a:prstGeom>
            <a:solidFill>
              <a:schemeClr val="accent4">
                <a:lumMod val="20000"/>
                <a:lumOff val="80000"/>
              </a:schemeClr>
            </a:solidFill>
            <a:ln w="28575">
              <a:solidFill>
                <a:schemeClr val="accent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098">
                <a:lnSpc>
                  <a:spcPct val="98000"/>
                </a:lnSpc>
                <a:defRPr/>
              </a:pPr>
              <a:endParaRPr lang="en-GB" sz="1600" b="1" dirty="0">
                <a:solidFill>
                  <a:srgbClr val="4D4D4F"/>
                </a:solidFill>
                <a:cs typeface="Arial" pitchFamily="34" charset="0"/>
              </a:endParaRPr>
            </a:p>
          </p:txBody>
        </p:sp>
        <p:sp>
          <p:nvSpPr>
            <p:cNvPr id="497719" name="TextBox 68"/>
            <p:cNvSpPr txBox="1">
              <a:spLocks noChangeArrowheads="1"/>
            </p:cNvSpPr>
            <p:nvPr/>
          </p:nvSpPr>
          <p:spPr bwMode="auto">
            <a:xfrm>
              <a:off x="4289419" y="1247420"/>
              <a:ext cx="4634690" cy="1459161"/>
            </a:xfrm>
            <a:prstGeom prst="rect">
              <a:avLst/>
            </a:prstGeom>
            <a:noFill/>
            <a:ln w="9525">
              <a:noFill/>
              <a:miter lim="800000"/>
              <a:headEnd/>
              <a:tailEnd/>
            </a:ln>
          </p:spPr>
          <p:txBody>
            <a:bodyPr anchor="ctr">
              <a:spAutoFit/>
            </a:bodyPr>
            <a:lstStyle/>
            <a:p>
              <a:pPr algn="ctr">
                <a:lnSpc>
                  <a:spcPct val="98000"/>
                </a:lnSpc>
              </a:pPr>
              <a:r>
                <a:rPr lang="en-US" sz="1600" b="1">
                  <a:solidFill>
                    <a:srgbClr val="4D4D4F"/>
                  </a:solidFill>
                  <a:latin typeface="Calibri" pitchFamily="34" charset="0"/>
                </a:rPr>
                <a:t>Virtually all of the filtered glucose is re-absorbed in the proximal tubules through SGLT2 and SGLT1 with SGLT2 accounting for </a:t>
              </a:r>
              <a:br>
                <a:rPr lang="en-US" sz="1600" b="1">
                  <a:solidFill>
                    <a:srgbClr val="4D4D4F"/>
                  </a:solidFill>
                  <a:latin typeface="Calibri" pitchFamily="34" charset="0"/>
                </a:rPr>
              </a:br>
              <a:r>
                <a:rPr lang="en-US" sz="1600" b="1">
                  <a:solidFill>
                    <a:srgbClr val="4D4D4F"/>
                  </a:solidFill>
                  <a:latin typeface="Calibri" pitchFamily="34" charset="0"/>
                </a:rPr>
                <a:t>~ 90% in the S1 and S2 segments and SGLT1 accounting for </a:t>
              </a:r>
              <a:br>
                <a:rPr lang="en-US" sz="1600" b="1">
                  <a:solidFill>
                    <a:srgbClr val="4D4D4F"/>
                  </a:solidFill>
                  <a:latin typeface="Calibri" pitchFamily="34" charset="0"/>
                </a:rPr>
              </a:br>
              <a:r>
                <a:rPr lang="en-US" sz="1600" b="1">
                  <a:solidFill>
                    <a:srgbClr val="4D4D4F"/>
                  </a:solidFill>
                  <a:latin typeface="Calibri" pitchFamily="34" charset="0"/>
                </a:rPr>
                <a:t>~ 10% in the </a:t>
              </a:r>
              <a:br>
                <a:rPr lang="en-US" sz="1600" b="1">
                  <a:solidFill>
                    <a:srgbClr val="4D4D4F"/>
                  </a:solidFill>
                  <a:latin typeface="Calibri" pitchFamily="34" charset="0"/>
                </a:rPr>
              </a:br>
              <a:r>
                <a:rPr lang="en-US" sz="1600" b="1">
                  <a:solidFill>
                    <a:srgbClr val="4D4D4F"/>
                  </a:solidFill>
                  <a:latin typeface="Calibri" pitchFamily="34" charset="0"/>
                </a:rPr>
                <a:t>S3 segment</a:t>
              </a:r>
            </a:p>
          </p:txBody>
        </p:sp>
      </p:grpSp>
      <p:pic>
        <p:nvPicPr>
          <p:cNvPr id="497667" name="Picture 41" descr="Large.png"/>
          <p:cNvPicPr>
            <a:picLocks noChangeAspect="1"/>
          </p:cNvPicPr>
          <p:nvPr/>
        </p:nvPicPr>
        <p:blipFill>
          <a:blip r:embed="rId4"/>
          <a:srcRect/>
          <a:stretch>
            <a:fillRect/>
          </a:stretch>
        </p:blipFill>
        <p:spPr bwMode="auto">
          <a:xfrm>
            <a:off x="3135313" y="2633663"/>
            <a:ext cx="1027112" cy="2586037"/>
          </a:xfrm>
          <a:prstGeom prst="rect">
            <a:avLst/>
          </a:prstGeom>
          <a:noFill/>
          <a:ln w="9525">
            <a:noFill/>
            <a:miter lim="800000"/>
            <a:headEnd/>
            <a:tailEnd/>
          </a:ln>
        </p:spPr>
      </p:pic>
      <p:pic>
        <p:nvPicPr>
          <p:cNvPr id="497668" name="Picture 9" descr="Glucose.png"/>
          <p:cNvPicPr>
            <a:picLocks noChangeAspect="1"/>
          </p:cNvPicPr>
          <p:nvPr/>
        </p:nvPicPr>
        <p:blipFill>
          <a:blip r:embed="rId5"/>
          <a:srcRect/>
          <a:stretch>
            <a:fillRect/>
          </a:stretch>
        </p:blipFill>
        <p:spPr bwMode="auto">
          <a:xfrm>
            <a:off x="1797050" y="1627188"/>
            <a:ext cx="5149850" cy="4322762"/>
          </a:xfrm>
          <a:prstGeom prst="rect">
            <a:avLst/>
          </a:prstGeom>
          <a:noFill/>
          <a:ln w="9525">
            <a:noFill/>
            <a:miter lim="800000"/>
            <a:headEnd/>
            <a:tailEnd/>
          </a:ln>
        </p:spPr>
      </p:pic>
      <p:pic>
        <p:nvPicPr>
          <p:cNvPr id="42" name="Picture 9" descr="Glucose.png"/>
          <p:cNvPicPr>
            <a:picLocks noChangeAspect="1"/>
          </p:cNvPicPr>
          <p:nvPr/>
        </p:nvPicPr>
        <p:blipFill rotWithShape="1">
          <a:blip r:embed="rId5" cstate="print">
            <a:duotone>
              <a:prstClr val="black"/>
              <a:schemeClr val="accent2">
                <a:tint val="45000"/>
                <a:satMod val="400000"/>
              </a:schemeClr>
            </a:duotone>
          </a:blip>
          <a:srcRect l="47728" t="-1" r="13686" b="-901"/>
          <a:stretch/>
        </p:blipFill>
        <p:spPr bwMode="auto">
          <a:xfrm>
            <a:off x="4254500" y="1627616"/>
            <a:ext cx="1987274" cy="4361013"/>
          </a:xfrm>
          <a:prstGeom prst="rect">
            <a:avLst/>
          </a:prstGeom>
          <a:noFill/>
          <a:ln w="9525">
            <a:noFill/>
            <a:miter lim="800000"/>
            <a:headEnd/>
            <a:tailEnd/>
          </a:ln>
        </p:spPr>
      </p:pic>
      <p:pic>
        <p:nvPicPr>
          <p:cNvPr id="40" name="Picture 9" descr="Glucose.png"/>
          <p:cNvPicPr>
            <a:picLocks noChangeAspect="1"/>
          </p:cNvPicPr>
          <p:nvPr/>
        </p:nvPicPr>
        <p:blipFill rotWithShape="1">
          <a:blip r:embed="rId5" cstate="print">
            <a:duotone>
              <a:prstClr val="black"/>
              <a:schemeClr val="accent2">
                <a:tint val="45000"/>
                <a:satMod val="400000"/>
              </a:schemeClr>
            </a:duotone>
          </a:blip>
          <a:srcRect l="27137" t="-1" r="52438" b="-901"/>
          <a:stretch/>
        </p:blipFill>
        <p:spPr bwMode="auto">
          <a:xfrm>
            <a:off x="3194050" y="1627616"/>
            <a:ext cx="1051947" cy="4361013"/>
          </a:xfrm>
          <a:prstGeom prst="rect">
            <a:avLst/>
          </a:prstGeom>
          <a:noFill/>
          <a:ln w="9525">
            <a:noFill/>
            <a:miter lim="800000"/>
            <a:headEnd/>
            <a:tailEnd/>
          </a:ln>
        </p:spPr>
      </p:pic>
      <p:pic>
        <p:nvPicPr>
          <p:cNvPr id="41" name="Picture 9" descr="Glucose.png"/>
          <p:cNvPicPr>
            <a:picLocks noChangeAspect="1"/>
          </p:cNvPicPr>
          <p:nvPr/>
        </p:nvPicPr>
        <p:blipFill rotWithShape="1">
          <a:blip r:embed="rId5" cstate="print">
            <a:duotone>
              <a:prstClr val="black"/>
              <a:schemeClr val="accent2">
                <a:tint val="45000"/>
                <a:satMod val="400000"/>
              </a:schemeClr>
            </a:duotone>
          </a:blip>
          <a:srcRect r="72862" b="72662"/>
          <a:stretch/>
        </p:blipFill>
        <p:spPr bwMode="auto">
          <a:xfrm>
            <a:off x="1796400" y="1627617"/>
            <a:ext cx="1397649" cy="1181562"/>
          </a:xfrm>
          <a:prstGeom prst="rect">
            <a:avLst/>
          </a:prstGeom>
          <a:noFill/>
          <a:ln w="9525">
            <a:noFill/>
            <a:miter lim="800000"/>
            <a:headEnd/>
            <a:tailEnd/>
          </a:ln>
        </p:spPr>
      </p:pic>
      <p:pic>
        <p:nvPicPr>
          <p:cNvPr id="497672" name="Picture 58" descr="Blood Tubes.png"/>
          <p:cNvPicPr>
            <a:picLocks noChangeAspect="1"/>
          </p:cNvPicPr>
          <p:nvPr/>
        </p:nvPicPr>
        <p:blipFill>
          <a:blip r:embed="rId6"/>
          <a:srcRect/>
          <a:stretch>
            <a:fillRect/>
          </a:stretch>
        </p:blipFill>
        <p:spPr bwMode="auto">
          <a:xfrm rot="-800787">
            <a:off x="1227138" y="1463675"/>
            <a:ext cx="973137" cy="992188"/>
          </a:xfrm>
          <a:prstGeom prst="rect">
            <a:avLst/>
          </a:prstGeom>
          <a:noFill/>
          <a:ln w="9525">
            <a:noFill/>
            <a:miter lim="800000"/>
            <a:headEnd/>
            <a:tailEnd/>
          </a:ln>
        </p:spPr>
      </p:pic>
      <p:grpSp>
        <p:nvGrpSpPr>
          <p:cNvPr id="4" name="Group 47"/>
          <p:cNvGrpSpPr>
            <a:grpSpLocks/>
          </p:cNvGrpSpPr>
          <p:nvPr/>
        </p:nvGrpSpPr>
        <p:grpSpPr bwMode="auto">
          <a:xfrm>
            <a:off x="261938" y="930275"/>
            <a:ext cx="1849437" cy="773113"/>
            <a:chOff x="1783124" y="976738"/>
            <a:chExt cx="1528120" cy="952759"/>
          </a:xfrm>
        </p:grpSpPr>
        <p:grpSp>
          <p:nvGrpSpPr>
            <p:cNvPr id="497710" name="Group 46"/>
            <p:cNvGrpSpPr>
              <a:grpSpLocks/>
            </p:cNvGrpSpPr>
            <p:nvPr/>
          </p:nvGrpSpPr>
          <p:grpSpPr bwMode="auto">
            <a:xfrm>
              <a:off x="1783124" y="976738"/>
              <a:ext cx="1528120" cy="720580"/>
              <a:chOff x="1783124" y="937323"/>
              <a:chExt cx="1528120" cy="720580"/>
            </a:xfrm>
          </p:grpSpPr>
          <p:sp>
            <p:nvSpPr>
              <p:cNvPr id="12" name="Rounded Rectangle 11"/>
              <p:cNvSpPr/>
              <p:nvPr/>
            </p:nvSpPr>
            <p:spPr>
              <a:xfrm>
                <a:off x="1794066" y="946241"/>
                <a:ext cx="1517177" cy="705547"/>
              </a:xfrm>
              <a:prstGeom prst="roundRect">
                <a:avLst/>
              </a:prstGeom>
              <a:solidFill>
                <a:schemeClr val="accent4">
                  <a:lumMod val="20000"/>
                  <a:lumOff val="80000"/>
                </a:schemeClr>
              </a:solidFill>
              <a:ln w="28575">
                <a:solidFill>
                  <a:schemeClr val="accent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098">
                  <a:lnSpc>
                    <a:spcPct val="98000"/>
                  </a:lnSpc>
                  <a:defRPr/>
                </a:pPr>
                <a:endParaRPr lang="en-GB" sz="1050" dirty="0">
                  <a:solidFill>
                    <a:srgbClr val="4D4D4F"/>
                  </a:solidFill>
                  <a:cs typeface="Arial" pitchFamily="34" charset="0"/>
                </a:endParaRPr>
              </a:p>
            </p:txBody>
          </p:sp>
          <p:sp>
            <p:nvSpPr>
              <p:cNvPr id="497715" name="TextBox 4"/>
              <p:cNvSpPr txBox="1">
                <a:spLocks noChangeArrowheads="1"/>
              </p:cNvSpPr>
              <p:nvPr/>
            </p:nvSpPr>
            <p:spPr bwMode="auto">
              <a:xfrm>
                <a:off x="1783124" y="937323"/>
                <a:ext cx="1528120" cy="720580"/>
              </a:xfrm>
              <a:prstGeom prst="rect">
                <a:avLst/>
              </a:prstGeom>
              <a:noFill/>
              <a:ln w="9525">
                <a:noFill/>
                <a:miter lim="800000"/>
                <a:headEnd/>
                <a:tailEnd/>
              </a:ln>
            </p:spPr>
            <p:txBody>
              <a:bodyPr anchor="ctr">
                <a:spAutoFit/>
              </a:bodyPr>
              <a:lstStyle/>
              <a:p>
                <a:pPr algn="ctr"/>
                <a:r>
                  <a:rPr lang="en-GB" sz="1600" b="1">
                    <a:solidFill>
                      <a:srgbClr val="4D4D4F"/>
                    </a:solidFill>
                    <a:latin typeface="Calibri" pitchFamily="34" charset="0"/>
                  </a:rPr>
                  <a:t>Filtered glucose load 180 g/day</a:t>
                </a:r>
              </a:p>
            </p:txBody>
          </p:sp>
        </p:grpSp>
        <p:sp>
          <p:nvSpPr>
            <p:cNvPr id="11" name="Isosceles Triangle 10"/>
            <p:cNvSpPr/>
            <p:nvPr/>
          </p:nvSpPr>
          <p:spPr>
            <a:xfrm flipV="1">
              <a:off x="2450774" y="1718208"/>
              <a:ext cx="106247" cy="21128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098">
                <a:lnSpc>
                  <a:spcPct val="98000"/>
                </a:lnSpc>
                <a:defRPr/>
              </a:pPr>
              <a:endParaRPr lang="en-GB" sz="1050" dirty="0">
                <a:solidFill>
                  <a:srgbClr val="4D4D4F"/>
                </a:solidFill>
                <a:cs typeface="Arial" pitchFamily="34" charset="0"/>
              </a:endParaRPr>
            </a:p>
          </p:txBody>
        </p:sp>
      </p:grpSp>
      <p:sp>
        <p:nvSpPr>
          <p:cNvPr id="24" name="Hexagon 23"/>
          <p:cNvSpPr/>
          <p:nvPr/>
        </p:nvSpPr>
        <p:spPr>
          <a:xfrm>
            <a:off x="1933575" y="2049463"/>
            <a:ext cx="128588" cy="111125"/>
          </a:xfrm>
          <a:prstGeom prst="hexagon">
            <a:avLst/>
          </a:prstGeom>
          <a:solidFill>
            <a:srgbClr val="0590D5"/>
          </a:solidFill>
          <a:ln w="19050"/>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anchor="ctr"/>
          <a:lstStyle/>
          <a:p>
            <a:pPr defTabSz="914098">
              <a:lnSpc>
                <a:spcPct val="98000"/>
              </a:lnSpc>
              <a:defRPr/>
            </a:pPr>
            <a:endParaRPr lang="en-GB" sz="1400" dirty="0">
              <a:solidFill>
                <a:srgbClr val="4D4D4F"/>
              </a:solidFill>
              <a:cs typeface="Arial" pitchFamily="34" charset="0"/>
            </a:endParaRPr>
          </a:p>
        </p:txBody>
      </p:sp>
      <p:sp>
        <p:nvSpPr>
          <p:cNvPr id="28" name="Hexagon 27"/>
          <p:cNvSpPr/>
          <p:nvPr/>
        </p:nvSpPr>
        <p:spPr>
          <a:xfrm>
            <a:off x="2054225" y="1847850"/>
            <a:ext cx="130175" cy="111125"/>
          </a:xfrm>
          <a:prstGeom prst="hexagon">
            <a:avLst/>
          </a:prstGeom>
          <a:solidFill>
            <a:srgbClr val="0590D5"/>
          </a:solidFill>
          <a:ln w="19050"/>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anchor="ctr"/>
          <a:lstStyle/>
          <a:p>
            <a:pPr defTabSz="914098">
              <a:lnSpc>
                <a:spcPct val="98000"/>
              </a:lnSpc>
              <a:defRPr/>
            </a:pPr>
            <a:endParaRPr lang="en-GB" sz="1400" dirty="0">
              <a:solidFill>
                <a:srgbClr val="4D4D4F"/>
              </a:solidFill>
              <a:cs typeface="Arial" pitchFamily="34" charset="0"/>
            </a:endParaRPr>
          </a:p>
        </p:txBody>
      </p:sp>
      <p:sp>
        <p:nvSpPr>
          <p:cNvPr id="31" name="Hexagon 30"/>
          <p:cNvSpPr/>
          <p:nvPr/>
        </p:nvSpPr>
        <p:spPr>
          <a:xfrm>
            <a:off x="2325688" y="1860550"/>
            <a:ext cx="133350" cy="111125"/>
          </a:xfrm>
          <a:prstGeom prst="hexagon">
            <a:avLst/>
          </a:prstGeom>
          <a:solidFill>
            <a:srgbClr val="0590D5"/>
          </a:solidFill>
          <a:ln w="19050"/>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anchor="ctr"/>
          <a:lstStyle/>
          <a:p>
            <a:pPr defTabSz="914098">
              <a:lnSpc>
                <a:spcPct val="98000"/>
              </a:lnSpc>
              <a:defRPr/>
            </a:pPr>
            <a:endParaRPr lang="en-GB" sz="1400" dirty="0">
              <a:solidFill>
                <a:srgbClr val="4D4D4F"/>
              </a:solidFill>
              <a:cs typeface="Arial" pitchFamily="34" charset="0"/>
            </a:endParaRPr>
          </a:p>
        </p:txBody>
      </p:sp>
      <p:sp>
        <p:nvSpPr>
          <p:cNvPr id="32" name="Hexagon 31"/>
          <p:cNvSpPr/>
          <p:nvPr/>
        </p:nvSpPr>
        <p:spPr>
          <a:xfrm>
            <a:off x="2179638" y="2127250"/>
            <a:ext cx="131762" cy="111125"/>
          </a:xfrm>
          <a:prstGeom prst="hexagon">
            <a:avLst/>
          </a:prstGeom>
          <a:solidFill>
            <a:srgbClr val="0590D5"/>
          </a:solidFill>
          <a:ln w="19050"/>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anchor="ctr"/>
          <a:lstStyle/>
          <a:p>
            <a:pPr defTabSz="914098">
              <a:lnSpc>
                <a:spcPct val="98000"/>
              </a:lnSpc>
              <a:defRPr/>
            </a:pPr>
            <a:endParaRPr lang="en-GB" sz="1400" dirty="0">
              <a:solidFill>
                <a:srgbClr val="4D4D4F"/>
              </a:solidFill>
              <a:cs typeface="Arial" pitchFamily="34" charset="0"/>
            </a:endParaRPr>
          </a:p>
        </p:txBody>
      </p:sp>
      <p:sp>
        <p:nvSpPr>
          <p:cNvPr id="33" name="Hexagon 32"/>
          <p:cNvSpPr/>
          <p:nvPr/>
        </p:nvSpPr>
        <p:spPr>
          <a:xfrm>
            <a:off x="2379663" y="2043113"/>
            <a:ext cx="130175" cy="114300"/>
          </a:xfrm>
          <a:prstGeom prst="hexagon">
            <a:avLst/>
          </a:prstGeom>
          <a:solidFill>
            <a:srgbClr val="0590D5"/>
          </a:solidFill>
          <a:ln w="19050"/>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anchor="ctr"/>
          <a:lstStyle/>
          <a:p>
            <a:pPr defTabSz="914098">
              <a:lnSpc>
                <a:spcPct val="98000"/>
              </a:lnSpc>
              <a:defRPr/>
            </a:pPr>
            <a:endParaRPr lang="en-GB" sz="1400" dirty="0">
              <a:solidFill>
                <a:srgbClr val="4D4D4F"/>
              </a:solidFill>
              <a:cs typeface="Arial" pitchFamily="34" charset="0"/>
            </a:endParaRPr>
          </a:p>
        </p:txBody>
      </p:sp>
      <p:sp>
        <p:nvSpPr>
          <p:cNvPr id="34" name="Hexagon 33"/>
          <p:cNvSpPr/>
          <p:nvPr/>
        </p:nvSpPr>
        <p:spPr>
          <a:xfrm>
            <a:off x="2543175" y="2163763"/>
            <a:ext cx="130175" cy="114300"/>
          </a:xfrm>
          <a:prstGeom prst="hexagon">
            <a:avLst/>
          </a:prstGeom>
          <a:solidFill>
            <a:srgbClr val="0590D5"/>
          </a:solidFill>
          <a:ln w="19050"/>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anchor="ctr"/>
          <a:lstStyle/>
          <a:p>
            <a:pPr defTabSz="914098">
              <a:lnSpc>
                <a:spcPct val="98000"/>
              </a:lnSpc>
              <a:defRPr/>
            </a:pPr>
            <a:endParaRPr lang="en-GB" sz="1400" dirty="0">
              <a:solidFill>
                <a:srgbClr val="4D4D4F"/>
              </a:solidFill>
              <a:cs typeface="Arial" pitchFamily="34" charset="0"/>
            </a:endParaRPr>
          </a:p>
        </p:txBody>
      </p:sp>
      <p:sp>
        <p:nvSpPr>
          <p:cNvPr id="37" name="Hexagon 36"/>
          <p:cNvSpPr/>
          <p:nvPr/>
        </p:nvSpPr>
        <p:spPr>
          <a:xfrm>
            <a:off x="2208213" y="1928813"/>
            <a:ext cx="130175" cy="114300"/>
          </a:xfrm>
          <a:prstGeom prst="hexagon">
            <a:avLst/>
          </a:prstGeom>
          <a:solidFill>
            <a:srgbClr val="0590D5"/>
          </a:solidFill>
          <a:ln w="19050"/>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anchor="ctr"/>
          <a:lstStyle/>
          <a:p>
            <a:pPr defTabSz="914098">
              <a:lnSpc>
                <a:spcPct val="98000"/>
              </a:lnSpc>
              <a:defRPr/>
            </a:pPr>
            <a:endParaRPr lang="en-GB" sz="1400" dirty="0">
              <a:solidFill>
                <a:srgbClr val="4D4D4F"/>
              </a:solidFill>
              <a:cs typeface="Arial" pitchFamily="34" charset="0"/>
            </a:endParaRPr>
          </a:p>
        </p:txBody>
      </p:sp>
      <p:grpSp>
        <p:nvGrpSpPr>
          <p:cNvPr id="6" name="Group 44"/>
          <p:cNvGrpSpPr>
            <a:grpSpLocks/>
          </p:cNvGrpSpPr>
          <p:nvPr/>
        </p:nvGrpSpPr>
        <p:grpSpPr bwMode="auto">
          <a:xfrm>
            <a:off x="1941513" y="4505325"/>
            <a:ext cx="1057275" cy="334963"/>
            <a:chOff x="3808704" y="4783345"/>
            <a:chExt cx="1019412" cy="335724"/>
          </a:xfrm>
        </p:grpSpPr>
        <p:sp>
          <p:nvSpPr>
            <p:cNvPr id="43" name="Rounded Rectangle 42"/>
            <p:cNvSpPr/>
            <p:nvPr/>
          </p:nvSpPr>
          <p:spPr>
            <a:xfrm>
              <a:off x="3905453" y="4792416"/>
              <a:ext cx="779953" cy="326653"/>
            </a:xfrm>
            <a:prstGeom prst="roundRect">
              <a:avLst/>
            </a:prstGeom>
            <a:solidFill>
              <a:schemeClr val="accent4">
                <a:lumMod val="20000"/>
                <a:lumOff val="80000"/>
              </a:schemeClr>
            </a:solidFill>
            <a:ln w="28575">
              <a:solidFill>
                <a:schemeClr val="accent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098">
                <a:lnSpc>
                  <a:spcPct val="98000"/>
                </a:lnSpc>
                <a:defRPr/>
              </a:pPr>
              <a:endParaRPr lang="en-GB" sz="1050" dirty="0">
                <a:solidFill>
                  <a:srgbClr val="4D4D4F"/>
                </a:solidFill>
                <a:cs typeface="Arial" pitchFamily="34" charset="0"/>
              </a:endParaRPr>
            </a:p>
          </p:txBody>
        </p:sp>
        <p:sp>
          <p:nvSpPr>
            <p:cNvPr id="497709" name="TextBox 14"/>
            <p:cNvSpPr txBox="1">
              <a:spLocks noChangeArrowheads="1"/>
            </p:cNvSpPr>
            <p:nvPr/>
          </p:nvSpPr>
          <p:spPr bwMode="auto">
            <a:xfrm>
              <a:off x="3808704" y="4783345"/>
              <a:ext cx="1019412" cy="333391"/>
            </a:xfrm>
            <a:prstGeom prst="rect">
              <a:avLst/>
            </a:prstGeom>
            <a:noFill/>
            <a:ln w="9525">
              <a:noFill/>
              <a:miter lim="800000"/>
              <a:headEnd/>
              <a:tailEnd/>
            </a:ln>
          </p:spPr>
          <p:txBody>
            <a:bodyPr anchor="ctr">
              <a:spAutoFit/>
            </a:bodyPr>
            <a:lstStyle/>
            <a:p>
              <a:pPr algn="ctr">
                <a:lnSpc>
                  <a:spcPct val="98000"/>
                </a:lnSpc>
              </a:pPr>
              <a:r>
                <a:rPr lang="en-GB" sz="1600" b="1">
                  <a:solidFill>
                    <a:srgbClr val="4D4D4F"/>
                  </a:solidFill>
                  <a:latin typeface="Calibri" pitchFamily="34" charset="0"/>
                </a:rPr>
                <a:t>SGLT1</a:t>
              </a:r>
            </a:p>
          </p:txBody>
        </p:sp>
      </p:grpSp>
      <p:grpSp>
        <p:nvGrpSpPr>
          <p:cNvPr id="7" name="Group 43"/>
          <p:cNvGrpSpPr>
            <a:grpSpLocks/>
          </p:cNvGrpSpPr>
          <p:nvPr/>
        </p:nvGrpSpPr>
        <p:grpSpPr bwMode="auto">
          <a:xfrm>
            <a:off x="1031875" y="2786063"/>
            <a:ext cx="1249363" cy="376237"/>
            <a:chOff x="3037927" y="2179375"/>
            <a:chExt cx="1252028" cy="377134"/>
          </a:xfrm>
        </p:grpSpPr>
        <p:sp>
          <p:nvSpPr>
            <p:cNvPr id="13" name="Rounded Rectangle 12"/>
            <p:cNvSpPr/>
            <p:nvPr/>
          </p:nvSpPr>
          <p:spPr>
            <a:xfrm>
              <a:off x="3161615" y="2179375"/>
              <a:ext cx="985279" cy="377134"/>
            </a:xfrm>
            <a:prstGeom prst="roundRect">
              <a:avLst/>
            </a:prstGeom>
            <a:solidFill>
              <a:schemeClr val="accent4">
                <a:lumMod val="20000"/>
                <a:lumOff val="80000"/>
              </a:schemeClr>
            </a:solidFill>
            <a:ln w="28575">
              <a:solidFill>
                <a:schemeClr val="accent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098">
                <a:lnSpc>
                  <a:spcPct val="98000"/>
                </a:lnSpc>
                <a:defRPr/>
              </a:pPr>
              <a:endParaRPr lang="en-GB" sz="1400" dirty="0">
                <a:solidFill>
                  <a:srgbClr val="4D4D4F"/>
                </a:solidFill>
                <a:cs typeface="Arial" pitchFamily="34" charset="0"/>
              </a:endParaRPr>
            </a:p>
          </p:txBody>
        </p:sp>
        <p:sp>
          <p:nvSpPr>
            <p:cNvPr id="497705" name="TextBox 7"/>
            <p:cNvSpPr txBox="1">
              <a:spLocks noChangeArrowheads="1"/>
            </p:cNvSpPr>
            <p:nvPr/>
          </p:nvSpPr>
          <p:spPr bwMode="auto">
            <a:xfrm>
              <a:off x="3037927" y="2198713"/>
              <a:ext cx="1252028" cy="334163"/>
            </a:xfrm>
            <a:prstGeom prst="rect">
              <a:avLst/>
            </a:prstGeom>
            <a:noFill/>
            <a:ln w="9525">
              <a:noFill/>
              <a:miter lim="800000"/>
              <a:headEnd/>
              <a:tailEnd/>
            </a:ln>
          </p:spPr>
          <p:txBody>
            <a:bodyPr>
              <a:spAutoFit/>
            </a:bodyPr>
            <a:lstStyle/>
            <a:p>
              <a:pPr algn="ctr">
                <a:lnSpc>
                  <a:spcPct val="98000"/>
                </a:lnSpc>
              </a:pPr>
              <a:r>
                <a:rPr lang="en-GB" sz="1600" b="1">
                  <a:solidFill>
                    <a:srgbClr val="4D4D4F"/>
                  </a:solidFill>
                  <a:latin typeface="Calibri" pitchFamily="34" charset="0"/>
                </a:rPr>
                <a:t>SGLT2</a:t>
              </a:r>
              <a:endParaRPr lang="en-GB" b="1">
                <a:solidFill>
                  <a:srgbClr val="4D4D4F"/>
                </a:solidFill>
                <a:latin typeface="Calibri" pitchFamily="34" charset="0"/>
              </a:endParaRPr>
            </a:p>
          </p:txBody>
        </p:sp>
      </p:grpSp>
      <p:grpSp>
        <p:nvGrpSpPr>
          <p:cNvPr id="8" name="Group 34"/>
          <p:cNvGrpSpPr>
            <a:grpSpLocks/>
          </p:cNvGrpSpPr>
          <p:nvPr/>
        </p:nvGrpSpPr>
        <p:grpSpPr bwMode="auto">
          <a:xfrm>
            <a:off x="1909763" y="4900613"/>
            <a:ext cx="1065212" cy="644525"/>
            <a:chOff x="2045738" y="4855793"/>
            <a:chExt cx="1114151" cy="673721"/>
          </a:xfrm>
        </p:grpSpPr>
        <p:sp>
          <p:nvSpPr>
            <p:cNvPr id="26" name="Rounded Rectangle 25"/>
            <p:cNvSpPr/>
            <p:nvPr/>
          </p:nvSpPr>
          <p:spPr>
            <a:xfrm>
              <a:off x="2059801" y="4855793"/>
              <a:ext cx="1086025" cy="673721"/>
            </a:xfrm>
            <a:prstGeom prst="roundRect">
              <a:avLst/>
            </a:prstGeom>
            <a:solidFill>
              <a:schemeClr val="accent4">
                <a:lumMod val="20000"/>
                <a:lumOff val="80000"/>
              </a:schemeClr>
            </a:solidFill>
            <a:ln w="28575">
              <a:solidFill>
                <a:schemeClr val="accent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098">
                <a:lnSpc>
                  <a:spcPct val="98000"/>
                </a:lnSpc>
                <a:defRPr/>
              </a:pPr>
              <a:endParaRPr lang="en-GB" sz="1400" dirty="0">
                <a:solidFill>
                  <a:srgbClr val="4D4D4F"/>
                </a:solidFill>
                <a:cs typeface="Arial" pitchFamily="34" charset="0"/>
              </a:endParaRPr>
            </a:p>
          </p:txBody>
        </p:sp>
        <p:sp>
          <p:nvSpPr>
            <p:cNvPr id="497701" name="TextBox 18"/>
            <p:cNvSpPr txBox="1">
              <a:spLocks noChangeArrowheads="1"/>
            </p:cNvSpPr>
            <p:nvPr/>
          </p:nvSpPr>
          <p:spPr bwMode="auto">
            <a:xfrm>
              <a:off x="2045738" y="4978312"/>
              <a:ext cx="1114151" cy="411800"/>
            </a:xfrm>
            <a:prstGeom prst="rect">
              <a:avLst/>
            </a:prstGeom>
            <a:noFill/>
            <a:ln w="9525">
              <a:noFill/>
              <a:miter lim="800000"/>
              <a:headEnd/>
              <a:tailEnd/>
            </a:ln>
          </p:spPr>
          <p:txBody>
            <a:bodyPr>
              <a:spAutoFit/>
            </a:bodyPr>
            <a:lstStyle/>
            <a:p>
              <a:pPr algn="ctr">
                <a:lnSpc>
                  <a:spcPct val="98000"/>
                </a:lnSpc>
              </a:pPr>
              <a:r>
                <a:rPr lang="en-GB" sz="2000" b="1">
                  <a:solidFill>
                    <a:srgbClr val="4D4D4F"/>
                  </a:solidFill>
                  <a:latin typeface="Calibri" pitchFamily="34" charset="0"/>
                </a:rPr>
                <a:t>~ 10%</a:t>
              </a:r>
            </a:p>
          </p:txBody>
        </p:sp>
      </p:grpSp>
      <p:sp>
        <p:nvSpPr>
          <p:cNvPr id="27" name="Down Arrow 26"/>
          <p:cNvSpPr/>
          <p:nvPr/>
        </p:nvSpPr>
        <p:spPr>
          <a:xfrm rot="3074688">
            <a:off x="2347486" y="2842825"/>
            <a:ext cx="972027" cy="849139"/>
          </a:xfrm>
          <a:prstGeom prst="downArrow">
            <a:avLst/>
          </a:prstGeom>
          <a:solidFill>
            <a:schemeClr val="tx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anchor="ctr"/>
          <a:lstStyle/>
          <a:p>
            <a:pPr defTabSz="914098">
              <a:lnSpc>
                <a:spcPct val="98000"/>
              </a:lnSpc>
              <a:defRPr/>
            </a:pPr>
            <a:endParaRPr lang="en-GB" sz="1400" b="1" u="sng" dirty="0">
              <a:solidFill>
                <a:srgbClr val="4D4D4F"/>
              </a:solidFill>
              <a:cs typeface="Arial" pitchFamily="34" charset="0"/>
            </a:endParaRPr>
          </a:p>
        </p:txBody>
      </p:sp>
      <p:sp>
        <p:nvSpPr>
          <p:cNvPr id="30" name="Down Arrow 29"/>
          <p:cNvSpPr/>
          <p:nvPr/>
        </p:nvSpPr>
        <p:spPr>
          <a:xfrm rot="3074688">
            <a:off x="3002400" y="3890425"/>
            <a:ext cx="376702" cy="325041"/>
          </a:xfrm>
          <a:prstGeom prst="downArrow">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anchor="ctr"/>
          <a:lstStyle/>
          <a:p>
            <a:pPr defTabSz="914098">
              <a:lnSpc>
                <a:spcPct val="98000"/>
              </a:lnSpc>
              <a:defRPr/>
            </a:pPr>
            <a:endParaRPr lang="en-GB" sz="1400" b="1" u="sng" dirty="0">
              <a:solidFill>
                <a:srgbClr val="4D4D4F"/>
              </a:solidFill>
              <a:cs typeface="Arial" pitchFamily="34" charset="0"/>
            </a:endParaRPr>
          </a:p>
        </p:txBody>
      </p:sp>
      <p:grpSp>
        <p:nvGrpSpPr>
          <p:cNvPr id="9" name="Group 28"/>
          <p:cNvGrpSpPr>
            <a:grpSpLocks/>
          </p:cNvGrpSpPr>
          <p:nvPr/>
        </p:nvGrpSpPr>
        <p:grpSpPr bwMode="auto">
          <a:xfrm>
            <a:off x="927100" y="3233738"/>
            <a:ext cx="1457325" cy="1009650"/>
            <a:chOff x="1089942" y="3127089"/>
            <a:chExt cx="1456490" cy="1011405"/>
          </a:xfrm>
        </p:grpSpPr>
        <p:sp>
          <p:nvSpPr>
            <p:cNvPr id="25" name="Rounded Rectangle 24"/>
            <p:cNvSpPr/>
            <p:nvPr/>
          </p:nvSpPr>
          <p:spPr>
            <a:xfrm>
              <a:off x="1089942" y="3127089"/>
              <a:ext cx="1456490" cy="1011405"/>
            </a:xfrm>
            <a:prstGeom prst="roundRect">
              <a:avLst/>
            </a:prstGeom>
            <a:solidFill>
              <a:schemeClr val="accent4">
                <a:lumMod val="20000"/>
                <a:lumOff val="80000"/>
              </a:schemeClr>
            </a:solidFill>
            <a:ln w="28575">
              <a:solidFill>
                <a:schemeClr val="accent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098">
                <a:lnSpc>
                  <a:spcPct val="98000"/>
                </a:lnSpc>
                <a:defRPr/>
              </a:pPr>
              <a:endParaRPr lang="en-GB" sz="1400" dirty="0">
                <a:solidFill>
                  <a:srgbClr val="4D4D4F"/>
                </a:solidFill>
                <a:cs typeface="Arial" pitchFamily="34" charset="0"/>
              </a:endParaRPr>
            </a:p>
          </p:txBody>
        </p:sp>
        <p:sp>
          <p:nvSpPr>
            <p:cNvPr id="497697" name="TextBox 19"/>
            <p:cNvSpPr txBox="1">
              <a:spLocks noChangeArrowheads="1"/>
            </p:cNvSpPr>
            <p:nvPr/>
          </p:nvSpPr>
          <p:spPr bwMode="auto">
            <a:xfrm>
              <a:off x="1236548" y="3454088"/>
              <a:ext cx="1114151" cy="394701"/>
            </a:xfrm>
            <a:prstGeom prst="rect">
              <a:avLst/>
            </a:prstGeom>
            <a:noFill/>
            <a:ln w="9525">
              <a:noFill/>
              <a:miter lim="800000"/>
              <a:headEnd/>
              <a:tailEnd/>
            </a:ln>
          </p:spPr>
          <p:txBody>
            <a:bodyPr>
              <a:spAutoFit/>
            </a:bodyPr>
            <a:lstStyle/>
            <a:p>
              <a:pPr algn="ctr">
                <a:lnSpc>
                  <a:spcPct val="98000"/>
                </a:lnSpc>
              </a:pPr>
              <a:r>
                <a:rPr lang="en-GB" sz="2000" b="1">
                  <a:solidFill>
                    <a:srgbClr val="4D4D4F"/>
                  </a:solidFill>
                  <a:latin typeface="Calibri" pitchFamily="34" charset="0"/>
                </a:rPr>
                <a:t>~ 90%</a:t>
              </a:r>
            </a:p>
          </p:txBody>
        </p:sp>
      </p:grpSp>
      <p:sp>
        <p:nvSpPr>
          <p:cNvPr id="497691" name="Title 44"/>
          <p:cNvSpPr>
            <a:spLocks noGrp="1"/>
          </p:cNvSpPr>
          <p:nvPr>
            <p:ph type="title" idx="4294967295"/>
          </p:nvPr>
        </p:nvSpPr>
        <p:spPr>
          <a:xfrm>
            <a:off x="384175" y="444500"/>
            <a:ext cx="8759825" cy="461963"/>
          </a:xfrm>
        </p:spPr>
        <p:txBody>
          <a:bodyPr anchor="t">
            <a:spAutoFit/>
          </a:bodyPr>
          <a:lstStyle/>
          <a:p>
            <a:r>
              <a:rPr lang="en-GB" sz="2400">
                <a:latin typeface="Arial" charset="0"/>
                <a:cs typeface="Arial" charset="0"/>
              </a:rPr>
              <a:t>Renal glucose re-absorption under healthy conditions</a:t>
            </a:r>
            <a:r>
              <a:rPr lang="en-GB" sz="2400" baseline="30000">
                <a:latin typeface="Arial" charset="0"/>
                <a:cs typeface="Arial" charset="0"/>
              </a:rPr>
              <a:t>1,2</a:t>
            </a:r>
          </a:p>
        </p:txBody>
      </p:sp>
      <p:sp>
        <p:nvSpPr>
          <p:cNvPr id="497692" name="Text Placeholder 9"/>
          <p:cNvSpPr>
            <a:spLocks noGrp="1"/>
          </p:cNvSpPr>
          <p:nvPr>
            <p:ph type="body" sz="quarter" idx="4294967295"/>
          </p:nvPr>
        </p:nvSpPr>
        <p:spPr>
          <a:xfrm>
            <a:off x="420688" y="5838825"/>
            <a:ext cx="8666162" cy="723900"/>
          </a:xfrm>
        </p:spPr>
        <p:txBody>
          <a:bodyPr anchor="b"/>
          <a:lstStyle/>
          <a:p>
            <a:pPr marL="0" indent="0">
              <a:spcBef>
                <a:spcPts val="400"/>
              </a:spcBef>
              <a:buFont typeface="Arial" charset="0"/>
              <a:buNone/>
            </a:pPr>
            <a:r>
              <a:rPr lang="en-GB" sz="900">
                <a:latin typeface="Arial" charset="0"/>
                <a:cs typeface="Arial" charset="0"/>
              </a:rPr>
              <a:t>SGLT, sodium glucose co-transporter.</a:t>
            </a:r>
          </a:p>
          <a:p>
            <a:pPr marL="0" indent="0">
              <a:spcBef>
                <a:spcPts val="400"/>
              </a:spcBef>
              <a:buFont typeface="Arial" charset="0"/>
              <a:buNone/>
            </a:pPr>
            <a:r>
              <a:rPr lang="en-GB" sz="900">
                <a:latin typeface="Arial" charset="0"/>
                <a:cs typeface="Arial" charset="0"/>
              </a:rPr>
              <a:t>References</a:t>
            </a:r>
          </a:p>
          <a:p>
            <a:pPr marL="0" indent="0">
              <a:spcBef>
                <a:spcPct val="0"/>
              </a:spcBef>
              <a:buFont typeface="Arial" charset="0"/>
              <a:buNone/>
            </a:pPr>
            <a:r>
              <a:rPr lang="en-GB" sz="900">
                <a:latin typeface="Arial" charset="0"/>
                <a:cs typeface="Arial" charset="0"/>
              </a:rPr>
              <a:t>1. Adapted from: Gerich JE. </a:t>
            </a:r>
            <a:r>
              <a:rPr lang="en-GB" sz="900" i="1">
                <a:latin typeface="Arial" charset="0"/>
                <a:cs typeface="Arial" charset="0"/>
              </a:rPr>
              <a:t>Diabet Med.</a:t>
            </a:r>
            <a:r>
              <a:rPr lang="en-GB" sz="900">
                <a:latin typeface="Arial" charset="0"/>
                <a:cs typeface="Arial" charset="0"/>
              </a:rPr>
              <a:t> 2010;</a:t>
            </a:r>
            <a:r>
              <a:rPr lang="en-GB" sz="900" b="1">
                <a:latin typeface="Arial" charset="0"/>
                <a:cs typeface="Arial" charset="0"/>
              </a:rPr>
              <a:t>27</a:t>
            </a:r>
            <a:r>
              <a:rPr lang="en-GB" sz="900">
                <a:latin typeface="Arial" charset="0"/>
                <a:cs typeface="Arial" charset="0"/>
              </a:rPr>
              <a:t>:136–142. </a:t>
            </a:r>
          </a:p>
          <a:p>
            <a:pPr marL="0" indent="0">
              <a:spcBef>
                <a:spcPct val="0"/>
              </a:spcBef>
              <a:buFont typeface="Arial" charset="0"/>
              <a:buNone/>
            </a:pPr>
            <a:r>
              <a:rPr lang="en-GB" sz="900">
                <a:latin typeface="Arial" charset="0"/>
                <a:cs typeface="Arial" charset="0"/>
              </a:rPr>
              <a:t>2. Bakris GL </a:t>
            </a:r>
            <a:r>
              <a:rPr lang="en-GB" sz="900" i="1">
                <a:latin typeface="Arial" charset="0"/>
                <a:cs typeface="Arial" charset="0"/>
              </a:rPr>
              <a:t>et al. Kidney Int</a:t>
            </a:r>
            <a:r>
              <a:rPr lang="en-GB" sz="900">
                <a:latin typeface="Arial" charset="0"/>
                <a:cs typeface="Arial" charset="0"/>
              </a:rPr>
              <a:t>. 2009;</a:t>
            </a:r>
            <a:r>
              <a:rPr lang="en-GB" sz="900" b="1">
                <a:latin typeface="Arial" charset="0"/>
                <a:cs typeface="Arial" charset="0"/>
              </a:rPr>
              <a:t>75</a:t>
            </a:r>
            <a:r>
              <a:rPr lang="en-GB" sz="900">
                <a:latin typeface="Arial" charset="0"/>
                <a:cs typeface="Arial" charset="0"/>
              </a:rPr>
              <a:t>;1272–1277.</a:t>
            </a:r>
          </a:p>
        </p:txBody>
      </p:sp>
      <p:pic>
        <p:nvPicPr>
          <p:cNvPr id="44" name="Picture 9" descr="Glucose.png"/>
          <p:cNvPicPr>
            <a:picLocks noChangeAspect="1"/>
          </p:cNvPicPr>
          <p:nvPr/>
        </p:nvPicPr>
        <p:blipFill rotWithShape="1">
          <a:blip r:embed="rId5" cstate="print">
            <a:duotone>
              <a:prstClr val="black"/>
              <a:schemeClr val="accent2">
                <a:tint val="45000"/>
                <a:satMod val="400000"/>
              </a:schemeClr>
            </a:duotone>
          </a:blip>
          <a:srcRect l="86504" t="-1" r="-1907" b="-901"/>
          <a:stretch/>
        </p:blipFill>
        <p:spPr bwMode="auto">
          <a:xfrm>
            <a:off x="6251574" y="1627616"/>
            <a:ext cx="793281" cy="4361013"/>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900"/>
                                        <p:tgtEl>
                                          <p:spTgt spid="41"/>
                                        </p:tgtEl>
                                      </p:cBhvr>
                                    </p:animEffect>
                                  </p:childTnLst>
                                </p:cTn>
                              </p:par>
                              <p:par>
                                <p:cTn id="8" presetID="10" presetClass="entr" presetSubtype="0" fill="hold" grpId="1" nodeType="withEffect">
                                  <p:stCondLst>
                                    <p:cond delay="4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700"/>
                                        <p:tgtEl>
                                          <p:spTgt spid="24"/>
                                        </p:tgtEl>
                                      </p:cBhvr>
                                    </p:animEffect>
                                  </p:childTnLst>
                                </p:cTn>
                              </p:par>
                              <p:par>
                                <p:cTn id="11" presetID="0" presetClass="path" presetSubtype="0" accel="50000" decel="50000" fill="hold" grpId="2" nodeType="withEffect">
                                  <p:stCondLst>
                                    <p:cond delay="400"/>
                                  </p:stCondLst>
                                  <p:childTnLst>
                                    <p:animMotion origin="layout" path="M 0 0 L -0.03072 0.00139 L -0.04791 0.00209 L -0.08593 -0.04514 " pathEditMode="relative" ptsTypes="AAAA">
                                      <p:cBhvr>
                                        <p:cTn id="12" dur="2000" spd="-100000" fill="hold"/>
                                        <p:tgtEl>
                                          <p:spTgt spid="24"/>
                                        </p:tgtEl>
                                        <p:attrNameLst>
                                          <p:attrName>ppt_x</p:attrName>
                                          <p:attrName>ppt_y</p:attrName>
                                        </p:attrNameLst>
                                      </p:cBhvr>
                                    </p:animMotion>
                                  </p:childTnLst>
                                </p:cTn>
                              </p:par>
                              <p:par>
                                <p:cTn id="13" presetID="10" presetClass="entr" presetSubtype="0" fill="hold" grpId="1" nodeType="withEffect">
                                  <p:stCondLst>
                                    <p:cond delay="1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700"/>
                                        <p:tgtEl>
                                          <p:spTgt spid="28"/>
                                        </p:tgtEl>
                                      </p:cBhvr>
                                    </p:animEffect>
                                  </p:childTnLst>
                                </p:cTn>
                              </p:par>
                              <p:par>
                                <p:cTn id="16" presetID="0" presetClass="path" presetSubtype="0" accel="50000" decel="50000" fill="hold" grpId="2" nodeType="withEffect">
                                  <p:stCondLst>
                                    <p:cond delay="100"/>
                                  </p:stCondLst>
                                  <p:childTnLst>
                                    <p:animMotion origin="layout" path="M 0 0 L -0.02084 0.02153 L -0.04479 0.02987 L -0.06042 0.02639 L -0.10365 -0.02222 " pathEditMode="relative" ptsTypes="AAAAA">
                                      <p:cBhvr>
                                        <p:cTn id="17" dur="1700" spd="-100000" fill="hold"/>
                                        <p:tgtEl>
                                          <p:spTgt spid="28"/>
                                        </p:tgtEl>
                                        <p:attrNameLst>
                                          <p:attrName>ppt_x</p:attrName>
                                          <p:attrName>ppt_y</p:attrName>
                                        </p:attrNameLst>
                                      </p:cBhvr>
                                    </p:animMotion>
                                  </p:childTnLst>
                                </p:cTn>
                              </p:par>
                              <p:par>
                                <p:cTn id="18" presetID="10" presetClass="entr" presetSubtype="0" fill="hold" grpId="1"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700"/>
                                        <p:tgtEl>
                                          <p:spTgt spid="31"/>
                                        </p:tgtEl>
                                      </p:cBhvr>
                                    </p:animEffect>
                                  </p:childTnLst>
                                </p:cTn>
                              </p:par>
                              <p:par>
                                <p:cTn id="21" presetID="0" presetClass="path" presetSubtype="0" accel="50000" decel="50000" fill="hold" grpId="2" nodeType="withEffect">
                                  <p:stCondLst>
                                    <p:cond delay="500"/>
                                  </p:stCondLst>
                                  <p:childTnLst>
                                    <p:animMotion origin="layout" path="M 0 0 L -0.02709 0.02153 L -0.0448 0.025 L -0.06719 0.02431 L -0.0875 0.03681 L -0.11771 0.00695 L -0.14271 -0.01527 " pathEditMode="relative" ptsTypes="AAAAAAA">
                                      <p:cBhvr>
                                        <p:cTn id="22" dur="2000" spd="-100000" fill="hold"/>
                                        <p:tgtEl>
                                          <p:spTgt spid="31"/>
                                        </p:tgtEl>
                                        <p:attrNameLst>
                                          <p:attrName>ppt_x</p:attrName>
                                          <p:attrName>ppt_y</p:attrName>
                                        </p:attrNameLst>
                                      </p:cBhvr>
                                    </p:animMotion>
                                  </p:childTnLst>
                                </p:cTn>
                              </p:par>
                              <p:par>
                                <p:cTn id="23" presetID="10" presetClass="entr" presetSubtype="0" fill="hold" grpId="1"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100"/>
                                        <p:tgtEl>
                                          <p:spTgt spid="32"/>
                                        </p:tgtEl>
                                      </p:cBhvr>
                                    </p:animEffect>
                                  </p:childTnLst>
                                </p:cTn>
                              </p:par>
                              <p:par>
                                <p:cTn id="26" presetID="0" presetClass="path" presetSubtype="0" accel="50000" decel="50000" fill="hold" grpId="2" nodeType="withEffect">
                                  <p:stCondLst>
                                    <p:cond delay="200"/>
                                  </p:stCondLst>
                                  <p:childTnLst>
                                    <p:animMotion origin="layout" path="M 0 0 L -0.0401 -0.01389 L -0.06979 -0.00834 L -0.11927 -0.05695 " pathEditMode="relative" ptsTypes="AAAA">
                                      <p:cBhvr>
                                        <p:cTn id="27" dur="2000" spd="-100000" fill="hold"/>
                                        <p:tgtEl>
                                          <p:spTgt spid="32"/>
                                        </p:tgtEl>
                                        <p:attrNameLst>
                                          <p:attrName>ppt_x</p:attrName>
                                          <p:attrName>ppt_y</p:attrName>
                                        </p:attrNameLst>
                                      </p:cBhvr>
                                    </p:animMotion>
                                  </p:childTnLst>
                                </p:cTn>
                              </p:par>
                              <p:par>
                                <p:cTn id="28" presetID="10" presetClass="entr" presetSubtype="0" fill="hold" grpId="1" nodeType="withEffect">
                                  <p:stCondLst>
                                    <p:cond delay="20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600"/>
                                        <p:tgtEl>
                                          <p:spTgt spid="33"/>
                                        </p:tgtEl>
                                      </p:cBhvr>
                                    </p:animEffect>
                                  </p:childTnLst>
                                </p:cTn>
                              </p:par>
                              <p:par>
                                <p:cTn id="31" presetID="0" presetClass="path" presetSubtype="0" accel="50000" decel="50000" fill="hold" grpId="2" nodeType="withEffect">
                                  <p:stCondLst>
                                    <p:cond delay="200"/>
                                  </p:stCondLst>
                                  <p:childTnLst>
                                    <p:animMotion origin="layout" path="M 0 0 L -0.03177 -0.00208 L -0.04635 -0.01111 L -0.05989 -0.00347 L -0.08177 0.0007 L -0.09739 -0.00139 L -0.1375 -0.03541 " pathEditMode="relative" ptsTypes="AAAAAAA">
                                      <p:cBhvr>
                                        <p:cTn id="32" dur="1400" spd="-100000" fill="hold"/>
                                        <p:tgtEl>
                                          <p:spTgt spid="33"/>
                                        </p:tgtEl>
                                        <p:attrNameLst>
                                          <p:attrName>ppt_x</p:attrName>
                                          <p:attrName>ppt_y</p:attrName>
                                        </p:attrNameLst>
                                      </p:cBhvr>
                                    </p:animMotion>
                                  </p:childTnLst>
                                </p:cTn>
                              </p:par>
                              <p:par>
                                <p:cTn id="33" presetID="10" presetClass="entr" presetSubtype="0" fill="hold" grpId="1" nodeType="withEffect">
                                  <p:stCondLst>
                                    <p:cond delay="40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600"/>
                                        <p:tgtEl>
                                          <p:spTgt spid="34"/>
                                        </p:tgtEl>
                                      </p:cBhvr>
                                    </p:animEffect>
                                  </p:childTnLst>
                                </p:cTn>
                              </p:par>
                              <p:par>
                                <p:cTn id="36" presetID="0" presetClass="path" presetSubtype="0" accel="50000" decel="50000" fill="hold" grpId="2" nodeType="withEffect">
                                  <p:stCondLst>
                                    <p:cond delay="500"/>
                                  </p:stCondLst>
                                  <p:childTnLst>
                                    <p:animMotion origin="layout" path="M 0 0 L -0.0323 -0.01528 L -0.06042 -0.01944 L -0.08907 -0.01944 L -0.10886 -0.01319 L -0.17032 -0.07778 " pathEditMode="relative" ptsTypes="AAAAAA">
                                      <p:cBhvr>
                                        <p:cTn id="37" dur="2000" spd="-100000" fill="hold"/>
                                        <p:tgtEl>
                                          <p:spTgt spid="34"/>
                                        </p:tgtEl>
                                        <p:attrNameLst>
                                          <p:attrName>ppt_x</p:attrName>
                                          <p:attrName>ppt_y</p:attrName>
                                        </p:attrNameLst>
                                      </p:cBhvr>
                                    </p:animMotion>
                                  </p:childTnLst>
                                </p:cTn>
                              </p:par>
                              <p:par>
                                <p:cTn id="38" presetID="10" presetClass="entr" presetSubtype="0" fill="hold" grpId="1" nodeType="withEffect">
                                  <p:stCondLst>
                                    <p:cond delay="40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600"/>
                                        <p:tgtEl>
                                          <p:spTgt spid="37"/>
                                        </p:tgtEl>
                                      </p:cBhvr>
                                    </p:animEffect>
                                  </p:childTnLst>
                                </p:cTn>
                              </p:par>
                              <p:par>
                                <p:cTn id="41" presetID="0" presetClass="path" presetSubtype="0" accel="50000" decel="50000" fill="hold" grpId="2" nodeType="withEffect">
                                  <p:stCondLst>
                                    <p:cond delay="400"/>
                                  </p:stCondLst>
                                  <p:childTnLst>
                                    <p:animMotion origin="layout" path="M 0 0 L -0.02083 0.01319 L -0.03385 0.01458 L -0.05312 0.01597 L -0.0677 0.0243 L -0.12187 -0.04028 " pathEditMode="relative" ptsTypes="AAAAAA">
                                      <p:cBhvr>
                                        <p:cTn id="42" dur="2000" spd="-100000" fill="hold"/>
                                        <p:tgtEl>
                                          <p:spTgt spid="37"/>
                                        </p:tgtEl>
                                        <p:attrNameLst>
                                          <p:attrName>ppt_x</p:attrName>
                                          <p:attrName>ppt_y</p:attrName>
                                        </p:attrNameLst>
                                      </p:cBhvr>
                                    </p:animMotion>
                                  </p:childTnLst>
                                </p:cTn>
                              </p:par>
                              <p:par>
                                <p:cTn id="43" presetID="47"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par>
                                <p:cTn id="48" presetID="1"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53" presetClass="entr" presetSubtype="0" fill="hold" nodeType="clickEffect">
                                  <p:stCondLst>
                                    <p:cond delay="3800"/>
                                  </p:stCondLst>
                                  <p:childTnLst>
                                    <p:set>
                                      <p:cBhvr>
                                        <p:cTn id="53" dur="1" fill="hold">
                                          <p:stCondLst>
                                            <p:cond delay="0"/>
                                          </p:stCondLst>
                                        </p:cTn>
                                        <p:tgtEl>
                                          <p:spTgt spid="6"/>
                                        </p:tgtEl>
                                        <p:attrNameLst>
                                          <p:attrName>style.visibility</p:attrName>
                                        </p:attrNameLst>
                                      </p:cBhvr>
                                      <p:to>
                                        <p:strVal val="visible"/>
                                      </p:to>
                                    </p:set>
                                    <p:anim calcmode="lin" valueType="num">
                                      <p:cBhvr>
                                        <p:cTn id="54" dur="1000" fill="hold"/>
                                        <p:tgtEl>
                                          <p:spTgt spid="6"/>
                                        </p:tgtEl>
                                        <p:attrNameLst>
                                          <p:attrName>ppt_w</p:attrName>
                                        </p:attrNameLst>
                                      </p:cBhvr>
                                      <p:tavLst>
                                        <p:tav tm="0">
                                          <p:val>
                                            <p:fltVal val="0"/>
                                          </p:val>
                                        </p:tav>
                                        <p:tav tm="100000">
                                          <p:val>
                                            <p:strVal val="#ppt_w"/>
                                          </p:val>
                                        </p:tav>
                                      </p:tavLst>
                                    </p:anim>
                                    <p:anim calcmode="lin" valueType="num">
                                      <p:cBhvr>
                                        <p:cTn id="55" dur="1000" fill="hold"/>
                                        <p:tgtEl>
                                          <p:spTgt spid="6"/>
                                        </p:tgtEl>
                                        <p:attrNameLst>
                                          <p:attrName>ppt_h</p:attrName>
                                        </p:attrNameLst>
                                      </p:cBhvr>
                                      <p:tavLst>
                                        <p:tav tm="0">
                                          <p:val>
                                            <p:fltVal val="0"/>
                                          </p:val>
                                        </p:tav>
                                        <p:tav tm="100000">
                                          <p:val>
                                            <p:strVal val="#ppt_h"/>
                                          </p:val>
                                        </p:tav>
                                      </p:tavLst>
                                    </p:anim>
                                    <p:animEffect transition="in" filter="fade">
                                      <p:cBhvr>
                                        <p:cTn id="56" dur="1000"/>
                                        <p:tgtEl>
                                          <p:spTgt spid="6"/>
                                        </p:tgtEl>
                                      </p:cBhvr>
                                    </p:animEffect>
                                  </p:childTnLst>
                                </p:cTn>
                              </p:par>
                              <p:par>
                                <p:cTn id="57" presetID="53" presetClass="entr" presetSubtype="0" fill="hold" nodeType="withEffect">
                                  <p:stCondLst>
                                    <p:cond delay="3800"/>
                                  </p:stCondLst>
                                  <p:childTnLst>
                                    <p:set>
                                      <p:cBhvr>
                                        <p:cTn id="58" dur="1" fill="hold">
                                          <p:stCondLst>
                                            <p:cond delay="0"/>
                                          </p:stCondLst>
                                        </p:cTn>
                                        <p:tgtEl>
                                          <p:spTgt spid="7"/>
                                        </p:tgtEl>
                                        <p:attrNameLst>
                                          <p:attrName>style.visibility</p:attrName>
                                        </p:attrNameLst>
                                      </p:cBhvr>
                                      <p:to>
                                        <p:strVal val="visible"/>
                                      </p:to>
                                    </p:set>
                                    <p:anim calcmode="lin" valueType="num">
                                      <p:cBhvr>
                                        <p:cTn id="59" dur="1000" fill="hold"/>
                                        <p:tgtEl>
                                          <p:spTgt spid="7"/>
                                        </p:tgtEl>
                                        <p:attrNameLst>
                                          <p:attrName>ppt_w</p:attrName>
                                        </p:attrNameLst>
                                      </p:cBhvr>
                                      <p:tavLst>
                                        <p:tav tm="0">
                                          <p:val>
                                            <p:fltVal val="0"/>
                                          </p:val>
                                        </p:tav>
                                        <p:tav tm="100000">
                                          <p:val>
                                            <p:strVal val="#ppt_w"/>
                                          </p:val>
                                        </p:tav>
                                      </p:tavLst>
                                    </p:anim>
                                    <p:anim calcmode="lin" valueType="num">
                                      <p:cBhvr>
                                        <p:cTn id="60" dur="1000" fill="hold"/>
                                        <p:tgtEl>
                                          <p:spTgt spid="7"/>
                                        </p:tgtEl>
                                        <p:attrNameLst>
                                          <p:attrName>ppt_h</p:attrName>
                                        </p:attrNameLst>
                                      </p:cBhvr>
                                      <p:tavLst>
                                        <p:tav tm="0">
                                          <p:val>
                                            <p:fltVal val="0"/>
                                          </p:val>
                                        </p:tav>
                                        <p:tav tm="100000">
                                          <p:val>
                                            <p:strVal val="#ppt_h"/>
                                          </p:val>
                                        </p:tav>
                                      </p:tavLst>
                                    </p:anim>
                                    <p:animEffect transition="in" filter="fade">
                                      <p:cBhvr>
                                        <p:cTn id="61" dur="1000"/>
                                        <p:tgtEl>
                                          <p:spTgt spid="7"/>
                                        </p:tgtEl>
                                      </p:cBhvr>
                                    </p:animEffect>
                                  </p:childTnLst>
                                </p:cTn>
                              </p:par>
                              <p:par>
                                <p:cTn id="62" presetID="18" presetClass="entr" presetSubtype="6" fill="hold" nodeType="withEffect">
                                  <p:stCondLst>
                                    <p:cond delay="1600"/>
                                  </p:stCondLst>
                                  <p:childTnLst>
                                    <p:set>
                                      <p:cBhvr>
                                        <p:cTn id="63" dur="1" fill="hold">
                                          <p:stCondLst>
                                            <p:cond delay="0"/>
                                          </p:stCondLst>
                                        </p:cTn>
                                        <p:tgtEl>
                                          <p:spTgt spid="40"/>
                                        </p:tgtEl>
                                        <p:attrNameLst>
                                          <p:attrName>style.visibility</p:attrName>
                                        </p:attrNameLst>
                                      </p:cBhvr>
                                      <p:to>
                                        <p:strVal val="visible"/>
                                      </p:to>
                                    </p:set>
                                    <p:animEffect transition="in" filter="strips(downRight)">
                                      <p:cBhvr>
                                        <p:cTn id="64" dur="3400"/>
                                        <p:tgtEl>
                                          <p:spTgt spid="40"/>
                                        </p:tgtEl>
                                      </p:cBhvr>
                                    </p:animEffect>
                                  </p:childTnLst>
                                </p:cTn>
                              </p:par>
                              <p:par>
                                <p:cTn id="65" presetID="18" presetClass="entr" presetSubtype="9" fill="hold" nodeType="withEffect">
                                  <p:stCondLst>
                                    <p:cond delay="5100"/>
                                  </p:stCondLst>
                                  <p:childTnLst>
                                    <p:set>
                                      <p:cBhvr>
                                        <p:cTn id="66" dur="1" fill="hold">
                                          <p:stCondLst>
                                            <p:cond delay="0"/>
                                          </p:stCondLst>
                                        </p:cTn>
                                        <p:tgtEl>
                                          <p:spTgt spid="42"/>
                                        </p:tgtEl>
                                        <p:attrNameLst>
                                          <p:attrName>style.visibility</p:attrName>
                                        </p:attrNameLst>
                                      </p:cBhvr>
                                      <p:to>
                                        <p:strVal val="visible"/>
                                      </p:to>
                                    </p:set>
                                    <p:animEffect transition="in" filter="strips(upLeft)">
                                      <p:cBhvr>
                                        <p:cTn id="67" dur="1300"/>
                                        <p:tgtEl>
                                          <p:spTgt spid="42"/>
                                        </p:tgtEl>
                                      </p:cBhvr>
                                    </p:animEffect>
                                  </p:childTnLst>
                                </p:cTn>
                              </p:par>
                              <p:par>
                                <p:cTn id="68" presetID="18" presetClass="entr" presetSubtype="6" fill="hold" nodeType="withEffect">
                                  <p:stCondLst>
                                    <p:cond delay="5300"/>
                                  </p:stCondLst>
                                  <p:childTnLst>
                                    <p:set>
                                      <p:cBhvr>
                                        <p:cTn id="69" dur="1" fill="hold">
                                          <p:stCondLst>
                                            <p:cond delay="0"/>
                                          </p:stCondLst>
                                        </p:cTn>
                                        <p:tgtEl>
                                          <p:spTgt spid="44"/>
                                        </p:tgtEl>
                                        <p:attrNameLst>
                                          <p:attrName>style.visibility</p:attrName>
                                        </p:attrNameLst>
                                      </p:cBhvr>
                                      <p:to>
                                        <p:strVal val="visible"/>
                                      </p:to>
                                    </p:set>
                                    <p:animEffect transition="in" filter="strips(downRight)">
                                      <p:cBhvr>
                                        <p:cTn id="70" dur="1900"/>
                                        <p:tgtEl>
                                          <p:spTgt spid="44"/>
                                        </p:tgtEl>
                                      </p:cBhvr>
                                    </p:animEffect>
                                  </p:childTnLst>
                                </p:cTn>
                              </p:par>
                              <p:par>
                                <p:cTn id="71" presetID="10" presetClass="exit" presetSubtype="0" fill="hold" grpId="3" nodeType="withEffect">
                                  <p:stCondLst>
                                    <p:cond delay="5400"/>
                                  </p:stCondLst>
                                  <p:childTnLst>
                                    <p:animEffect transition="out" filter="fade">
                                      <p:cBhvr>
                                        <p:cTn id="72" dur="2000"/>
                                        <p:tgtEl>
                                          <p:spTgt spid="34"/>
                                        </p:tgtEl>
                                      </p:cBhvr>
                                    </p:animEffect>
                                    <p:set>
                                      <p:cBhvr>
                                        <p:cTn id="73" dur="1" fill="hold">
                                          <p:stCondLst>
                                            <p:cond delay="1999"/>
                                          </p:stCondLst>
                                        </p:cTn>
                                        <p:tgtEl>
                                          <p:spTgt spid="34"/>
                                        </p:tgtEl>
                                        <p:attrNameLst>
                                          <p:attrName>style.visibility</p:attrName>
                                        </p:attrNameLst>
                                      </p:cBhvr>
                                      <p:to>
                                        <p:strVal val="hidden"/>
                                      </p:to>
                                    </p:set>
                                  </p:childTnLst>
                                </p:cTn>
                              </p:par>
                              <p:par>
                                <p:cTn id="74" presetID="0" presetClass="path" presetSubtype="0" accel="50000" decel="50000" fill="hold" grpId="0" nodeType="withEffect">
                                  <p:stCondLst>
                                    <p:cond delay="0"/>
                                  </p:stCondLst>
                                  <p:childTnLst>
                                    <p:animMotion origin="layout" path="M -1.94444E-6 -1.11111E-6 L 0.05816 0.02708 L 0.09393 0.06065 L 0.13004 0.07986 L 0.15035 0.11111 L 0.18004 0.09097 L 0.22743 0.10833 L 0.18889 0.12639 " pathEditMode="relative" rAng="0" ptsTypes="AAAAAAAA">
                                      <p:cBhvr>
                                        <p:cTn id="75" dur="7300" fill="hold"/>
                                        <p:tgtEl>
                                          <p:spTgt spid="24"/>
                                        </p:tgtEl>
                                        <p:attrNameLst>
                                          <p:attrName>ppt_x</p:attrName>
                                          <p:attrName>ppt_y</p:attrName>
                                        </p:attrNameLst>
                                      </p:cBhvr>
                                      <p:rCtr x="11400" y="6300"/>
                                    </p:animMotion>
                                  </p:childTnLst>
                                </p:cTn>
                              </p:par>
                              <p:par>
                                <p:cTn id="76" presetID="10" presetClass="exit" presetSubtype="0" fill="hold" grpId="3" nodeType="withEffect">
                                  <p:stCondLst>
                                    <p:cond delay="5900"/>
                                  </p:stCondLst>
                                  <p:childTnLst>
                                    <p:animEffect transition="out" filter="fade">
                                      <p:cBhvr>
                                        <p:cTn id="77" dur="1500"/>
                                        <p:tgtEl>
                                          <p:spTgt spid="24"/>
                                        </p:tgtEl>
                                      </p:cBhvr>
                                    </p:animEffect>
                                    <p:set>
                                      <p:cBhvr>
                                        <p:cTn id="78" dur="1" fill="hold">
                                          <p:stCondLst>
                                            <p:cond delay="1499"/>
                                          </p:stCondLst>
                                        </p:cTn>
                                        <p:tgtEl>
                                          <p:spTgt spid="24"/>
                                        </p:tgtEl>
                                        <p:attrNameLst>
                                          <p:attrName>style.visibility</p:attrName>
                                        </p:attrNameLst>
                                      </p:cBhvr>
                                      <p:to>
                                        <p:strVal val="hidden"/>
                                      </p:to>
                                    </p:set>
                                  </p:childTnLst>
                                </p:cTn>
                              </p:par>
                              <p:par>
                                <p:cTn id="79" presetID="0" presetClass="path" presetSubtype="0" accel="50000" decel="50000" fill="hold" grpId="0" nodeType="withEffect">
                                  <p:stCondLst>
                                    <p:cond delay="0"/>
                                  </p:stCondLst>
                                  <p:childTnLst>
                                    <p:animMotion origin="layout" path="M 0 -2.96296E-6 L 0.05816 0.02709 L 0.08472 0.09838 L 0.11667 0.10926 L 0.16927 0.12107 L 0.21302 0.12662 L 0.20885 0.14746 L 0.14115 0.18287 " pathEditMode="relative" rAng="0" ptsTypes="AAAAAAAA">
                                      <p:cBhvr>
                                        <p:cTn id="80" dur="5700" fill="hold"/>
                                        <p:tgtEl>
                                          <p:spTgt spid="28"/>
                                        </p:tgtEl>
                                        <p:attrNameLst>
                                          <p:attrName>ppt_x</p:attrName>
                                          <p:attrName>ppt_y</p:attrName>
                                        </p:attrNameLst>
                                      </p:cBhvr>
                                      <p:rCtr x="10600" y="9100"/>
                                    </p:animMotion>
                                  </p:childTnLst>
                                </p:cTn>
                              </p:par>
                              <p:par>
                                <p:cTn id="81" presetID="10" presetClass="exit" presetSubtype="0" fill="hold" grpId="3" nodeType="withEffect">
                                  <p:stCondLst>
                                    <p:cond delay="5000"/>
                                  </p:stCondLst>
                                  <p:childTnLst>
                                    <p:animEffect transition="out" filter="fade">
                                      <p:cBhvr>
                                        <p:cTn id="82" dur="800"/>
                                        <p:tgtEl>
                                          <p:spTgt spid="28"/>
                                        </p:tgtEl>
                                      </p:cBhvr>
                                    </p:animEffect>
                                    <p:set>
                                      <p:cBhvr>
                                        <p:cTn id="83" dur="1" fill="hold">
                                          <p:stCondLst>
                                            <p:cond delay="799"/>
                                          </p:stCondLst>
                                        </p:cTn>
                                        <p:tgtEl>
                                          <p:spTgt spid="28"/>
                                        </p:tgtEl>
                                        <p:attrNameLst>
                                          <p:attrName>style.visibility</p:attrName>
                                        </p:attrNameLst>
                                      </p:cBhvr>
                                      <p:to>
                                        <p:strVal val="hidden"/>
                                      </p:to>
                                    </p:set>
                                  </p:childTnLst>
                                </p:cTn>
                              </p:par>
                              <p:par>
                                <p:cTn id="84" presetID="0" presetClass="path" presetSubtype="0" accel="50000" decel="50000" fill="hold" grpId="0" nodeType="withEffect">
                                  <p:stCondLst>
                                    <p:cond delay="0"/>
                                  </p:stCondLst>
                                  <p:childTnLst>
                                    <p:animMotion origin="layout" path="M -1.11111E-6 -4.81481E-6 L 0.04514 0.07477 L 0.08941 0.10811 L 0.1441 0.12061 L 0.18212 0.13936 L 0.11441 0.17616 L 0.11024 0.21922 L 0.11806 0.28172 " pathEditMode="relative" rAng="0" ptsTypes="AAAAAAAA">
                                      <p:cBhvr>
                                        <p:cTn id="85" dur="6400" fill="hold"/>
                                        <p:tgtEl>
                                          <p:spTgt spid="31"/>
                                        </p:tgtEl>
                                        <p:attrNameLst>
                                          <p:attrName>ppt_x</p:attrName>
                                          <p:attrName>ppt_y</p:attrName>
                                        </p:attrNameLst>
                                      </p:cBhvr>
                                      <p:rCtr x="9100" y="14100"/>
                                    </p:animMotion>
                                  </p:childTnLst>
                                </p:cTn>
                              </p:par>
                              <p:par>
                                <p:cTn id="86" presetID="10" presetClass="exit" presetSubtype="0" fill="hold" grpId="3" nodeType="withEffect">
                                  <p:stCondLst>
                                    <p:cond delay="5200"/>
                                  </p:stCondLst>
                                  <p:childTnLst>
                                    <p:animEffect transition="out" filter="fade">
                                      <p:cBhvr>
                                        <p:cTn id="87" dur="1300"/>
                                        <p:tgtEl>
                                          <p:spTgt spid="31"/>
                                        </p:tgtEl>
                                      </p:cBhvr>
                                    </p:animEffect>
                                    <p:set>
                                      <p:cBhvr>
                                        <p:cTn id="88" dur="1" fill="hold">
                                          <p:stCondLst>
                                            <p:cond delay="1299"/>
                                          </p:stCondLst>
                                        </p:cTn>
                                        <p:tgtEl>
                                          <p:spTgt spid="31"/>
                                        </p:tgtEl>
                                        <p:attrNameLst>
                                          <p:attrName>style.visibility</p:attrName>
                                        </p:attrNameLst>
                                      </p:cBhvr>
                                      <p:to>
                                        <p:strVal val="hidden"/>
                                      </p:to>
                                    </p:set>
                                  </p:childTnLst>
                                </p:cTn>
                              </p:par>
                              <p:par>
                                <p:cTn id="89" presetID="0" presetClass="path" presetSubtype="0" accel="50000" decel="50000" fill="hold" grpId="0" nodeType="withEffect">
                                  <p:stCondLst>
                                    <p:cond delay="0"/>
                                  </p:stCondLst>
                                  <p:childTnLst>
                                    <p:animMotion origin="layout" path="M 4.72222E-6 -2.22222E-6 L 0.05816 0.02709 L 0.05868 0.05 L 0.10451 0.06945 L 0.12795 0.09861 L 0.16493 0.0875 L 0.20034 0.09584 L 0.1618 0.11736 L 0.12638 0.14931 L 0.12691 0.16667 " pathEditMode="relative" rAng="0" ptsTypes="AAAAAAAAAA">
                                      <p:cBhvr>
                                        <p:cTn id="90" dur="7100" fill="hold"/>
                                        <p:tgtEl>
                                          <p:spTgt spid="32"/>
                                        </p:tgtEl>
                                        <p:attrNameLst>
                                          <p:attrName>ppt_x</p:attrName>
                                          <p:attrName>ppt_y</p:attrName>
                                        </p:attrNameLst>
                                      </p:cBhvr>
                                      <p:rCtr x="10000" y="8300"/>
                                    </p:animMotion>
                                  </p:childTnLst>
                                </p:cTn>
                              </p:par>
                              <p:par>
                                <p:cTn id="91" presetID="10" presetClass="exit" presetSubtype="0" fill="hold" grpId="3" nodeType="withEffect">
                                  <p:stCondLst>
                                    <p:cond delay="5600"/>
                                  </p:stCondLst>
                                  <p:childTnLst>
                                    <p:animEffect transition="out" filter="fade">
                                      <p:cBhvr>
                                        <p:cTn id="92" dur="1500"/>
                                        <p:tgtEl>
                                          <p:spTgt spid="32"/>
                                        </p:tgtEl>
                                      </p:cBhvr>
                                    </p:animEffect>
                                    <p:set>
                                      <p:cBhvr>
                                        <p:cTn id="93" dur="1" fill="hold">
                                          <p:stCondLst>
                                            <p:cond delay="1499"/>
                                          </p:stCondLst>
                                        </p:cTn>
                                        <p:tgtEl>
                                          <p:spTgt spid="32"/>
                                        </p:tgtEl>
                                        <p:attrNameLst>
                                          <p:attrName>style.visibility</p:attrName>
                                        </p:attrNameLst>
                                      </p:cBhvr>
                                      <p:to>
                                        <p:strVal val="hidden"/>
                                      </p:to>
                                    </p:set>
                                  </p:childTnLst>
                                </p:cTn>
                              </p:par>
                              <p:par>
                                <p:cTn id="94" presetID="0" presetClass="path" presetSubtype="0" accel="50000" decel="50000" fill="hold" grpId="0" nodeType="withEffect">
                                  <p:stCondLst>
                                    <p:cond delay="0"/>
                                  </p:stCondLst>
                                  <p:childTnLst>
                                    <p:animMotion origin="layout" path="M 3.33333E-6 3.33333E-6 L 0.0375 0.04004 L 0.08177 0.07847 L 0.09583 0.11041 L 0.12239 0.08194 L 0.14218 0.09861 L 0.17448 0.10277 L 0.13698 0.12361 L 0.13125 0.14236 L 0.10833 0.14791 L 0.10052 0.1743 " pathEditMode="relative" rAng="0" ptsTypes="AAAAAAAAAAA">
                                      <p:cBhvr>
                                        <p:cTn id="95" dur="6500" fill="hold"/>
                                        <p:tgtEl>
                                          <p:spTgt spid="33"/>
                                        </p:tgtEl>
                                        <p:attrNameLst>
                                          <p:attrName>ppt_x</p:attrName>
                                          <p:attrName>ppt_y</p:attrName>
                                        </p:attrNameLst>
                                      </p:cBhvr>
                                      <p:rCtr x="8700" y="8700"/>
                                    </p:animMotion>
                                  </p:childTnLst>
                                </p:cTn>
                              </p:par>
                              <p:par>
                                <p:cTn id="96" presetID="10" presetClass="exit" presetSubtype="0" fill="hold" grpId="3" nodeType="withEffect">
                                  <p:stCondLst>
                                    <p:cond delay="5400"/>
                                  </p:stCondLst>
                                  <p:childTnLst>
                                    <p:animEffect transition="out" filter="fade">
                                      <p:cBhvr>
                                        <p:cTn id="97" dur="1100"/>
                                        <p:tgtEl>
                                          <p:spTgt spid="33"/>
                                        </p:tgtEl>
                                      </p:cBhvr>
                                    </p:animEffect>
                                    <p:set>
                                      <p:cBhvr>
                                        <p:cTn id="98" dur="1" fill="hold">
                                          <p:stCondLst>
                                            <p:cond delay="1099"/>
                                          </p:stCondLst>
                                        </p:cTn>
                                        <p:tgtEl>
                                          <p:spTgt spid="33"/>
                                        </p:tgtEl>
                                        <p:attrNameLst>
                                          <p:attrName>style.visibility</p:attrName>
                                        </p:attrNameLst>
                                      </p:cBhvr>
                                      <p:to>
                                        <p:strVal val="hidden"/>
                                      </p:to>
                                    </p:set>
                                  </p:childTnLst>
                                </p:cTn>
                              </p:par>
                              <p:par>
                                <p:cTn id="99" presetID="0" presetClass="path" presetSubtype="0" accel="50000" decel="50000" fill="hold" grpId="0" nodeType="withEffect">
                                  <p:stCondLst>
                                    <p:cond delay="0"/>
                                  </p:stCondLst>
                                  <p:childTnLst>
                                    <p:animMotion origin="layout" path="M -2.22222E-6 7.40741E-7 L 0.0257 0.04167 L 0.08577 0.08287 L 0.11406 0.06273 L 0.16493 0.07616 L 0.16563 0.10949 L 0.13611 0.12338 L 0.09861 0.17268 L 0.09184 0.20463 L 0.09913 0.27268 L 0.09705 0.32407 L 0.09809 0.41991 " pathEditMode="relative" rAng="0" ptsTypes="AAAAAAAAAAAA">
                                      <p:cBhvr>
                                        <p:cTn id="100" dur="6900" fill="hold"/>
                                        <p:tgtEl>
                                          <p:spTgt spid="34"/>
                                        </p:tgtEl>
                                        <p:attrNameLst>
                                          <p:attrName>ppt_x</p:attrName>
                                          <p:attrName>ppt_y</p:attrName>
                                        </p:attrNameLst>
                                      </p:cBhvr>
                                      <p:rCtr x="8300" y="21000"/>
                                    </p:animMotion>
                                  </p:childTnLst>
                                </p:cTn>
                              </p:par>
                              <p:par>
                                <p:cTn id="101" presetID="0" presetClass="path" presetSubtype="0" accel="50000" decel="50000" fill="hold" grpId="0" nodeType="withEffect">
                                  <p:stCondLst>
                                    <p:cond delay="0"/>
                                  </p:stCondLst>
                                  <p:childTnLst>
                                    <p:animMotion origin="layout" path="M 3.33333E-6 0 L 0.05208 0.03819 L 0.05625 0.06134 L 0.10468 0.09722 L 0.10833 0.12639 L 0.14271 0.09444 L 0.16354 0.11806 L 0.19271 0.13125 L 0.15729 0.14792 L 0.12604 0.175 L 0.12396 0.20903 " pathEditMode="relative" rAng="0" ptsTypes="AAAAAAAAAAA">
                                      <p:cBhvr>
                                        <p:cTn id="102" dur="7200" fill="hold"/>
                                        <p:tgtEl>
                                          <p:spTgt spid="37"/>
                                        </p:tgtEl>
                                        <p:attrNameLst>
                                          <p:attrName>ppt_x</p:attrName>
                                          <p:attrName>ppt_y</p:attrName>
                                        </p:attrNameLst>
                                      </p:cBhvr>
                                      <p:rCtr x="9600" y="10400"/>
                                    </p:animMotion>
                                  </p:childTnLst>
                                </p:cTn>
                              </p:par>
                              <p:par>
                                <p:cTn id="103" presetID="10" presetClass="exit" presetSubtype="0" fill="hold" grpId="3" nodeType="withEffect">
                                  <p:stCondLst>
                                    <p:cond delay="5800"/>
                                  </p:stCondLst>
                                  <p:childTnLst>
                                    <p:animEffect transition="out" filter="fade">
                                      <p:cBhvr>
                                        <p:cTn id="104" dur="1400"/>
                                        <p:tgtEl>
                                          <p:spTgt spid="37"/>
                                        </p:tgtEl>
                                      </p:cBhvr>
                                    </p:animEffect>
                                    <p:set>
                                      <p:cBhvr>
                                        <p:cTn id="105" dur="1" fill="hold">
                                          <p:stCondLst>
                                            <p:cond delay="1399"/>
                                          </p:stCondLst>
                                        </p:cTn>
                                        <p:tgtEl>
                                          <p:spTgt spid="37"/>
                                        </p:tgtEl>
                                        <p:attrNameLst>
                                          <p:attrName>style.visibility</p:attrName>
                                        </p:attrNameLst>
                                      </p:cBhvr>
                                      <p:to>
                                        <p:strVal val="hidden"/>
                                      </p:to>
                                    </p:set>
                                  </p:childTnLst>
                                </p:cTn>
                              </p:par>
                              <p:par>
                                <p:cTn id="106" presetID="10" presetClass="entr" presetSubtype="0" fill="hold" nodeType="withEffect">
                                  <p:stCondLst>
                                    <p:cond delay="3700"/>
                                  </p:stCondLst>
                                  <p:childTnLst>
                                    <p:set>
                                      <p:cBhvr>
                                        <p:cTn id="107" dur="1" fill="hold">
                                          <p:stCondLst>
                                            <p:cond delay="0"/>
                                          </p:stCondLst>
                                        </p:cTn>
                                        <p:tgtEl>
                                          <p:spTgt spid="27"/>
                                        </p:tgtEl>
                                        <p:attrNameLst>
                                          <p:attrName>style.visibility</p:attrName>
                                        </p:attrNameLst>
                                      </p:cBhvr>
                                      <p:to>
                                        <p:strVal val="visible"/>
                                      </p:to>
                                    </p:set>
                                    <p:animEffect transition="in" filter="fade">
                                      <p:cBhvr>
                                        <p:cTn id="108" dur="2100"/>
                                        <p:tgtEl>
                                          <p:spTgt spid="27"/>
                                        </p:tgtEl>
                                      </p:cBhvr>
                                    </p:animEffect>
                                  </p:childTnLst>
                                </p:cTn>
                              </p:par>
                              <p:par>
                                <p:cTn id="109" presetID="10" presetClass="entr" presetSubtype="0" fill="hold" nodeType="withEffect">
                                  <p:stCondLst>
                                    <p:cond delay="430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1800"/>
                                        <p:tgtEl>
                                          <p:spTgt spid="30"/>
                                        </p:tgtEl>
                                      </p:cBhvr>
                                    </p:animEffect>
                                  </p:childTnLst>
                                </p:cTn>
                              </p:par>
                              <p:par>
                                <p:cTn id="112" presetID="53" presetClass="entr" presetSubtype="0" fill="hold" nodeType="withEffect">
                                  <p:stCondLst>
                                    <p:cond delay="3600"/>
                                  </p:stCondLst>
                                  <p:childTnLst>
                                    <p:set>
                                      <p:cBhvr>
                                        <p:cTn id="113" dur="1" fill="hold">
                                          <p:stCondLst>
                                            <p:cond delay="0"/>
                                          </p:stCondLst>
                                        </p:cTn>
                                        <p:tgtEl>
                                          <p:spTgt spid="9"/>
                                        </p:tgtEl>
                                        <p:attrNameLst>
                                          <p:attrName>style.visibility</p:attrName>
                                        </p:attrNameLst>
                                      </p:cBhvr>
                                      <p:to>
                                        <p:strVal val="visible"/>
                                      </p:to>
                                    </p:set>
                                    <p:anim calcmode="lin" valueType="num">
                                      <p:cBhvr>
                                        <p:cTn id="114" dur="2000" fill="hold"/>
                                        <p:tgtEl>
                                          <p:spTgt spid="9"/>
                                        </p:tgtEl>
                                        <p:attrNameLst>
                                          <p:attrName>ppt_w</p:attrName>
                                        </p:attrNameLst>
                                      </p:cBhvr>
                                      <p:tavLst>
                                        <p:tav tm="0">
                                          <p:val>
                                            <p:fltVal val="0"/>
                                          </p:val>
                                        </p:tav>
                                        <p:tav tm="100000">
                                          <p:val>
                                            <p:strVal val="#ppt_w"/>
                                          </p:val>
                                        </p:tav>
                                      </p:tavLst>
                                    </p:anim>
                                    <p:anim calcmode="lin" valueType="num">
                                      <p:cBhvr>
                                        <p:cTn id="115" dur="2000" fill="hold"/>
                                        <p:tgtEl>
                                          <p:spTgt spid="9"/>
                                        </p:tgtEl>
                                        <p:attrNameLst>
                                          <p:attrName>ppt_h</p:attrName>
                                        </p:attrNameLst>
                                      </p:cBhvr>
                                      <p:tavLst>
                                        <p:tav tm="0">
                                          <p:val>
                                            <p:fltVal val="0"/>
                                          </p:val>
                                        </p:tav>
                                        <p:tav tm="100000">
                                          <p:val>
                                            <p:strVal val="#ppt_h"/>
                                          </p:val>
                                        </p:tav>
                                      </p:tavLst>
                                    </p:anim>
                                    <p:animEffect transition="in" filter="fade">
                                      <p:cBhvr>
                                        <p:cTn id="116" dur="2000"/>
                                        <p:tgtEl>
                                          <p:spTgt spid="9"/>
                                        </p:tgtEl>
                                      </p:cBhvr>
                                    </p:animEffect>
                                  </p:childTnLst>
                                </p:cTn>
                              </p:par>
                              <p:par>
                                <p:cTn id="117" presetID="53" presetClass="entr" presetSubtype="0" fill="hold" nodeType="withEffect">
                                  <p:stCondLst>
                                    <p:cond delay="3600"/>
                                  </p:stCondLst>
                                  <p:childTnLst>
                                    <p:set>
                                      <p:cBhvr>
                                        <p:cTn id="118" dur="1" fill="hold">
                                          <p:stCondLst>
                                            <p:cond delay="0"/>
                                          </p:stCondLst>
                                        </p:cTn>
                                        <p:tgtEl>
                                          <p:spTgt spid="8"/>
                                        </p:tgtEl>
                                        <p:attrNameLst>
                                          <p:attrName>style.visibility</p:attrName>
                                        </p:attrNameLst>
                                      </p:cBhvr>
                                      <p:to>
                                        <p:strVal val="visible"/>
                                      </p:to>
                                    </p:set>
                                    <p:anim calcmode="lin" valueType="num">
                                      <p:cBhvr>
                                        <p:cTn id="119" dur="2100" fill="hold"/>
                                        <p:tgtEl>
                                          <p:spTgt spid="8"/>
                                        </p:tgtEl>
                                        <p:attrNameLst>
                                          <p:attrName>ppt_w</p:attrName>
                                        </p:attrNameLst>
                                      </p:cBhvr>
                                      <p:tavLst>
                                        <p:tav tm="0">
                                          <p:val>
                                            <p:fltVal val="0"/>
                                          </p:val>
                                        </p:tav>
                                        <p:tav tm="100000">
                                          <p:val>
                                            <p:strVal val="#ppt_w"/>
                                          </p:val>
                                        </p:tav>
                                      </p:tavLst>
                                    </p:anim>
                                    <p:anim calcmode="lin" valueType="num">
                                      <p:cBhvr>
                                        <p:cTn id="120" dur="2100" fill="hold"/>
                                        <p:tgtEl>
                                          <p:spTgt spid="8"/>
                                        </p:tgtEl>
                                        <p:attrNameLst>
                                          <p:attrName>ppt_h</p:attrName>
                                        </p:attrNameLst>
                                      </p:cBhvr>
                                      <p:tavLst>
                                        <p:tav tm="0">
                                          <p:val>
                                            <p:fltVal val="0"/>
                                          </p:val>
                                        </p:tav>
                                        <p:tav tm="100000">
                                          <p:val>
                                            <p:strVal val="#ppt_h"/>
                                          </p:val>
                                        </p:tav>
                                      </p:tavLst>
                                    </p:anim>
                                    <p:animEffect transition="in" filter="fade">
                                      <p:cBhvr>
                                        <p:cTn id="121" dur="2100"/>
                                        <p:tgtEl>
                                          <p:spTgt spid="8"/>
                                        </p:tgtEl>
                                      </p:cBhvr>
                                    </p:animEffect>
                                  </p:childTnLst>
                                </p:cTn>
                              </p:par>
                              <p:par>
                                <p:cTn id="122" presetID="1" presetClass="entr" presetSubtype="0" fill="hold" nodeType="withEffect">
                                  <p:stCondLst>
                                    <p:cond delay="0"/>
                                  </p:stCondLst>
                                  <p:childTnLst>
                                    <p:set>
                                      <p:cBhvr>
                                        <p:cTn id="1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8" grpId="0" animBg="1"/>
      <p:bldP spid="28" grpId="1" animBg="1"/>
      <p:bldP spid="28" grpId="2" animBg="1"/>
      <p:bldP spid="28" grpId="3" animBg="1"/>
      <p:bldP spid="31" grpId="0" animBg="1"/>
      <p:bldP spid="31" grpId="1" animBg="1"/>
      <p:bldP spid="31" grpId="2" animBg="1"/>
      <p:bldP spid="31" grpId="3" animBg="1"/>
      <p:bldP spid="32" grpId="0" animBg="1"/>
      <p:bldP spid="32" grpId="1" animBg="1"/>
      <p:bldP spid="32" grpId="2" animBg="1"/>
      <p:bldP spid="32" grpId="3" animBg="1"/>
      <p:bldP spid="33" grpId="0" animBg="1"/>
      <p:bldP spid="33" grpId="1" animBg="1"/>
      <p:bldP spid="33" grpId="2" animBg="1"/>
      <p:bldP spid="33" grpId="3" animBg="1"/>
      <p:bldP spid="34" grpId="0" animBg="1"/>
      <p:bldP spid="34" grpId="1" animBg="1"/>
      <p:bldP spid="34" grpId="2" animBg="1"/>
      <p:bldP spid="34" grpId="3" animBg="1"/>
      <p:bldP spid="37" grpId="0" animBg="1"/>
      <p:bldP spid="37" grpId="1" animBg="1"/>
      <p:bldP spid="37" grpId="2" animBg="1"/>
      <p:bldP spid="37" grpId="3"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Title 1"/>
          <p:cNvSpPr>
            <a:spLocks noGrp="1"/>
          </p:cNvSpPr>
          <p:nvPr>
            <p:ph type="title" idx="4294967295"/>
          </p:nvPr>
        </p:nvSpPr>
        <p:spPr/>
        <p:txBody>
          <a:bodyPr anchor="t"/>
          <a:lstStyle/>
          <a:p>
            <a:r>
              <a:rPr lang="en-GB">
                <a:latin typeface="Arial" charset="0"/>
                <a:cs typeface="Arial" charset="0"/>
              </a:rPr>
              <a:t>SGLT2 inhibitors: therapeutic indications</a:t>
            </a:r>
          </a:p>
        </p:txBody>
      </p:sp>
      <p:graphicFrame>
        <p:nvGraphicFramePr>
          <p:cNvPr id="10" name="Table 9"/>
          <p:cNvGraphicFramePr>
            <a:graphicFrameLocks noGrp="1"/>
          </p:cNvGraphicFramePr>
          <p:nvPr/>
        </p:nvGraphicFramePr>
        <p:xfrm>
          <a:off x="411480" y="1532058"/>
          <a:ext cx="8519291" cy="287230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181109">
                  <a:extLst>
                    <a:ext uri="{9D8B030D-6E8A-4147-A177-3AD203B41FA5}">
                      <a16:colId xmlns:a16="http://schemas.microsoft.com/office/drawing/2014/main" val="20000"/>
                    </a:ext>
                  </a:extLst>
                </a:gridCol>
                <a:gridCol w="1655207">
                  <a:extLst>
                    <a:ext uri="{9D8B030D-6E8A-4147-A177-3AD203B41FA5}">
                      <a16:colId xmlns:a16="http://schemas.microsoft.com/office/drawing/2014/main" val="20001"/>
                    </a:ext>
                  </a:extLst>
                </a:gridCol>
                <a:gridCol w="1827025">
                  <a:extLst>
                    <a:ext uri="{9D8B030D-6E8A-4147-A177-3AD203B41FA5}">
                      <a16:colId xmlns:a16="http://schemas.microsoft.com/office/drawing/2014/main" val="20002"/>
                    </a:ext>
                  </a:extLst>
                </a:gridCol>
                <a:gridCol w="1855950">
                  <a:extLst>
                    <a:ext uri="{9D8B030D-6E8A-4147-A177-3AD203B41FA5}">
                      <a16:colId xmlns:a16="http://schemas.microsoft.com/office/drawing/2014/main" val="20003"/>
                    </a:ext>
                  </a:extLst>
                </a:gridCol>
              </a:tblGrid>
              <a:tr h="567292">
                <a:tc>
                  <a:txBody>
                    <a:bodyPr/>
                    <a:lstStyle/>
                    <a:p>
                      <a:endParaRPr lang="en-GB" sz="1600" dirty="0">
                        <a:latin typeface="Arial" pitchFamily="34" charset="0"/>
                        <a:cs typeface="Arial" pitchFamily="34" charset="0"/>
                      </a:endParaRPr>
                    </a:p>
                  </a:txBody>
                  <a:tcPr marL="90000" marR="90000" marT="144000" marB="144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pPr algn="ctr"/>
                      <a:r>
                        <a:rPr lang="en-GB" sz="1600" dirty="0">
                          <a:latin typeface="Arial" pitchFamily="34" charset="0"/>
                          <a:cs typeface="Arial" pitchFamily="34" charset="0"/>
                        </a:rPr>
                        <a:t>Empagliflozin</a:t>
                      </a:r>
                      <a:r>
                        <a:rPr lang="en-GB" sz="1600" baseline="30000" dirty="0">
                          <a:latin typeface="Arial" pitchFamily="34" charset="0"/>
                          <a:cs typeface="Arial" pitchFamily="34" charset="0"/>
                        </a:rPr>
                        <a:t>1</a:t>
                      </a:r>
                    </a:p>
                  </a:txBody>
                  <a:tcPr marL="90000" marR="90000" marT="144000" marB="144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tcPr>
                </a:tc>
                <a:tc>
                  <a:txBody>
                    <a:bodyPr/>
                    <a:lstStyle/>
                    <a:p>
                      <a:pPr algn="ctr"/>
                      <a:r>
                        <a:rPr lang="en-GB" sz="1600" baseline="0" dirty="0">
                          <a:latin typeface="Arial" pitchFamily="34" charset="0"/>
                          <a:cs typeface="Arial" pitchFamily="34" charset="0"/>
                        </a:rPr>
                        <a:t>Canagliflozin</a:t>
                      </a:r>
                      <a:r>
                        <a:rPr lang="en-GB" sz="1600" baseline="30000" dirty="0">
                          <a:latin typeface="Arial" pitchFamily="34" charset="0"/>
                          <a:cs typeface="Arial" pitchFamily="34" charset="0"/>
                        </a:rPr>
                        <a:t>2</a:t>
                      </a:r>
                    </a:p>
                  </a:txBody>
                  <a:tcPr marL="90000" marR="90000" marT="144000" marB="144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tcPr>
                </a:tc>
                <a:tc>
                  <a:txBody>
                    <a:bodyPr/>
                    <a:lstStyle/>
                    <a:p>
                      <a:pPr algn="ctr"/>
                      <a:r>
                        <a:rPr lang="en-GB" sz="1600" dirty="0">
                          <a:latin typeface="Arial" pitchFamily="34" charset="0"/>
                          <a:cs typeface="Arial" pitchFamily="34" charset="0"/>
                        </a:rPr>
                        <a:t>Dapagliflozin</a:t>
                      </a:r>
                      <a:r>
                        <a:rPr lang="en-GB" sz="1600" baseline="30000" dirty="0">
                          <a:latin typeface="Arial" pitchFamily="34" charset="0"/>
                          <a:cs typeface="Arial" pitchFamily="34" charset="0"/>
                        </a:rPr>
                        <a:t>3</a:t>
                      </a:r>
                    </a:p>
                  </a:txBody>
                  <a:tcPr marL="90000" marR="90000" marT="144000" marB="14400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16200000" scaled="1"/>
                      <a:tileRect/>
                    </a:gradFill>
                  </a:tcPr>
                </a:tc>
                <a:extLst>
                  <a:ext uri="{0D108BD9-81ED-4DB2-BD59-A6C34878D82A}">
                    <a16:rowId xmlns:a16="http://schemas.microsoft.com/office/drawing/2014/main" val="10000"/>
                  </a:ext>
                </a:extLst>
              </a:tr>
              <a:tr h="599804">
                <a:tc>
                  <a:txBody>
                    <a:bodyPr/>
                    <a:lstStyle/>
                    <a:p>
                      <a:r>
                        <a:rPr lang="en-GB" sz="1600" dirty="0" err="1">
                          <a:solidFill>
                            <a:schemeClr val="tx1"/>
                          </a:solidFill>
                          <a:latin typeface="Arial" pitchFamily="34" charset="0"/>
                          <a:cs typeface="Arial" pitchFamily="34" charset="0"/>
                        </a:rPr>
                        <a:t>Monotherapy</a:t>
                      </a:r>
                      <a:endParaRPr lang="en-GB" sz="1600" baseline="30000" dirty="0">
                        <a:solidFill>
                          <a:schemeClr val="tx1"/>
                        </a:solidFill>
                        <a:latin typeface="Arial" pitchFamily="34" charset="0"/>
                        <a:cs typeface="Arial" pitchFamily="34" charset="0"/>
                      </a:endParaRPr>
                    </a:p>
                  </a:txBody>
                  <a:tcPr marL="90000" marR="90000" marT="144000" marB="144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latin typeface="Wingdings"/>
                          <a:ea typeface="Calibri"/>
                          <a:cs typeface="Times New Roman"/>
                        </a:rPr>
                        <a:t>ü</a:t>
                      </a:r>
                      <a:endParaRPr kumimoji="0" lang="en-GB" sz="1600" b="0" i="0" u="none" strike="noStrike" kern="1200" cap="none" spc="0" normalizeH="0" baseline="0" noProof="0" dirty="0">
                        <a:ln>
                          <a:noFill/>
                        </a:ln>
                        <a:solidFill>
                          <a:schemeClr val="tx1"/>
                        </a:solidFill>
                        <a:effectLst/>
                        <a:uLnTx/>
                        <a:uFillTx/>
                        <a:latin typeface="Arial" pitchFamily="34" charset="0"/>
                        <a:ea typeface="Calibri"/>
                        <a:cs typeface="Arial" pitchFamily="34" charset="0"/>
                      </a:endParaRPr>
                    </a:p>
                  </a:txBody>
                  <a:tcPr marL="90000" marR="90000" marT="144000" marB="144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F2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latin typeface="Wingdings"/>
                          <a:ea typeface="Calibri"/>
                          <a:cs typeface="Times New Roman"/>
                        </a:rPr>
                        <a:t>ü</a:t>
                      </a:r>
                      <a:endParaRPr lang="en-GB" sz="1600" dirty="0"/>
                    </a:p>
                  </a:txBody>
                  <a:tcPr marL="90000" marR="90000" marT="144000" marB="144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F2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latin typeface="Wingdings"/>
                          <a:ea typeface="Calibri"/>
                          <a:cs typeface="Times New Roman"/>
                        </a:rPr>
                        <a:t>ü</a:t>
                      </a:r>
                      <a:endParaRPr lang="en-GB" dirty="0"/>
                    </a:p>
                  </a:txBody>
                  <a:tcPr marL="90000" marR="90000" marT="144000" marB="144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F2F9"/>
                    </a:solidFill>
                  </a:tcPr>
                </a:tc>
                <a:extLst>
                  <a:ext uri="{0D108BD9-81ED-4DB2-BD59-A6C34878D82A}">
                    <a16:rowId xmlns:a16="http://schemas.microsoft.com/office/drawing/2014/main" val="10001"/>
                  </a:ext>
                </a:extLst>
              </a:tr>
              <a:tr h="1087481">
                <a:tc>
                  <a:txBody>
                    <a:bodyPr/>
                    <a:lstStyle/>
                    <a:p>
                      <a:r>
                        <a:rPr lang="en-GB" sz="1600" kern="1200" dirty="0">
                          <a:solidFill>
                            <a:schemeClr val="tx1"/>
                          </a:solidFill>
                          <a:latin typeface="Arial" pitchFamily="34" charset="0"/>
                          <a:ea typeface="+mn-ea"/>
                          <a:cs typeface="Arial" pitchFamily="34" charset="0"/>
                        </a:rPr>
                        <a:t>In combination with other glucose-lowering products including insulin</a:t>
                      </a:r>
                    </a:p>
                  </a:txBody>
                  <a:tcPr marL="90000" marR="90000" marT="144000" marB="144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latin typeface="Wingdings"/>
                          <a:ea typeface="Calibri"/>
                          <a:cs typeface="Times New Roman"/>
                        </a:rPr>
                        <a:t>ü</a:t>
                      </a:r>
                      <a:endParaRPr kumimoji="0" lang="en-GB" sz="1600" b="0" i="0" u="none" strike="noStrike" kern="1200" cap="none" spc="0" normalizeH="0" baseline="0" noProof="0" dirty="0">
                        <a:ln>
                          <a:noFill/>
                        </a:ln>
                        <a:solidFill>
                          <a:schemeClr val="tx1"/>
                        </a:solidFill>
                        <a:effectLst/>
                        <a:uLnTx/>
                        <a:uFillTx/>
                        <a:latin typeface="Arial" pitchFamily="34" charset="0"/>
                        <a:ea typeface="Calibri"/>
                        <a:cs typeface="Arial" pitchFamily="34" charset="0"/>
                      </a:endParaRPr>
                    </a:p>
                  </a:txBody>
                  <a:tcPr marL="90000" marR="90000" marT="144000" marB="144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F2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latin typeface="Wingdings"/>
                          <a:ea typeface="Calibri"/>
                          <a:cs typeface="Times New Roman"/>
                        </a:rPr>
                        <a:t>ü</a:t>
                      </a:r>
                      <a:endParaRPr lang="en-GB" sz="1600" dirty="0"/>
                    </a:p>
                  </a:txBody>
                  <a:tcPr marL="90000" marR="90000" marT="144000" marB="144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F2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latin typeface="Wingdings"/>
                          <a:ea typeface="Calibri"/>
                          <a:cs typeface="Times New Roman"/>
                        </a:rPr>
                        <a:t>ü</a:t>
                      </a:r>
                      <a:endParaRPr lang="en-GB"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D4D4F"/>
                          </a:solidFill>
                          <a:effectLst/>
                          <a:uLnTx/>
                          <a:uFillTx/>
                          <a:latin typeface="Arial" pitchFamily="34" charset="0"/>
                          <a:ea typeface="Calibri"/>
                          <a:cs typeface="Arial" pitchFamily="34" charset="0"/>
                        </a:rPr>
                        <a:t>(except </a:t>
                      </a:r>
                      <a:r>
                        <a:rPr kumimoji="0" lang="en-GB" sz="1400" b="0" i="0" u="none" strike="noStrike" kern="1200" cap="none" spc="0" normalizeH="0" baseline="0" noProof="0" dirty="0" err="1">
                          <a:ln>
                            <a:noFill/>
                          </a:ln>
                          <a:solidFill>
                            <a:srgbClr val="4D4D4F"/>
                          </a:solidFill>
                          <a:effectLst/>
                          <a:uLnTx/>
                          <a:uFillTx/>
                          <a:latin typeface="Arial" pitchFamily="34" charset="0"/>
                          <a:ea typeface="Calibri"/>
                          <a:cs typeface="Arial" pitchFamily="34" charset="0"/>
                        </a:rPr>
                        <a:t>pioglitazone</a:t>
                      </a:r>
                      <a:r>
                        <a:rPr kumimoji="0" lang="en-GB" sz="1400" b="0" i="0" u="none" strike="noStrike" kern="1200" cap="none" spc="0" normalizeH="0" baseline="0" noProof="0" dirty="0">
                          <a:ln>
                            <a:noFill/>
                          </a:ln>
                          <a:solidFill>
                            <a:srgbClr val="4D4D4F"/>
                          </a:solidFill>
                          <a:effectLst/>
                          <a:uLnTx/>
                          <a:uFillTx/>
                          <a:latin typeface="Arial" pitchFamily="34" charset="0"/>
                          <a:ea typeface="Calibri"/>
                          <a:cs typeface="Arial" pitchFamily="34" charset="0"/>
                        </a:rPr>
                        <a:t>)</a:t>
                      </a:r>
                    </a:p>
                  </a:txBody>
                  <a:tcPr marL="90000" marR="90000" marT="144000" marB="144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F2F9"/>
                    </a:solidFill>
                  </a:tcPr>
                </a:tc>
                <a:extLst>
                  <a:ext uri="{0D108BD9-81ED-4DB2-BD59-A6C34878D82A}">
                    <a16:rowId xmlns:a16="http://schemas.microsoft.com/office/drawing/2014/main" val="10002"/>
                  </a:ext>
                </a:extLst>
              </a:tr>
              <a:tr h="6177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Arial" pitchFamily="34" charset="0"/>
                          <a:ea typeface="+mn-ea"/>
                          <a:cs typeface="Arial" pitchFamily="34" charset="0"/>
                        </a:rPr>
                        <a:t>Available doses</a:t>
                      </a:r>
                    </a:p>
                  </a:txBody>
                  <a:tcPr marL="90000" marR="90000" marT="144000" marB="144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Arial" pitchFamily="34" charset="0"/>
                          <a:ea typeface="+mn-ea"/>
                          <a:cs typeface="Arial" pitchFamily="34" charset="0"/>
                        </a:rPr>
                        <a:t>10 mg </a:t>
                      </a:r>
                      <a:r>
                        <a:rPr lang="en-GB" sz="1600" kern="1200" dirty="0" err="1">
                          <a:solidFill>
                            <a:schemeClr val="tx1"/>
                          </a:solidFill>
                          <a:latin typeface="Arial" pitchFamily="34" charset="0"/>
                          <a:ea typeface="+mn-ea"/>
                          <a:cs typeface="Arial" pitchFamily="34" charset="0"/>
                        </a:rPr>
                        <a:t>od</a:t>
                      </a:r>
                      <a:endParaRPr lang="en-GB" sz="1600" kern="1200" dirty="0">
                        <a:solidFill>
                          <a:schemeClr val="tx1"/>
                        </a:solidFill>
                        <a:latin typeface="Arial" pitchFamily="34" charset="0"/>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Arial" pitchFamily="34" charset="0"/>
                          <a:ea typeface="+mn-ea"/>
                          <a:cs typeface="Arial" pitchFamily="34" charset="0"/>
                        </a:rPr>
                        <a:t>25 mg </a:t>
                      </a:r>
                      <a:r>
                        <a:rPr lang="en-GB" sz="1600" kern="1200" dirty="0" err="1">
                          <a:solidFill>
                            <a:schemeClr val="tx1"/>
                          </a:solidFill>
                          <a:latin typeface="Arial" pitchFamily="34" charset="0"/>
                          <a:ea typeface="+mn-ea"/>
                          <a:cs typeface="Arial" pitchFamily="34" charset="0"/>
                        </a:rPr>
                        <a:t>od</a:t>
                      </a:r>
                      <a:endParaRPr lang="en-GB" sz="1600" kern="1200" dirty="0">
                        <a:solidFill>
                          <a:schemeClr val="tx1"/>
                        </a:solidFill>
                        <a:latin typeface="Arial" pitchFamily="34" charset="0"/>
                        <a:ea typeface="+mn-ea"/>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F2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Arial" pitchFamily="34" charset="0"/>
                          <a:ea typeface="+mn-ea"/>
                          <a:cs typeface="Arial" pitchFamily="34" charset="0"/>
                        </a:rPr>
                        <a:t>100 mg </a:t>
                      </a:r>
                      <a:r>
                        <a:rPr lang="en-GB" sz="1600" kern="1200" dirty="0" err="1">
                          <a:solidFill>
                            <a:schemeClr val="tx1"/>
                          </a:solidFill>
                          <a:latin typeface="Arial" pitchFamily="34" charset="0"/>
                          <a:ea typeface="+mn-ea"/>
                          <a:cs typeface="Arial" pitchFamily="34" charset="0"/>
                        </a:rPr>
                        <a:t>od</a:t>
                      </a:r>
                      <a:endParaRPr lang="en-GB" sz="1600" kern="1200" dirty="0">
                        <a:solidFill>
                          <a:schemeClr val="tx1"/>
                        </a:solidFill>
                        <a:latin typeface="Arial" pitchFamily="34" charset="0"/>
                        <a:ea typeface="+mn-ea"/>
                        <a:cs typeface="Arial"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Arial" pitchFamily="34" charset="0"/>
                          <a:ea typeface="+mn-ea"/>
                          <a:cs typeface="Arial" pitchFamily="34" charset="0"/>
                        </a:rPr>
                        <a:t>300 mg </a:t>
                      </a:r>
                      <a:r>
                        <a:rPr lang="en-GB" sz="1600" kern="1200" dirty="0" err="1">
                          <a:solidFill>
                            <a:schemeClr val="tx1"/>
                          </a:solidFill>
                          <a:latin typeface="Arial" pitchFamily="34" charset="0"/>
                          <a:ea typeface="+mn-ea"/>
                          <a:cs typeface="Arial" pitchFamily="34" charset="0"/>
                        </a:rPr>
                        <a:t>od</a:t>
                      </a:r>
                      <a:endParaRPr lang="en-GB" sz="1600" kern="1200" dirty="0">
                        <a:solidFill>
                          <a:schemeClr val="tx1"/>
                        </a:solidFill>
                        <a:latin typeface="Arial" pitchFamily="34" charset="0"/>
                        <a:ea typeface="+mn-ea"/>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F2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Arial" pitchFamily="34" charset="0"/>
                          <a:ea typeface="+mn-ea"/>
                          <a:cs typeface="Arial" pitchFamily="34" charset="0"/>
                        </a:rPr>
                        <a:t>10 mg od</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F2F9"/>
                    </a:solidFill>
                  </a:tcPr>
                </a:tc>
                <a:extLst>
                  <a:ext uri="{0D108BD9-81ED-4DB2-BD59-A6C34878D82A}">
                    <a16:rowId xmlns:a16="http://schemas.microsoft.com/office/drawing/2014/main" val="10003"/>
                  </a:ext>
                </a:extLst>
              </a:tr>
            </a:tbl>
          </a:graphicData>
        </a:graphic>
      </p:graphicFrame>
      <p:sp>
        <p:nvSpPr>
          <p:cNvPr id="7" name="Text Placeholder 1"/>
          <p:cNvSpPr txBox="1">
            <a:spLocks/>
          </p:cNvSpPr>
          <p:nvPr/>
        </p:nvSpPr>
        <p:spPr>
          <a:xfrm>
            <a:off x="423863" y="5922963"/>
            <a:ext cx="8785225" cy="863600"/>
          </a:xfrm>
          <a:prstGeom prst="rect">
            <a:avLst/>
          </a:prstGeom>
        </p:spPr>
        <p:txBody>
          <a:bodyPr/>
          <a:lstStyle/>
          <a:p>
            <a:pPr marL="228600" indent="-228600" fontAlgn="auto">
              <a:spcBef>
                <a:spcPts val="0"/>
              </a:spcBef>
              <a:spcAft>
                <a:spcPts val="0"/>
              </a:spcAft>
              <a:defRPr/>
            </a:pPr>
            <a:r>
              <a:rPr lang="en-GB" sz="900" dirty="0">
                <a:solidFill>
                  <a:srgbClr val="53575E"/>
                </a:solidFill>
                <a:latin typeface="Arial" pitchFamily="34" charset="0"/>
                <a:cs typeface="Arial" pitchFamily="34" charset="0"/>
              </a:rPr>
              <a:t>References</a:t>
            </a:r>
          </a:p>
          <a:p>
            <a:pPr marL="228600" indent="-228600" fontAlgn="auto">
              <a:spcBef>
                <a:spcPts val="0"/>
              </a:spcBef>
              <a:spcAft>
                <a:spcPts val="0"/>
              </a:spcAft>
              <a:defRPr/>
            </a:pPr>
            <a:r>
              <a:rPr lang="en-GB" sz="900" dirty="0">
                <a:solidFill>
                  <a:srgbClr val="53575E"/>
                </a:solidFill>
                <a:latin typeface="Arial" pitchFamily="34" charset="0"/>
                <a:cs typeface="Arial" pitchFamily="34" charset="0"/>
              </a:rPr>
              <a:t>1. </a:t>
            </a:r>
            <a:r>
              <a:rPr lang="en-GB" sz="900" dirty="0" err="1">
                <a:solidFill>
                  <a:srgbClr val="53575E"/>
                </a:solidFill>
                <a:latin typeface="Arial" pitchFamily="34" charset="0"/>
                <a:cs typeface="Arial" pitchFamily="34" charset="0"/>
              </a:rPr>
              <a:t>Jardiance</a:t>
            </a:r>
            <a:r>
              <a:rPr lang="en-GB" sz="900" dirty="0">
                <a:solidFill>
                  <a:srgbClr val="53575E"/>
                </a:solidFill>
                <a:latin typeface="Arial" pitchFamily="34" charset="0"/>
                <a:cs typeface="Arial" pitchFamily="34" charset="0"/>
              </a:rPr>
              <a:t> ® (</a:t>
            </a:r>
            <a:r>
              <a:rPr lang="en-GB" sz="900" dirty="0" err="1">
                <a:solidFill>
                  <a:srgbClr val="53575E"/>
                </a:solidFill>
                <a:latin typeface="Arial" pitchFamily="34" charset="0"/>
                <a:cs typeface="Arial" pitchFamily="34" charset="0"/>
              </a:rPr>
              <a:t>empagliflozin</a:t>
            </a:r>
            <a:r>
              <a:rPr lang="en-GB" sz="900" dirty="0">
                <a:solidFill>
                  <a:srgbClr val="53575E"/>
                </a:solidFill>
                <a:latin typeface="Arial" pitchFamily="34" charset="0"/>
                <a:cs typeface="Arial" pitchFamily="34" charset="0"/>
              </a:rPr>
              <a:t>) summary of product characteristics.</a:t>
            </a:r>
          </a:p>
          <a:p>
            <a:pPr marL="342900" indent="-342900" fontAlgn="auto">
              <a:spcBef>
                <a:spcPts val="0"/>
              </a:spcBef>
              <a:spcAft>
                <a:spcPts val="0"/>
              </a:spcAft>
              <a:buClr>
                <a:srgbClr val="79AA38"/>
              </a:buClr>
              <a:defRPr/>
            </a:pPr>
            <a:r>
              <a:rPr lang="en-GB" sz="900" dirty="0">
                <a:solidFill>
                  <a:srgbClr val="53575E"/>
                </a:solidFill>
                <a:latin typeface="Arial" pitchFamily="34" charset="0"/>
                <a:cs typeface="Arial" pitchFamily="34" charset="0"/>
              </a:rPr>
              <a:t>2. </a:t>
            </a:r>
            <a:r>
              <a:rPr lang="en-GB" sz="900" dirty="0" err="1">
                <a:solidFill>
                  <a:srgbClr val="53575E"/>
                </a:solidFill>
                <a:latin typeface="Arial" pitchFamily="34" charset="0"/>
                <a:cs typeface="Arial" pitchFamily="34" charset="0"/>
              </a:rPr>
              <a:t>Invokana</a:t>
            </a:r>
            <a:r>
              <a:rPr lang="en-GB" sz="900" dirty="0">
                <a:solidFill>
                  <a:srgbClr val="53575E"/>
                </a:solidFill>
                <a:latin typeface="Arial" pitchFamily="34" charset="0"/>
                <a:cs typeface="Arial" pitchFamily="34" charset="0"/>
              </a:rPr>
              <a:t>® (canagliflozin) Summary of Product Characteristics. Available at: </a:t>
            </a:r>
            <a:r>
              <a:rPr lang="en-GB" sz="900" dirty="0">
                <a:solidFill>
                  <a:srgbClr val="53575E"/>
                </a:solidFill>
                <a:latin typeface="Arial" pitchFamily="34" charset="0"/>
                <a:cs typeface="Arial" pitchFamily="34" charset="0"/>
                <a:hlinkClick r:id="rId2"/>
              </a:rPr>
              <a:t>http://www.medicines.org.uk/emc/medicine/28400</a:t>
            </a:r>
            <a:r>
              <a:rPr lang="en-GB" sz="900" dirty="0">
                <a:solidFill>
                  <a:srgbClr val="53575E"/>
                </a:solidFill>
                <a:latin typeface="Arial" pitchFamily="34" charset="0"/>
                <a:cs typeface="Arial" pitchFamily="34" charset="0"/>
              </a:rPr>
              <a:t> (accessed August 2014).</a:t>
            </a:r>
          </a:p>
          <a:p>
            <a:pPr marL="342900" indent="-342900" fontAlgn="auto">
              <a:spcBef>
                <a:spcPts val="0"/>
              </a:spcBef>
              <a:spcAft>
                <a:spcPts val="0"/>
              </a:spcAft>
              <a:buClr>
                <a:srgbClr val="79AA38"/>
              </a:buClr>
              <a:defRPr/>
            </a:pPr>
            <a:r>
              <a:rPr lang="en-GB" sz="900" dirty="0">
                <a:solidFill>
                  <a:srgbClr val="53575E"/>
                </a:solidFill>
                <a:latin typeface="Arial" pitchFamily="34" charset="0"/>
                <a:cs typeface="Arial" pitchFamily="34" charset="0"/>
              </a:rPr>
              <a:t>3. </a:t>
            </a:r>
            <a:r>
              <a:rPr lang="en-GB" sz="900" dirty="0" err="1">
                <a:solidFill>
                  <a:srgbClr val="53575E"/>
                </a:solidFill>
                <a:latin typeface="Arial" pitchFamily="34" charset="0"/>
                <a:cs typeface="Arial" pitchFamily="34" charset="0"/>
              </a:rPr>
              <a:t>Forxiga</a:t>
            </a:r>
            <a:r>
              <a:rPr lang="en-GB" sz="900" dirty="0">
                <a:solidFill>
                  <a:srgbClr val="53575E"/>
                </a:solidFill>
                <a:latin typeface="Arial" pitchFamily="34" charset="0"/>
                <a:cs typeface="Arial" pitchFamily="34" charset="0"/>
              </a:rPr>
              <a:t>® (</a:t>
            </a:r>
            <a:r>
              <a:rPr lang="en-GB" sz="900" dirty="0" err="1">
                <a:solidFill>
                  <a:srgbClr val="53575E"/>
                </a:solidFill>
                <a:latin typeface="Arial" pitchFamily="34" charset="0"/>
                <a:cs typeface="Arial" pitchFamily="34" charset="0"/>
              </a:rPr>
              <a:t>dapagliflozin</a:t>
            </a:r>
            <a:r>
              <a:rPr lang="en-GB" sz="900" dirty="0">
                <a:solidFill>
                  <a:srgbClr val="53575E"/>
                </a:solidFill>
                <a:latin typeface="Arial" pitchFamily="34" charset="0"/>
                <a:cs typeface="Arial" pitchFamily="34" charset="0"/>
              </a:rPr>
              <a:t>) Summary of Product Characteristics. Available at: </a:t>
            </a:r>
            <a:r>
              <a:rPr lang="en-GB" sz="900" dirty="0">
                <a:solidFill>
                  <a:srgbClr val="53575E"/>
                </a:solidFill>
                <a:latin typeface="Arial" pitchFamily="34" charset="0"/>
                <a:cs typeface="Arial" pitchFamily="34" charset="0"/>
                <a:hlinkClick r:id="rId3"/>
              </a:rPr>
              <a:t>http://www.medicines.org.uk/emc/medicine/27188</a:t>
            </a:r>
            <a:r>
              <a:rPr lang="en-GB" sz="900" dirty="0">
                <a:solidFill>
                  <a:srgbClr val="53575E"/>
                </a:solidFill>
                <a:latin typeface="Arial" pitchFamily="34" charset="0"/>
                <a:cs typeface="Arial" pitchFamily="34" charset="0"/>
              </a:rPr>
              <a:t> (accessed August 2014).</a:t>
            </a:r>
          </a:p>
        </p:txBody>
      </p:sp>
      <p:sp>
        <p:nvSpPr>
          <p:cNvPr id="5" name="Text Placeholder 1"/>
          <p:cNvSpPr txBox="1">
            <a:spLocks/>
          </p:cNvSpPr>
          <p:nvPr/>
        </p:nvSpPr>
        <p:spPr>
          <a:xfrm>
            <a:off x="358775" y="4498975"/>
            <a:ext cx="8785225" cy="863600"/>
          </a:xfrm>
          <a:prstGeom prst="rect">
            <a:avLst/>
          </a:prstGeom>
        </p:spPr>
        <p:txBody>
          <a:bodyPr/>
          <a:lstStyle/>
          <a:p>
            <a:pPr>
              <a:defRPr/>
            </a:pPr>
            <a:r>
              <a:rPr lang="en-GB" sz="1400" dirty="0">
                <a:solidFill>
                  <a:srgbClr val="53575E"/>
                </a:solidFill>
                <a:latin typeface="Arial" pitchFamily="34" charset="0"/>
                <a:cs typeface="Arial" pitchFamily="34" charset="0"/>
              </a:rPr>
              <a:t>*When diet and exercise alone do not provide adequate </a:t>
            </a:r>
            <a:r>
              <a:rPr lang="en-GB" sz="1400" dirty="0" err="1">
                <a:solidFill>
                  <a:srgbClr val="53575E"/>
                </a:solidFill>
                <a:latin typeface="Arial" pitchFamily="34" charset="0"/>
                <a:cs typeface="Arial" pitchFamily="34" charset="0"/>
              </a:rPr>
              <a:t>glycaemic</a:t>
            </a:r>
            <a:r>
              <a:rPr lang="en-GB" sz="1400" dirty="0">
                <a:solidFill>
                  <a:srgbClr val="53575E"/>
                </a:solidFill>
                <a:latin typeface="Arial" pitchFamily="34" charset="0"/>
                <a:cs typeface="Arial" pitchFamily="34" charset="0"/>
              </a:rPr>
              <a:t> control in patients for whom use of </a:t>
            </a:r>
            <a:r>
              <a:rPr lang="en-GB" sz="1400" dirty="0" err="1">
                <a:solidFill>
                  <a:srgbClr val="53575E"/>
                </a:solidFill>
                <a:latin typeface="Arial" pitchFamily="34" charset="0"/>
                <a:cs typeface="Arial" pitchFamily="34" charset="0"/>
              </a:rPr>
              <a:t>metformin</a:t>
            </a:r>
            <a:r>
              <a:rPr lang="en-GB" sz="1400" dirty="0">
                <a:solidFill>
                  <a:srgbClr val="53575E"/>
                </a:solidFill>
                <a:latin typeface="Arial" pitchFamily="34" charset="0"/>
                <a:cs typeface="Arial" pitchFamily="34" charset="0"/>
              </a:rPr>
              <a:t> is considered inappropriate due to intolerance.</a:t>
            </a:r>
          </a:p>
          <a:p>
            <a:pPr marL="228600" indent="-228600">
              <a:defRPr/>
            </a:pPr>
            <a:endParaRPr lang="en-GB" sz="1400" dirty="0">
              <a:solidFill>
                <a:srgbClr val="53575E"/>
              </a:solidFill>
              <a:latin typeface="Arial" pitchFamily="34" charset="0"/>
              <a:cs typeface="Arial" pitchFamily="34"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Title 1"/>
          <p:cNvSpPr>
            <a:spLocks noGrp="1"/>
          </p:cNvSpPr>
          <p:nvPr>
            <p:ph type="title" idx="4294967295"/>
          </p:nvPr>
        </p:nvSpPr>
        <p:spPr>
          <a:xfrm>
            <a:off x="384175" y="454025"/>
            <a:ext cx="8229600" cy="776288"/>
          </a:xfrm>
        </p:spPr>
        <p:txBody>
          <a:bodyPr anchor="t"/>
          <a:lstStyle/>
          <a:p>
            <a:r>
              <a:rPr lang="en-GB" sz="2400">
                <a:latin typeface="Arial" charset="0"/>
                <a:cs typeface="Arial" charset="0"/>
              </a:rPr>
              <a:t>HbA</a:t>
            </a:r>
            <a:r>
              <a:rPr lang="en-GB" sz="2400" baseline="-25000">
                <a:latin typeface="Arial" charset="0"/>
                <a:cs typeface="Arial" charset="0"/>
              </a:rPr>
              <a:t>1c</a:t>
            </a:r>
            <a:r>
              <a:rPr lang="en-GB" sz="2400">
                <a:latin typeface="Arial" charset="0"/>
                <a:cs typeface="Arial" charset="0"/>
              </a:rPr>
              <a:t> reduction: SGLT2 inhibitor add on to metformin indirect SPC comparison</a:t>
            </a:r>
            <a:br>
              <a:rPr lang="en-GB" sz="2400">
                <a:latin typeface="Arial" charset="0"/>
                <a:cs typeface="Arial" charset="0"/>
              </a:rPr>
            </a:br>
            <a:r>
              <a:rPr lang="en-GB" sz="1800" b="0">
                <a:latin typeface="Arial" charset="0"/>
                <a:cs typeface="Arial" charset="0"/>
              </a:rPr>
              <a:t>There are no head-to-head studies comparing SGLT2 inhibitors</a:t>
            </a:r>
          </a:p>
        </p:txBody>
      </p:sp>
      <p:graphicFrame>
        <p:nvGraphicFramePr>
          <p:cNvPr id="504835" name="Content Placeholder 12"/>
          <p:cNvGraphicFramePr>
            <a:graphicFrameLocks/>
          </p:cNvGraphicFramePr>
          <p:nvPr/>
        </p:nvGraphicFramePr>
        <p:xfrm>
          <a:off x="701675" y="2155825"/>
          <a:ext cx="7740650" cy="3282950"/>
        </p:xfrm>
        <a:graphic>
          <a:graphicData uri="http://schemas.openxmlformats.org/presentationml/2006/ole">
            <mc:AlternateContent xmlns:mc="http://schemas.openxmlformats.org/markup-compatibility/2006">
              <mc:Choice xmlns:v="urn:schemas-microsoft-com:vml" Requires="v">
                <p:oleObj spid="_x0000_s504842" r:id="rId4" imgW="7742591" imgH="3279932" progId="Excel.Chart.8">
                  <p:embed/>
                </p:oleObj>
              </mc:Choice>
              <mc:Fallback>
                <p:oleObj r:id="rId4" imgW="7742591" imgH="3279932" progId="Excel.Chart.8">
                  <p:embed/>
                  <p:pic>
                    <p:nvPicPr>
                      <p:cNvPr id="0" name="Content Placeholder 1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675" y="2155825"/>
                        <a:ext cx="7740650" cy="328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4837" name="TextBox 20"/>
          <p:cNvSpPr txBox="1">
            <a:spLocks noChangeArrowheads="1"/>
          </p:cNvSpPr>
          <p:nvPr/>
        </p:nvSpPr>
        <p:spPr bwMode="auto">
          <a:xfrm>
            <a:off x="2238375" y="1614488"/>
            <a:ext cx="1785938" cy="738187"/>
          </a:xfrm>
          <a:prstGeom prst="rect">
            <a:avLst/>
          </a:prstGeom>
          <a:noFill/>
          <a:ln w="9525">
            <a:noFill/>
            <a:miter lim="800000"/>
            <a:headEnd/>
            <a:tailEnd/>
          </a:ln>
        </p:spPr>
        <p:txBody>
          <a:bodyPr anchor="b">
            <a:spAutoFit/>
          </a:bodyPr>
          <a:lstStyle/>
          <a:p>
            <a:pPr algn="ctr"/>
            <a:r>
              <a:rPr lang="en-GB" sz="1400" b="1"/>
              <a:t>Empagliflozin            + MET</a:t>
            </a:r>
          </a:p>
          <a:p>
            <a:pPr algn="ctr"/>
            <a:r>
              <a:rPr lang="en-GB" sz="1400"/>
              <a:t>10 mg    25 mg</a:t>
            </a:r>
          </a:p>
        </p:txBody>
      </p:sp>
      <p:sp>
        <p:nvSpPr>
          <p:cNvPr id="504838" name="TextBox 23"/>
          <p:cNvSpPr txBox="1">
            <a:spLocks noChangeArrowheads="1"/>
          </p:cNvSpPr>
          <p:nvPr/>
        </p:nvSpPr>
        <p:spPr bwMode="auto">
          <a:xfrm>
            <a:off x="4235450" y="1617663"/>
            <a:ext cx="1920875" cy="738187"/>
          </a:xfrm>
          <a:prstGeom prst="rect">
            <a:avLst/>
          </a:prstGeom>
          <a:noFill/>
          <a:ln w="9525">
            <a:noFill/>
            <a:miter lim="800000"/>
            <a:headEnd/>
            <a:tailEnd/>
          </a:ln>
        </p:spPr>
        <p:txBody>
          <a:bodyPr anchor="b">
            <a:spAutoFit/>
          </a:bodyPr>
          <a:lstStyle/>
          <a:p>
            <a:pPr algn="ctr"/>
            <a:r>
              <a:rPr lang="en-GB" sz="1400" b="1"/>
              <a:t>Canagliflozin</a:t>
            </a:r>
          </a:p>
          <a:p>
            <a:pPr algn="ctr"/>
            <a:r>
              <a:rPr lang="en-GB" sz="1400" b="1"/>
              <a:t>+ MET</a:t>
            </a:r>
          </a:p>
          <a:p>
            <a:pPr algn="ctr"/>
            <a:r>
              <a:rPr lang="en-GB" sz="1400"/>
              <a:t>100 mg   300 mg</a:t>
            </a:r>
          </a:p>
        </p:txBody>
      </p:sp>
      <p:sp>
        <p:nvSpPr>
          <p:cNvPr id="504839" name="TextBox 26"/>
          <p:cNvSpPr txBox="1">
            <a:spLocks noChangeArrowheads="1"/>
          </p:cNvSpPr>
          <p:nvPr/>
        </p:nvSpPr>
        <p:spPr bwMode="auto">
          <a:xfrm>
            <a:off x="6132513" y="1617663"/>
            <a:ext cx="2212975" cy="738187"/>
          </a:xfrm>
          <a:prstGeom prst="rect">
            <a:avLst/>
          </a:prstGeom>
          <a:noFill/>
          <a:ln w="9525">
            <a:noFill/>
            <a:miter lim="800000"/>
            <a:headEnd/>
            <a:tailEnd/>
          </a:ln>
        </p:spPr>
        <p:txBody>
          <a:bodyPr anchor="b">
            <a:spAutoFit/>
          </a:bodyPr>
          <a:lstStyle/>
          <a:p>
            <a:pPr algn="ctr"/>
            <a:r>
              <a:rPr lang="en-GB" sz="1400" b="1"/>
              <a:t>Dapagliflozin</a:t>
            </a:r>
          </a:p>
          <a:p>
            <a:pPr algn="ctr"/>
            <a:r>
              <a:rPr lang="en-GB" sz="1400" b="1"/>
              <a:t>+ MET</a:t>
            </a:r>
          </a:p>
          <a:p>
            <a:pPr algn="ctr"/>
            <a:r>
              <a:rPr lang="en-GB" sz="1400"/>
              <a:t>5 mg*     10 mg</a:t>
            </a:r>
          </a:p>
        </p:txBody>
      </p:sp>
      <p:graphicFrame>
        <p:nvGraphicFramePr>
          <p:cNvPr id="37" name="Table 36"/>
          <p:cNvGraphicFramePr>
            <a:graphicFrameLocks noGrp="1"/>
          </p:cNvGraphicFramePr>
          <p:nvPr/>
        </p:nvGraphicFramePr>
        <p:xfrm>
          <a:off x="1021079" y="4848752"/>
          <a:ext cx="6951215" cy="548640"/>
        </p:xfrm>
        <a:graphic>
          <a:graphicData uri="http://schemas.openxmlformats.org/drawingml/2006/table">
            <a:tbl>
              <a:tblPr firstRow="1" bandRow="1">
                <a:effectLst>
                  <a:outerShdw blurRad="50800" dist="38100" dir="2700000" algn="tl" rotWithShape="0">
                    <a:prstClr val="black">
                      <a:alpha val="40000"/>
                    </a:prstClr>
                  </a:outerShdw>
                </a:effectLst>
                <a:tableStyleId>{C083E6E3-FA7D-4D7B-A595-EF9225AFEA82}</a:tableStyleId>
              </a:tblPr>
              <a:tblGrid>
                <a:gridCol w="1440000">
                  <a:extLst>
                    <a:ext uri="{9D8B030D-6E8A-4147-A177-3AD203B41FA5}">
                      <a16:colId xmlns:a16="http://schemas.microsoft.com/office/drawing/2014/main" val="20000"/>
                    </a:ext>
                  </a:extLst>
                </a:gridCol>
                <a:gridCol w="704453">
                  <a:extLst>
                    <a:ext uri="{9D8B030D-6E8A-4147-A177-3AD203B41FA5}">
                      <a16:colId xmlns:a16="http://schemas.microsoft.com/office/drawing/2014/main" val="20001"/>
                    </a:ext>
                  </a:extLst>
                </a:gridCol>
                <a:gridCol w="723753">
                  <a:extLst>
                    <a:ext uri="{9D8B030D-6E8A-4147-A177-3AD203B41FA5}">
                      <a16:colId xmlns:a16="http://schemas.microsoft.com/office/drawing/2014/main" val="20002"/>
                    </a:ext>
                  </a:extLst>
                </a:gridCol>
                <a:gridCol w="594000">
                  <a:extLst>
                    <a:ext uri="{9D8B030D-6E8A-4147-A177-3AD203B41FA5}">
                      <a16:colId xmlns:a16="http://schemas.microsoft.com/office/drawing/2014/main" val="20003"/>
                    </a:ext>
                  </a:extLst>
                </a:gridCol>
                <a:gridCol w="723753">
                  <a:extLst>
                    <a:ext uri="{9D8B030D-6E8A-4147-A177-3AD203B41FA5}">
                      <a16:colId xmlns:a16="http://schemas.microsoft.com/office/drawing/2014/main" val="20004"/>
                    </a:ext>
                  </a:extLst>
                </a:gridCol>
                <a:gridCol w="723753">
                  <a:extLst>
                    <a:ext uri="{9D8B030D-6E8A-4147-A177-3AD203B41FA5}">
                      <a16:colId xmlns:a16="http://schemas.microsoft.com/office/drawing/2014/main" val="20005"/>
                    </a:ext>
                  </a:extLst>
                </a:gridCol>
                <a:gridCol w="594000">
                  <a:extLst>
                    <a:ext uri="{9D8B030D-6E8A-4147-A177-3AD203B41FA5}">
                      <a16:colId xmlns:a16="http://schemas.microsoft.com/office/drawing/2014/main" val="20006"/>
                    </a:ext>
                  </a:extLst>
                </a:gridCol>
                <a:gridCol w="714101">
                  <a:extLst>
                    <a:ext uri="{9D8B030D-6E8A-4147-A177-3AD203B41FA5}">
                      <a16:colId xmlns:a16="http://schemas.microsoft.com/office/drawing/2014/main" val="20007"/>
                    </a:ext>
                  </a:extLst>
                </a:gridCol>
                <a:gridCol w="733402">
                  <a:extLst>
                    <a:ext uri="{9D8B030D-6E8A-4147-A177-3AD203B41FA5}">
                      <a16:colId xmlns:a16="http://schemas.microsoft.com/office/drawing/2014/main" val="20008"/>
                    </a:ext>
                  </a:extLst>
                </a:gridCol>
              </a:tblGrid>
              <a:tr h="0">
                <a:tc>
                  <a:txBody>
                    <a:bodyPr/>
                    <a:lstStyle/>
                    <a:p>
                      <a:r>
                        <a:rPr lang="en-GB" sz="1200" b="0" dirty="0">
                          <a:solidFill>
                            <a:schemeClr val="tx1"/>
                          </a:solidFill>
                          <a:latin typeface="Arial" pitchFamily="34" charset="0"/>
                          <a:cs typeface="Arial" pitchFamily="34" charset="0"/>
                        </a:rPr>
                        <a:t>Patients, n</a:t>
                      </a:r>
                    </a:p>
                  </a:txBody>
                  <a:tcP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ctr"/>
                      <a:r>
                        <a:rPr lang="en-GB" sz="1200" b="0" dirty="0">
                          <a:solidFill>
                            <a:schemeClr val="tx1"/>
                          </a:solidFill>
                          <a:latin typeface="Arial" pitchFamily="34" charset="0"/>
                          <a:cs typeface="Arial" pitchFamily="34" charset="0"/>
                        </a:rPr>
                        <a:t>217</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ctr"/>
                      <a:r>
                        <a:rPr lang="en-GB" sz="1200" b="0" dirty="0">
                          <a:solidFill>
                            <a:schemeClr val="tx1"/>
                          </a:solidFill>
                          <a:latin typeface="Arial" pitchFamily="34" charset="0"/>
                          <a:cs typeface="Arial" pitchFamily="34" charset="0"/>
                        </a:rPr>
                        <a:t>213</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ctr"/>
                      <a:endParaRPr lang="en-GB" sz="1200" b="0" dirty="0">
                        <a:solidFill>
                          <a:schemeClr val="tx1"/>
                        </a:solidFill>
                        <a:latin typeface="Arial" pitchFamily="34" charset="0"/>
                        <a:cs typeface="Arial"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ctr"/>
                      <a:r>
                        <a:rPr lang="en-GB" sz="1200" b="0" dirty="0">
                          <a:solidFill>
                            <a:schemeClr val="tx1"/>
                          </a:solidFill>
                          <a:latin typeface="Arial" pitchFamily="34" charset="0"/>
                          <a:cs typeface="Arial" pitchFamily="34" charset="0"/>
                        </a:rPr>
                        <a:t>368</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ctr"/>
                      <a:r>
                        <a:rPr lang="en-GB" sz="1200" b="0" dirty="0">
                          <a:solidFill>
                            <a:schemeClr val="tx1"/>
                          </a:solidFill>
                          <a:latin typeface="Arial" pitchFamily="34" charset="0"/>
                          <a:cs typeface="Arial" pitchFamily="34" charset="0"/>
                        </a:rPr>
                        <a:t>367</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ctr"/>
                      <a:endParaRPr lang="en-GB" sz="1200" b="0" dirty="0">
                        <a:solidFill>
                          <a:schemeClr val="tx1"/>
                        </a:solidFill>
                        <a:latin typeface="Arial" pitchFamily="34" charset="0"/>
                        <a:cs typeface="Arial"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ctr"/>
                      <a:r>
                        <a:rPr lang="en-GB" sz="1200" b="0" dirty="0">
                          <a:solidFill>
                            <a:schemeClr val="tx1"/>
                          </a:solidFill>
                          <a:latin typeface="Arial" pitchFamily="34" charset="0"/>
                          <a:cs typeface="Arial" pitchFamily="34" charset="0"/>
                        </a:rPr>
                        <a:t>n/a</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F2F9"/>
                    </a:solidFill>
                  </a:tcPr>
                </a:tc>
                <a:tc>
                  <a:txBody>
                    <a:bodyPr/>
                    <a:lstStyle/>
                    <a:p>
                      <a:pPr algn="ctr"/>
                      <a:r>
                        <a:rPr lang="en-GB" sz="1200" b="0" dirty="0">
                          <a:solidFill>
                            <a:schemeClr val="tx1"/>
                          </a:solidFill>
                          <a:latin typeface="Arial" pitchFamily="34" charset="0"/>
                          <a:cs typeface="Arial" pitchFamily="34" charset="0"/>
                        </a:rPr>
                        <a:t>135</a:t>
                      </a:r>
                    </a:p>
                  </a:txBody>
                  <a:tcPr>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F2F9"/>
                    </a:solidFill>
                  </a:tcPr>
                </a:tc>
                <a:extLst>
                  <a:ext uri="{0D108BD9-81ED-4DB2-BD59-A6C34878D82A}">
                    <a16:rowId xmlns:a16="http://schemas.microsoft.com/office/drawing/2014/main" val="10000"/>
                  </a:ext>
                </a:extLst>
              </a:tr>
              <a:tr h="0">
                <a:tc>
                  <a:txBody>
                    <a:bodyPr/>
                    <a:lstStyle/>
                    <a:p>
                      <a:r>
                        <a:rPr lang="en-GB" sz="1200" b="0" dirty="0">
                          <a:solidFill>
                            <a:schemeClr val="tx1"/>
                          </a:solidFill>
                          <a:latin typeface="Arial" pitchFamily="34" charset="0"/>
                          <a:cs typeface="Arial" pitchFamily="34" charset="0"/>
                        </a:rPr>
                        <a:t>Baseline HbA</a:t>
                      </a:r>
                      <a:r>
                        <a:rPr lang="en-GB" sz="1200" b="0" baseline="-25000" dirty="0">
                          <a:solidFill>
                            <a:schemeClr val="tx1"/>
                          </a:solidFill>
                          <a:latin typeface="Arial" pitchFamily="34" charset="0"/>
                          <a:cs typeface="Arial" pitchFamily="34" charset="0"/>
                        </a:rPr>
                        <a:t>1c</a:t>
                      </a:r>
                      <a:r>
                        <a:rPr lang="en-GB" sz="1200" b="0" dirty="0">
                          <a:solidFill>
                            <a:schemeClr val="tx1"/>
                          </a:solidFill>
                          <a:latin typeface="Arial" pitchFamily="34" charset="0"/>
                          <a:cs typeface="Arial" pitchFamily="34" charset="0"/>
                        </a:rPr>
                        <a:t>, %</a:t>
                      </a:r>
                    </a:p>
                  </a:txBody>
                  <a:tcP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a:solidFill>
                            <a:schemeClr val="tx1"/>
                          </a:solidFill>
                          <a:latin typeface="Arial" pitchFamily="34" charset="0"/>
                          <a:cs typeface="Arial" pitchFamily="34" charset="0"/>
                        </a:rPr>
                        <a:t>7.94</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a:solidFill>
                            <a:schemeClr val="tx1"/>
                          </a:solidFill>
                          <a:latin typeface="Arial" pitchFamily="34" charset="0"/>
                          <a:cs typeface="Arial" pitchFamily="34" charset="0"/>
                        </a:rPr>
                        <a:t>7.86</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GB" sz="1200" b="0" dirty="0">
                        <a:solidFill>
                          <a:schemeClr val="tx1"/>
                        </a:solidFill>
                        <a:latin typeface="Arial" pitchFamily="34" charset="0"/>
                        <a:cs typeface="Arial"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a:solidFill>
                            <a:schemeClr val="tx1"/>
                          </a:solidFill>
                          <a:latin typeface="Arial" pitchFamily="34" charset="0"/>
                          <a:cs typeface="Arial" pitchFamily="34" charset="0"/>
                        </a:rPr>
                        <a:t>7.94</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a:solidFill>
                            <a:schemeClr val="tx1"/>
                          </a:solidFill>
                          <a:latin typeface="Arial" pitchFamily="34" charset="0"/>
                          <a:cs typeface="Arial" pitchFamily="34" charset="0"/>
                        </a:rPr>
                        <a:t>7.95</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GB" sz="1200" b="0" dirty="0">
                        <a:solidFill>
                          <a:schemeClr val="tx1"/>
                        </a:solidFill>
                        <a:latin typeface="Arial" pitchFamily="34" charset="0"/>
                        <a:cs typeface="Arial" pitchFamily="34"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a:solidFill>
                            <a:schemeClr val="tx1"/>
                          </a:solidFill>
                          <a:latin typeface="Arial" pitchFamily="34" charset="0"/>
                          <a:cs typeface="Arial" pitchFamily="34" charset="0"/>
                        </a:rPr>
                        <a:t>n/a</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200" b="0" dirty="0">
                          <a:solidFill>
                            <a:schemeClr val="tx1"/>
                          </a:solidFill>
                          <a:latin typeface="Arial" pitchFamily="34" charset="0"/>
                          <a:cs typeface="Arial" pitchFamily="34" charset="0"/>
                        </a:rPr>
                        <a:t>7.92</a:t>
                      </a:r>
                    </a:p>
                  </a:txBody>
                  <a:tcPr>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bl>
          </a:graphicData>
        </a:graphic>
      </p:graphicFrame>
      <p:sp>
        <p:nvSpPr>
          <p:cNvPr id="9" name="Text Placeholder 2"/>
          <p:cNvSpPr txBox="1">
            <a:spLocks/>
          </p:cNvSpPr>
          <p:nvPr/>
        </p:nvSpPr>
        <p:spPr bwMode="auto">
          <a:xfrm>
            <a:off x="420688" y="5394325"/>
            <a:ext cx="8666162" cy="1169988"/>
          </a:xfrm>
          <a:prstGeom prst="rect">
            <a:avLst/>
          </a:prstGeom>
          <a:noFill/>
          <a:ln>
            <a:noFill/>
          </a:ln>
          <a:extLst/>
        </p:spPr>
        <p:txBody>
          <a:bodyPr anchor="b"/>
          <a:lstStyle/>
          <a:p>
            <a:pPr eaLnBrk="0" hangingPunct="0">
              <a:spcBef>
                <a:spcPts val="0"/>
              </a:spcBef>
              <a:buClr>
                <a:srgbClr val="E50071"/>
              </a:buClr>
              <a:buFont typeface="Arial" pitchFamily="34" charset="0"/>
              <a:buNone/>
              <a:defRPr/>
            </a:pPr>
            <a:r>
              <a:rPr lang="en-GB" sz="900" dirty="0">
                <a:solidFill>
                  <a:srgbClr val="53575E"/>
                </a:solidFill>
                <a:latin typeface="Arial" pitchFamily="34" charset="0"/>
                <a:cs typeface="Arial" pitchFamily="34" charset="0"/>
              </a:rPr>
              <a:t>All values are placebo correct, all trials are 24-26 weeks’ duration. </a:t>
            </a:r>
          </a:p>
          <a:p>
            <a:pPr eaLnBrk="0" hangingPunct="0">
              <a:spcBef>
                <a:spcPts val="0"/>
              </a:spcBef>
              <a:buClr>
                <a:srgbClr val="E50071"/>
              </a:buClr>
              <a:buFont typeface="Arial" pitchFamily="34" charset="0"/>
              <a:buNone/>
              <a:defRPr/>
            </a:pPr>
            <a:r>
              <a:rPr lang="en-GB" sz="900" dirty="0">
                <a:solidFill>
                  <a:srgbClr val="53575E"/>
                </a:solidFill>
                <a:latin typeface="Arial" pitchFamily="34" charset="0"/>
                <a:cs typeface="Arial" pitchFamily="34" charset="0"/>
              </a:rPr>
              <a:t>*Clinical studies for </a:t>
            </a:r>
            <a:r>
              <a:rPr lang="en-GB" sz="900" dirty="0" err="1">
                <a:solidFill>
                  <a:srgbClr val="53575E"/>
                </a:solidFill>
                <a:latin typeface="Arial" pitchFamily="34" charset="0"/>
                <a:cs typeface="Arial" pitchFamily="34" charset="0"/>
              </a:rPr>
              <a:t>dapagliflozin</a:t>
            </a:r>
            <a:r>
              <a:rPr lang="en-GB" sz="900" dirty="0">
                <a:solidFill>
                  <a:srgbClr val="53575E"/>
                </a:solidFill>
                <a:latin typeface="Arial" pitchFamily="34" charset="0"/>
                <a:cs typeface="Arial" pitchFamily="34" charset="0"/>
              </a:rPr>
              <a:t> only report outcomes for 10 mg. As per the SPC, it is recommended that 5 mg is the recommended dose for certain populations.</a:t>
            </a:r>
          </a:p>
          <a:p>
            <a:pPr eaLnBrk="0" hangingPunct="0">
              <a:spcBef>
                <a:spcPts val="0"/>
              </a:spcBef>
              <a:buClr>
                <a:srgbClr val="E50071"/>
              </a:buClr>
              <a:buFont typeface="Arial" pitchFamily="34" charset="0"/>
              <a:buNone/>
              <a:defRPr/>
            </a:pPr>
            <a:r>
              <a:rPr lang="en-GB" sz="900" dirty="0">
                <a:solidFill>
                  <a:srgbClr val="53575E"/>
                </a:solidFill>
                <a:latin typeface="Arial" pitchFamily="34" charset="0"/>
                <a:cs typeface="Arial" pitchFamily="34" charset="0"/>
              </a:rPr>
              <a:t>BL, baseline; MET, </a:t>
            </a:r>
            <a:r>
              <a:rPr lang="en-GB" sz="900" dirty="0" err="1">
                <a:solidFill>
                  <a:srgbClr val="53575E"/>
                </a:solidFill>
                <a:latin typeface="Arial" pitchFamily="34" charset="0"/>
                <a:cs typeface="Arial" pitchFamily="34" charset="0"/>
              </a:rPr>
              <a:t>metformin</a:t>
            </a:r>
            <a:r>
              <a:rPr lang="en-GB" sz="900" dirty="0">
                <a:solidFill>
                  <a:srgbClr val="53575E"/>
                </a:solidFill>
                <a:latin typeface="Arial" pitchFamily="34" charset="0"/>
                <a:cs typeface="Arial" pitchFamily="34" charset="0"/>
              </a:rPr>
              <a:t>; SE, standard error</a:t>
            </a:r>
          </a:p>
          <a:p>
            <a:pPr eaLnBrk="0" hangingPunct="0">
              <a:spcBef>
                <a:spcPts val="400"/>
              </a:spcBef>
              <a:buClr>
                <a:srgbClr val="E50071"/>
              </a:buClr>
              <a:buFont typeface="Arial" pitchFamily="34" charset="0"/>
              <a:buNone/>
              <a:defRPr/>
            </a:pPr>
            <a:r>
              <a:rPr lang="en-GB" sz="900" dirty="0">
                <a:solidFill>
                  <a:srgbClr val="53575E"/>
                </a:solidFill>
                <a:latin typeface="Arial" pitchFamily="34" charset="0"/>
                <a:cs typeface="Arial" pitchFamily="34" charset="0"/>
              </a:rPr>
              <a:t>References</a:t>
            </a:r>
          </a:p>
          <a:p>
            <a:pPr marL="228600" indent="-228600" eaLnBrk="0" hangingPunct="0">
              <a:spcBef>
                <a:spcPts val="0"/>
              </a:spcBef>
              <a:buClr>
                <a:srgbClr val="E50071"/>
              </a:buClr>
              <a:buFont typeface="Arial" pitchFamily="34" charset="0"/>
              <a:buNone/>
              <a:defRPr/>
            </a:pPr>
            <a:r>
              <a:rPr lang="en-GB" sz="900" dirty="0">
                <a:solidFill>
                  <a:srgbClr val="4D4D4F"/>
                </a:solidFill>
                <a:latin typeface="Arial" pitchFamily="34" charset="0"/>
                <a:cs typeface="Arial" pitchFamily="34" charset="0"/>
              </a:rPr>
              <a:t>1. </a:t>
            </a:r>
            <a:r>
              <a:rPr lang="en-GB" sz="900" dirty="0" err="1">
                <a:solidFill>
                  <a:srgbClr val="4D4D4F"/>
                </a:solidFill>
                <a:latin typeface="Arial" pitchFamily="34" charset="0"/>
                <a:cs typeface="Arial" pitchFamily="34" charset="0"/>
              </a:rPr>
              <a:t>Jardiance</a:t>
            </a:r>
            <a:r>
              <a:rPr lang="en-GB" sz="900" baseline="30000" dirty="0">
                <a:solidFill>
                  <a:srgbClr val="4D4D4F"/>
                </a:solidFill>
                <a:latin typeface="Arial" pitchFamily="34" charset="0"/>
                <a:cs typeface="Arial" pitchFamily="34" charset="0"/>
              </a:rPr>
              <a:t>®</a:t>
            </a:r>
            <a:r>
              <a:rPr lang="en-GB" sz="900" dirty="0">
                <a:solidFill>
                  <a:srgbClr val="4D4D4F"/>
                </a:solidFill>
                <a:latin typeface="Arial" pitchFamily="34" charset="0"/>
                <a:cs typeface="Arial" pitchFamily="34" charset="0"/>
              </a:rPr>
              <a:t> (</a:t>
            </a:r>
            <a:r>
              <a:rPr lang="en-GB" sz="900" dirty="0" err="1">
                <a:solidFill>
                  <a:srgbClr val="4D4D4F"/>
                </a:solidFill>
                <a:latin typeface="Arial" pitchFamily="34" charset="0"/>
                <a:cs typeface="Arial" pitchFamily="34" charset="0"/>
              </a:rPr>
              <a:t>empagliflozin</a:t>
            </a:r>
            <a:r>
              <a:rPr lang="en-GB" sz="900" dirty="0">
                <a:solidFill>
                  <a:srgbClr val="4D4D4F"/>
                </a:solidFill>
                <a:latin typeface="Arial" pitchFamily="34" charset="0"/>
                <a:cs typeface="Arial" pitchFamily="34" charset="0"/>
              </a:rPr>
              <a:t>) Summary of Product Characteristics. </a:t>
            </a:r>
          </a:p>
          <a:p>
            <a:pPr marL="342900" indent="-342900" eaLnBrk="0" hangingPunct="0">
              <a:spcBef>
                <a:spcPts val="0"/>
              </a:spcBef>
              <a:buClr>
                <a:srgbClr val="79AA38"/>
              </a:buClr>
              <a:buFont typeface="Arial" pitchFamily="34" charset="0"/>
              <a:buNone/>
              <a:defRPr/>
            </a:pPr>
            <a:r>
              <a:rPr lang="en-GB" sz="900" dirty="0">
                <a:solidFill>
                  <a:srgbClr val="4D4D4F"/>
                </a:solidFill>
                <a:latin typeface="Arial" pitchFamily="34" charset="0"/>
                <a:cs typeface="Arial" pitchFamily="34" charset="0"/>
              </a:rPr>
              <a:t>2. </a:t>
            </a:r>
            <a:r>
              <a:rPr lang="en-GB" sz="900" dirty="0" err="1">
                <a:solidFill>
                  <a:srgbClr val="4D4D4F"/>
                </a:solidFill>
                <a:latin typeface="Arial" pitchFamily="34" charset="0"/>
                <a:cs typeface="Arial" pitchFamily="34" charset="0"/>
              </a:rPr>
              <a:t>Invokana</a:t>
            </a:r>
            <a:r>
              <a:rPr lang="en-GB" sz="900" baseline="30000" dirty="0">
                <a:solidFill>
                  <a:srgbClr val="4D4D4F"/>
                </a:solidFill>
                <a:latin typeface="Arial" pitchFamily="34" charset="0"/>
                <a:cs typeface="Arial" pitchFamily="34" charset="0"/>
              </a:rPr>
              <a:t>®</a:t>
            </a:r>
            <a:r>
              <a:rPr lang="en-GB" sz="900" dirty="0">
                <a:solidFill>
                  <a:srgbClr val="4D4D4F"/>
                </a:solidFill>
                <a:latin typeface="Arial" pitchFamily="34" charset="0"/>
                <a:cs typeface="Arial" pitchFamily="34" charset="0"/>
              </a:rPr>
              <a:t> (</a:t>
            </a:r>
            <a:r>
              <a:rPr lang="en-GB" sz="900" dirty="0" err="1">
                <a:solidFill>
                  <a:srgbClr val="4D4D4F"/>
                </a:solidFill>
                <a:latin typeface="Arial" pitchFamily="34" charset="0"/>
                <a:cs typeface="Arial" pitchFamily="34" charset="0"/>
              </a:rPr>
              <a:t>canagliflozin</a:t>
            </a:r>
            <a:r>
              <a:rPr lang="en-GB" sz="900" dirty="0">
                <a:solidFill>
                  <a:srgbClr val="4D4D4F"/>
                </a:solidFill>
                <a:latin typeface="Arial" pitchFamily="34" charset="0"/>
                <a:cs typeface="Arial" pitchFamily="34" charset="0"/>
              </a:rPr>
              <a:t>) Summary of Product Characteristics. Available at: </a:t>
            </a:r>
            <a:r>
              <a:rPr lang="en-GB" sz="900" dirty="0">
                <a:solidFill>
                  <a:srgbClr val="4D4D4F"/>
                </a:solidFill>
                <a:latin typeface="Arial" pitchFamily="34" charset="0"/>
                <a:cs typeface="Arial" pitchFamily="34" charset="0"/>
                <a:hlinkClick r:id="rId6"/>
              </a:rPr>
              <a:t>http://www.medicines.org.uk/emc/medicine/28400</a:t>
            </a:r>
            <a:r>
              <a:rPr lang="en-GB" sz="900" dirty="0">
                <a:solidFill>
                  <a:srgbClr val="4D4D4F"/>
                </a:solidFill>
                <a:latin typeface="Arial" pitchFamily="34" charset="0"/>
                <a:cs typeface="Arial" pitchFamily="34" charset="0"/>
              </a:rPr>
              <a:t> (accessed August 2014).</a:t>
            </a:r>
          </a:p>
          <a:p>
            <a:pPr marL="342900" indent="-342900" eaLnBrk="0" hangingPunct="0">
              <a:spcBef>
                <a:spcPts val="0"/>
              </a:spcBef>
              <a:buClr>
                <a:srgbClr val="79AA38"/>
              </a:buClr>
              <a:buFont typeface="Arial" pitchFamily="34" charset="0"/>
              <a:buNone/>
              <a:defRPr/>
            </a:pPr>
            <a:r>
              <a:rPr lang="en-GB" sz="900" dirty="0">
                <a:solidFill>
                  <a:srgbClr val="4D4D4F"/>
                </a:solidFill>
                <a:latin typeface="Arial" pitchFamily="34" charset="0"/>
                <a:cs typeface="Arial" pitchFamily="34" charset="0"/>
              </a:rPr>
              <a:t>3. </a:t>
            </a:r>
            <a:r>
              <a:rPr lang="en-GB" sz="900" dirty="0" err="1">
                <a:solidFill>
                  <a:srgbClr val="4D4D4F"/>
                </a:solidFill>
                <a:latin typeface="Arial" pitchFamily="34" charset="0"/>
                <a:cs typeface="Arial" pitchFamily="34" charset="0"/>
              </a:rPr>
              <a:t>Forxiga</a:t>
            </a:r>
            <a:r>
              <a:rPr lang="en-GB" sz="900" baseline="30000" dirty="0">
                <a:solidFill>
                  <a:srgbClr val="4D4D4F"/>
                </a:solidFill>
                <a:latin typeface="Arial" pitchFamily="34" charset="0"/>
                <a:cs typeface="Arial" pitchFamily="34" charset="0"/>
              </a:rPr>
              <a:t>® </a:t>
            </a:r>
            <a:r>
              <a:rPr lang="en-GB" sz="900" dirty="0">
                <a:solidFill>
                  <a:srgbClr val="4D4D4F"/>
                </a:solidFill>
                <a:latin typeface="Arial" pitchFamily="34" charset="0"/>
                <a:cs typeface="Arial" pitchFamily="34" charset="0"/>
              </a:rPr>
              <a:t>(</a:t>
            </a:r>
            <a:r>
              <a:rPr lang="en-GB" sz="900" dirty="0" err="1">
                <a:solidFill>
                  <a:srgbClr val="4D4D4F"/>
                </a:solidFill>
                <a:latin typeface="Arial" pitchFamily="34" charset="0"/>
                <a:cs typeface="Arial" pitchFamily="34" charset="0"/>
              </a:rPr>
              <a:t>dapagliflozin</a:t>
            </a:r>
            <a:r>
              <a:rPr lang="en-GB" sz="900" dirty="0">
                <a:solidFill>
                  <a:srgbClr val="4D4D4F"/>
                </a:solidFill>
                <a:latin typeface="Arial" pitchFamily="34" charset="0"/>
                <a:cs typeface="Arial" pitchFamily="34" charset="0"/>
              </a:rPr>
              <a:t>) Summary of Product Characteristics. Available at: </a:t>
            </a:r>
            <a:r>
              <a:rPr lang="en-GB" sz="900" dirty="0">
                <a:solidFill>
                  <a:srgbClr val="4D4D4F"/>
                </a:solidFill>
                <a:latin typeface="Arial" pitchFamily="34" charset="0"/>
                <a:cs typeface="Arial" pitchFamily="34" charset="0"/>
                <a:hlinkClick r:id="rId7"/>
              </a:rPr>
              <a:t>http://www.medicines.org.uk/emc/medicine/27188</a:t>
            </a:r>
            <a:r>
              <a:rPr lang="en-GB" sz="900" dirty="0">
                <a:solidFill>
                  <a:srgbClr val="4D4D4F"/>
                </a:solidFill>
                <a:latin typeface="Arial" pitchFamily="34" charset="0"/>
                <a:cs typeface="Arial" pitchFamily="34" charset="0"/>
              </a:rPr>
              <a:t> (accessed August 2014).</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ubtitle 2"/>
          <p:cNvSpPr>
            <a:spLocks noGrp="1"/>
          </p:cNvSpPr>
          <p:nvPr>
            <p:ph type="subTitle" idx="4294967295"/>
          </p:nvPr>
        </p:nvSpPr>
        <p:spPr>
          <a:xfrm>
            <a:off x="539552" y="1445965"/>
            <a:ext cx="8229600" cy="4791347"/>
          </a:xfrm>
        </p:spPr>
        <p:txBody>
          <a:bodyPr lIns="0"/>
          <a:lstStyle/>
          <a:p>
            <a:pPr marL="0" indent="0">
              <a:lnSpc>
                <a:spcPct val="90000"/>
              </a:lnSpc>
              <a:buNone/>
            </a:pPr>
            <a:r>
              <a:rPr lang="en-GB" sz="2400" dirty="0">
                <a:latin typeface="Arial" charset="0"/>
                <a:cs typeface="Arial" charset="0"/>
              </a:rPr>
              <a:t>Abbott Freestyle Libre</a:t>
            </a:r>
          </a:p>
        </p:txBody>
      </p:sp>
      <p:sp>
        <p:nvSpPr>
          <p:cNvPr id="2" name="Rectangle 1"/>
          <p:cNvSpPr/>
          <p:nvPr/>
        </p:nvSpPr>
        <p:spPr>
          <a:xfrm>
            <a:off x="466464" y="332656"/>
            <a:ext cx="5484771"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flash monitoring</a:t>
            </a:r>
          </a:p>
          <a:p>
            <a:pPr marL="0" indent="0">
              <a:lnSpc>
                <a:spcPct val="90000"/>
              </a:lnSpc>
              <a:buFont typeface="Arial" charset="0"/>
              <a:buNone/>
            </a:pPr>
            <a:endParaRPr lang="en-GB" sz="2800" b="1" dirty="0">
              <a:solidFill>
                <a:srgbClr val="C0000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40768"/>
            <a:ext cx="9144000" cy="4770617"/>
          </a:xfrm>
          <a:prstGeom prst="rect">
            <a:avLst/>
          </a:prstGeom>
        </p:spPr>
      </p:pic>
      <p:pic>
        <p:nvPicPr>
          <p:cNvPr id="6" name="Picture 5"/>
          <p:cNvPicPr>
            <a:picLocks noChangeAspect="1"/>
          </p:cNvPicPr>
          <p:nvPr/>
        </p:nvPicPr>
        <p:blipFill>
          <a:blip r:embed="rId4"/>
          <a:stretch>
            <a:fillRect/>
          </a:stretch>
        </p:blipFill>
        <p:spPr>
          <a:xfrm>
            <a:off x="755576" y="2857779"/>
            <a:ext cx="1371600" cy="1928812"/>
          </a:xfrm>
          <a:prstGeom prst="rect">
            <a:avLst/>
          </a:prstGeom>
        </p:spPr>
      </p:pic>
      <p:pic>
        <p:nvPicPr>
          <p:cNvPr id="7" name="Picture 6"/>
          <p:cNvPicPr>
            <a:picLocks noChangeAspect="1"/>
          </p:cNvPicPr>
          <p:nvPr/>
        </p:nvPicPr>
        <p:blipFill>
          <a:blip r:embed="rId5"/>
          <a:stretch>
            <a:fillRect/>
          </a:stretch>
        </p:blipFill>
        <p:spPr>
          <a:xfrm>
            <a:off x="6611756" y="3573016"/>
            <a:ext cx="2856788" cy="3283294"/>
          </a:xfrm>
          <a:prstGeom prst="rect">
            <a:avLst/>
          </a:prstGeom>
        </p:spPr>
      </p:pic>
    </p:spTree>
    <p:extLst>
      <p:ext uri="{BB962C8B-B14F-4D97-AF65-F5344CB8AC3E}">
        <p14:creationId xmlns:p14="http://schemas.microsoft.com/office/powerpoint/2010/main" val="695482545"/>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3"/>
          <p:cNvSpPr>
            <a:spLocks noGrp="1"/>
          </p:cNvSpPr>
          <p:nvPr>
            <p:ph type="body" idx="4294967295"/>
          </p:nvPr>
        </p:nvSpPr>
        <p:spPr>
          <a:xfrm>
            <a:off x="468313" y="1989138"/>
            <a:ext cx="8229600" cy="4021137"/>
          </a:xfrm>
        </p:spPr>
        <p:txBody>
          <a:bodyPr lIns="0" rIns="0"/>
          <a:lstStyle/>
          <a:p>
            <a:r>
              <a:rPr lang="en-US" sz="2400">
                <a:latin typeface="Arial" charset="0"/>
                <a:cs typeface="Arial" charset="0"/>
              </a:rPr>
              <a:t>Retrospective review SCI-DC </a:t>
            </a:r>
          </a:p>
          <a:p>
            <a:r>
              <a:rPr lang="en-US" sz="2400">
                <a:latin typeface="Arial" charset="0"/>
                <a:cs typeface="Arial" charset="0"/>
              </a:rPr>
              <a:t>GGC and Highland Health Boards</a:t>
            </a:r>
          </a:p>
          <a:p>
            <a:endParaRPr lang="en-US" sz="2400">
              <a:latin typeface="Arial" charset="0"/>
              <a:cs typeface="Arial" charset="0"/>
            </a:endParaRPr>
          </a:p>
          <a:p>
            <a:r>
              <a:rPr lang="en-US" sz="2400">
                <a:latin typeface="Arial" charset="0"/>
                <a:cs typeface="Arial" charset="0"/>
              </a:rPr>
              <a:t>521 T2DM initiated dapagliflozin as part of routine care in accordance with the licensed indications.</a:t>
            </a:r>
          </a:p>
          <a:p>
            <a:r>
              <a:rPr lang="en-US" sz="2400">
                <a:latin typeface="Arial" charset="0"/>
                <a:cs typeface="Arial" charset="0"/>
              </a:rPr>
              <a:t>54% male</a:t>
            </a:r>
          </a:p>
          <a:p>
            <a:r>
              <a:rPr lang="en-US" sz="2400">
                <a:latin typeface="Arial" charset="0"/>
                <a:cs typeface="Arial" charset="0"/>
              </a:rPr>
              <a:t>Mean age 57.5 yrs</a:t>
            </a:r>
          </a:p>
          <a:p>
            <a:endParaRPr lang="en-US" sz="2400">
              <a:latin typeface="Arial" charset="0"/>
              <a:cs typeface="Arial" charset="0"/>
            </a:endParaRPr>
          </a:p>
        </p:txBody>
      </p:sp>
      <p:pic>
        <p:nvPicPr>
          <p:cNvPr id="506882" name="Picture 3"/>
          <p:cNvPicPr>
            <a:picLocks noGrp="1" noChangeAspect="1" noChangeArrowheads="1"/>
          </p:cNvPicPr>
          <p:nvPr>
            <p:ph type="title" idx="4294967295"/>
          </p:nvPr>
        </p:nvPicPr>
        <p:blipFill>
          <a:blip r:embed="rId2"/>
          <a:srcRect/>
          <a:stretch>
            <a:fillRect/>
          </a:stretch>
        </p:blipFill>
        <p:spPr>
          <a:xfrm>
            <a:off x="539750" y="404813"/>
            <a:ext cx="7993063" cy="1223962"/>
          </a:xfrm>
        </p:spPr>
      </p:pic>
      <p:pic>
        <p:nvPicPr>
          <p:cNvPr id="506883" name="Picture 4"/>
          <p:cNvPicPr>
            <a:picLocks noChangeAspect="1" noChangeArrowheads="1"/>
          </p:cNvPicPr>
          <p:nvPr/>
        </p:nvPicPr>
        <p:blipFill>
          <a:blip r:embed="rId3"/>
          <a:srcRect/>
          <a:stretch>
            <a:fillRect/>
          </a:stretch>
        </p:blipFill>
        <p:spPr bwMode="auto">
          <a:xfrm>
            <a:off x="3851275" y="6092825"/>
            <a:ext cx="4508500" cy="393700"/>
          </a:xfrm>
          <a:prstGeom prst="rect">
            <a:avLst/>
          </a:prstGeom>
          <a:noFill/>
          <a:ln w="9525">
            <a:noFill/>
            <a:miter lim="800000"/>
            <a:headEnd/>
            <a:tailEnd/>
          </a:ln>
        </p:spPr>
      </p:pic>
      <p:pic>
        <p:nvPicPr>
          <p:cNvPr id="506884" name="Picture 5"/>
          <p:cNvPicPr>
            <a:picLocks noChangeAspect="1" noChangeArrowheads="1"/>
          </p:cNvPicPr>
          <p:nvPr/>
        </p:nvPicPr>
        <p:blipFill>
          <a:blip r:embed="rId4"/>
          <a:srcRect/>
          <a:stretch>
            <a:fillRect/>
          </a:stretch>
        </p:blipFill>
        <p:spPr bwMode="auto">
          <a:xfrm>
            <a:off x="611188" y="5805488"/>
            <a:ext cx="2881312" cy="63182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3"/>
          <p:cNvSpPr>
            <a:spLocks noChangeArrowheads="1"/>
          </p:cNvSpPr>
          <p:nvPr/>
        </p:nvSpPr>
        <p:spPr bwMode="auto">
          <a:xfrm>
            <a:off x="395288" y="5661025"/>
            <a:ext cx="7848600" cy="274638"/>
          </a:xfrm>
          <a:prstGeom prst="rect">
            <a:avLst/>
          </a:prstGeom>
          <a:noFill/>
          <a:ln w="9525">
            <a:noFill/>
            <a:miter lim="800000"/>
            <a:headEnd/>
            <a:tailEnd/>
          </a:ln>
        </p:spPr>
        <p:txBody>
          <a:bodyPr>
            <a:spAutoFit/>
          </a:bodyPr>
          <a:lstStyle/>
          <a:p>
            <a:pPr>
              <a:spcBef>
                <a:spcPct val="20000"/>
              </a:spcBef>
            </a:pPr>
            <a:endParaRPr lang="en-GB" altLang="en-US" sz="2000"/>
          </a:p>
        </p:txBody>
      </p:sp>
      <p:pic>
        <p:nvPicPr>
          <p:cNvPr id="507906" name="Picture 3"/>
          <p:cNvPicPr>
            <a:picLocks noChangeAspect="1" noChangeArrowheads="1"/>
          </p:cNvPicPr>
          <p:nvPr/>
        </p:nvPicPr>
        <p:blipFill>
          <a:blip r:embed="rId2"/>
          <a:srcRect/>
          <a:stretch>
            <a:fillRect/>
          </a:stretch>
        </p:blipFill>
        <p:spPr bwMode="auto">
          <a:xfrm>
            <a:off x="323850" y="1125538"/>
            <a:ext cx="8470900" cy="4948237"/>
          </a:xfrm>
          <a:prstGeom prst="rect">
            <a:avLst/>
          </a:prstGeom>
          <a:noFill/>
          <a:ln w="9525">
            <a:noFill/>
            <a:miter lim="800000"/>
            <a:headEnd/>
            <a:tailEnd/>
          </a:ln>
        </p:spPr>
      </p:pic>
      <p:pic>
        <p:nvPicPr>
          <p:cNvPr id="507907" name="Picture 4"/>
          <p:cNvPicPr>
            <a:picLocks noChangeAspect="1" noChangeArrowheads="1"/>
          </p:cNvPicPr>
          <p:nvPr/>
        </p:nvPicPr>
        <p:blipFill>
          <a:blip r:embed="rId3"/>
          <a:srcRect/>
          <a:stretch>
            <a:fillRect/>
          </a:stretch>
        </p:blipFill>
        <p:spPr bwMode="auto">
          <a:xfrm>
            <a:off x="3851275" y="6092825"/>
            <a:ext cx="4508500" cy="393700"/>
          </a:xfrm>
          <a:prstGeom prst="rect">
            <a:avLst/>
          </a:prstGeom>
          <a:noFill/>
          <a:ln w="9525">
            <a:noFill/>
            <a:miter lim="800000"/>
            <a:headEnd/>
            <a:tailEnd/>
          </a:ln>
        </p:spPr>
      </p:pic>
      <p:pic>
        <p:nvPicPr>
          <p:cNvPr id="507908" name="Picture 5"/>
          <p:cNvPicPr>
            <a:picLocks noChangeAspect="1" noChangeArrowheads="1"/>
          </p:cNvPicPr>
          <p:nvPr/>
        </p:nvPicPr>
        <p:blipFill>
          <a:blip r:embed="rId4"/>
          <a:srcRect/>
          <a:stretch>
            <a:fillRect/>
          </a:stretch>
        </p:blipFill>
        <p:spPr bwMode="auto">
          <a:xfrm>
            <a:off x="755650" y="188913"/>
            <a:ext cx="7353300" cy="792162"/>
          </a:xfrm>
          <a:prstGeom prst="rect">
            <a:avLst/>
          </a:prstGeom>
          <a:noFill/>
          <a:ln w="9525">
            <a:noFill/>
            <a:miter lim="800000"/>
            <a:headEnd/>
            <a:tailEnd/>
          </a:ln>
        </p:spPr>
      </p:pic>
      <p:pic>
        <p:nvPicPr>
          <p:cNvPr id="507909" name="Picture 6"/>
          <p:cNvPicPr>
            <a:picLocks noChangeAspect="1" noChangeArrowheads="1"/>
          </p:cNvPicPr>
          <p:nvPr/>
        </p:nvPicPr>
        <p:blipFill>
          <a:blip r:embed="rId5"/>
          <a:srcRect/>
          <a:stretch>
            <a:fillRect/>
          </a:stretch>
        </p:blipFill>
        <p:spPr bwMode="auto">
          <a:xfrm>
            <a:off x="468313" y="6021388"/>
            <a:ext cx="2881312" cy="631825"/>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29" name="Picture 2"/>
          <p:cNvPicPr>
            <a:picLocks noChangeAspect="1" noChangeArrowheads="1"/>
          </p:cNvPicPr>
          <p:nvPr/>
        </p:nvPicPr>
        <p:blipFill>
          <a:blip r:embed="rId2"/>
          <a:srcRect/>
          <a:stretch>
            <a:fillRect/>
          </a:stretch>
        </p:blipFill>
        <p:spPr bwMode="auto">
          <a:xfrm>
            <a:off x="1619250" y="1341438"/>
            <a:ext cx="5218113" cy="4986337"/>
          </a:xfrm>
          <a:prstGeom prst="rect">
            <a:avLst/>
          </a:prstGeom>
          <a:noFill/>
          <a:ln w="9525">
            <a:noFill/>
            <a:miter lim="800000"/>
            <a:headEnd/>
            <a:tailEnd/>
          </a:ln>
        </p:spPr>
      </p:pic>
      <p:pic>
        <p:nvPicPr>
          <p:cNvPr id="508930" name="Picture 3"/>
          <p:cNvPicPr>
            <a:picLocks noChangeAspect="1" noChangeArrowheads="1"/>
          </p:cNvPicPr>
          <p:nvPr/>
        </p:nvPicPr>
        <p:blipFill>
          <a:blip r:embed="rId3"/>
          <a:srcRect/>
          <a:stretch>
            <a:fillRect/>
          </a:stretch>
        </p:blipFill>
        <p:spPr bwMode="auto">
          <a:xfrm>
            <a:off x="900113" y="188913"/>
            <a:ext cx="7353300" cy="1079500"/>
          </a:xfrm>
          <a:prstGeom prst="rect">
            <a:avLst/>
          </a:prstGeom>
          <a:noFill/>
          <a:ln w="9525">
            <a:noFill/>
            <a:miter lim="800000"/>
            <a:headEnd/>
            <a:tailEnd/>
          </a:ln>
        </p:spPr>
      </p:pic>
      <p:pic>
        <p:nvPicPr>
          <p:cNvPr id="508931" name="Picture 4"/>
          <p:cNvPicPr>
            <a:picLocks noChangeAspect="1" noChangeArrowheads="1"/>
          </p:cNvPicPr>
          <p:nvPr/>
        </p:nvPicPr>
        <p:blipFill>
          <a:blip r:embed="rId4"/>
          <a:srcRect/>
          <a:stretch>
            <a:fillRect/>
          </a:stretch>
        </p:blipFill>
        <p:spPr bwMode="auto">
          <a:xfrm>
            <a:off x="250825" y="6092825"/>
            <a:ext cx="2881313" cy="631825"/>
          </a:xfrm>
          <a:prstGeom prst="rect">
            <a:avLst/>
          </a:prstGeom>
          <a:noFill/>
          <a:ln w="9525">
            <a:noFill/>
            <a:miter lim="800000"/>
            <a:headEnd/>
            <a:tailEnd/>
          </a:ln>
        </p:spPr>
      </p:pic>
      <p:pic>
        <p:nvPicPr>
          <p:cNvPr id="508932" name="Picture 5"/>
          <p:cNvPicPr>
            <a:picLocks noChangeAspect="1" noChangeArrowheads="1"/>
          </p:cNvPicPr>
          <p:nvPr/>
        </p:nvPicPr>
        <p:blipFill>
          <a:blip r:embed="rId5"/>
          <a:srcRect/>
          <a:stretch>
            <a:fillRect/>
          </a:stretch>
        </p:blipFill>
        <p:spPr bwMode="auto">
          <a:xfrm>
            <a:off x="4140200" y="6308725"/>
            <a:ext cx="4508500" cy="3937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2" name="Text Box 4"/>
          <p:cNvSpPr txBox="1">
            <a:spLocks noChangeArrowheads="1"/>
          </p:cNvSpPr>
          <p:nvPr/>
        </p:nvSpPr>
        <p:spPr bwMode="auto">
          <a:xfrm>
            <a:off x="179388" y="6381750"/>
            <a:ext cx="184150" cy="26035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endParaRPr lang="en-GB" sz="1100">
              <a:ea typeface="MS PGothic" pitchFamily="34" charset="-128"/>
            </a:endParaRPr>
          </a:p>
        </p:txBody>
      </p:sp>
      <p:sp>
        <p:nvSpPr>
          <p:cNvPr id="509954" name="Rectangle 13"/>
          <p:cNvSpPr>
            <a:spLocks noChangeArrowheads="1"/>
          </p:cNvSpPr>
          <p:nvPr/>
        </p:nvSpPr>
        <p:spPr bwMode="auto">
          <a:xfrm>
            <a:off x="611188" y="5445125"/>
            <a:ext cx="7848600" cy="274638"/>
          </a:xfrm>
          <a:prstGeom prst="rect">
            <a:avLst/>
          </a:prstGeom>
          <a:noFill/>
          <a:ln w="9525">
            <a:noFill/>
            <a:miter lim="800000"/>
            <a:headEnd/>
            <a:tailEnd/>
          </a:ln>
        </p:spPr>
        <p:txBody>
          <a:bodyPr>
            <a:spAutoFit/>
          </a:bodyPr>
          <a:lstStyle/>
          <a:p>
            <a:pPr>
              <a:spcBef>
                <a:spcPct val="20000"/>
              </a:spcBef>
            </a:pPr>
            <a:endParaRPr lang="en-GB" altLang="en-US" sz="2000"/>
          </a:p>
        </p:txBody>
      </p:sp>
      <p:pic>
        <p:nvPicPr>
          <p:cNvPr id="509955" name="Picture 4"/>
          <p:cNvPicPr>
            <a:picLocks noChangeAspect="1" noChangeArrowheads="1"/>
          </p:cNvPicPr>
          <p:nvPr/>
        </p:nvPicPr>
        <p:blipFill>
          <a:blip r:embed="rId2"/>
          <a:srcRect/>
          <a:stretch>
            <a:fillRect/>
          </a:stretch>
        </p:blipFill>
        <p:spPr bwMode="auto">
          <a:xfrm>
            <a:off x="971550" y="1557338"/>
            <a:ext cx="7056438" cy="4176712"/>
          </a:xfrm>
          <a:prstGeom prst="rect">
            <a:avLst/>
          </a:prstGeom>
          <a:noFill/>
          <a:ln w="9525">
            <a:noFill/>
            <a:miter lim="800000"/>
            <a:headEnd/>
            <a:tailEnd/>
          </a:ln>
        </p:spPr>
      </p:pic>
      <p:pic>
        <p:nvPicPr>
          <p:cNvPr id="509956" name="Picture 5"/>
          <p:cNvPicPr>
            <a:picLocks noChangeAspect="1" noChangeArrowheads="1"/>
          </p:cNvPicPr>
          <p:nvPr/>
        </p:nvPicPr>
        <p:blipFill>
          <a:blip r:embed="rId3"/>
          <a:srcRect/>
          <a:stretch>
            <a:fillRect/>
          </a:stretch>
        </p:blipFill>
        <p:spPr bwMode="auto">
          <a:xfrm>
            <a:off x="4284663" y="6165850"/>
            <a:ext cx="4508500" cy="393700"/>
          </a:xfrm>
          <a:prstGeom prst="rect">
            <a:avLst/>
          </a:prstGeom>
          <a:noFill/>
          <a:ln w="9525">
            <a:noFill/>
            <a:miter lim="800000"/>
            <a:headEnd/>
            <a:tailEnd/>
          </a:ln>
        </p:spPr>
      </p:pic>
      <p:pic>
        <p:nvPicPr>
          <p:cNvPr id="509957" name="Picture 6"/>
          <p:cNvPicPr>
            <a:picLocks noChangeAspect="1" noChangeArrowheads="1"/>
          </p:cNvPicPr>
          <p:nvPr/>
        </p:nvPicPr>
        <p:blipFill>
          <a:blip r:embed="rId4"/>
          <a:srcRect/>
          <a:stretch>
            <a:fillRect/>
          </a:stretch>
        </p:blipFill>
        <p:spPr bwMode="auto">
          <a:xfrm>
            <a:off x="684213" y="188913"/>
            <a:ext cx="7353300" cy="1254125"/>
          </a:xfrm>
          <a:prstGeom prst="rect">
            <a:avLst/>
          </a:prstGeom>
          <a:noFill/>
          <a:ln w="9525">
            <a:noFill/>
            <a:miter lim="800000"/>
            <a:headEnd/>
            <a:tailEnd/>
          </a:ln>
        </p:spPr>
      </p:pic>
      <p:pic>
        <p:nvPicPr>
          <p:cNvPr id="509958" name="Picture 7"/>
          <p:cNvPicPr>
            <a:picLocks noChangeAspect="1" noChangeArrowheads="1"/>
          </p:cNvPicPr>
          <p:nvPr/>
        </p:nvPicPr>
        <p:blipFill>
          <a:blip r:embed="rId5"/>
          <a:srcRect/>
          <a:stretch>
            <a:fillRect/>
          </a:stretch>
        </p:blipFill>
        <p:spPr bwMode="auto">
          <a:xfrm>
            <a:off x="5292725" y="5661025"/>
            <a:ext cx="3289300" cy="317500"/>
          </a:xfrm>
          <a:prstGeom prst="rect">
            <a:avLst/>
          </a:prstGeom>
          <a:noFill/>
          <a:ln w="9525">
            <a:noFill/>
            <a:miter lim="800000"/>
            <a:headEnd/>
            <a:tailEnd/>
          </a:ln>
        </p:spPr>
      </p:pic>
      <p:pic>
        <p:nvPicPr>
          <p:cNvPr id="509959" name="Picture 8"/>
          <p:cNvPicPr>
            <a:picLocks noChangeAspect="1" noChangeArrowheads="1"/>
          </p:cNvPicPr>
          <p:nvPr/>
        </p:nvPicPr>
        <p:blipFill>
          <a:blip r:embed="rId6"/>
          <a:srcRect/>
          <a:stretch>
            <a:fillRect/>
          </a:stretch>
        </p:blipFill>
        <p:spPr bwMode="auto">
          <a:xfrm>
            <a:off x="755650" y="5949950"/>
            <a:ext cx="2881313" cy="63182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7" name="Rectangle 2"/>
          <p:cNvSpPr>
            <a:spLocks noGrp="1"/>
          </p:cNvSpPr>
          <p:nvPr>
            <p:ph type="title"/>
          </p:nvPr>
        </p:nvSpPr>
        <p:spPr/>
        <p:txBody>
          <a:bodyPr/>
          <a:lstStyle/>
          <a:p>
            <a:r>
              <a:rPr lang="en-GB">
                <a:latin typeface="Arial" charset="0"/>
                <a:cs typeface="Arial" charset="0"/>
              </a:rPr>
              <a:t>Mr White</a:t>
            </a:r>
          </a:p>
        </p:txBody>
      </p:sp>
      <p:sp>
        <p:nvSpPr>
          <p:cNvPr id="510978" name="Rectangle 3"/>
          <p:cNvSpPr>
            <a:spLocks noGrp="1"/>
          </p:cNvSpPr>
          <p:nvPr>
            <p:ph type="body" sz="half" idx="1"/>
          </p:nvPr>
        </p:nvSpPr>
        <p:spPr/>
        <p:txBody>
          <a:bodyPr/>
          <a:lstStyle/>
          <a:p>
            <a:endParaRPr lang="en-GB">
              <a:latin typeface="Arial" charset="0"/>
              <a:cs typeface="Arial" charset="0"/>
            </a:endParaRPr>
          </a:p>
        </p:txBody>
      </p:sp>
      <p:sp>
        <p:nvSpPr>
          <p:cNvPr id="510979" name="Rectangle 4"/>
          <p:cNvSpPr>
            <a:spLocks noGrp="1"/>
          </p:cNvSpPr>
          <p:nvPr>
            <p:ph type="body" sz="half" idx="2"/>
          </p:nvPr>
        </p:nvSpPr>
        <p:spPr/>
        <p:txBody>
          <a:bodyPr/>
          <a:lstStyle/>
          <a:p>
            <a:r>
              <a:rPr lang="en-GB" sz="2400">
                <a:latin typeface="Arial" charset="0"/>
                <a:cs typeface="Arial" charset="0"/>
              </a:rPr>
              <a:t>54 yrs old</a:t>
            </a:r>
          </a:p>
          <a:p>
            <a:r>
              <a:rPr lang="en-GB" sz="2400">
                <a:latin typeface="Arial" charset="0"/>
                <a:cs typeface="Arial" charset="0"/>
              </a:rPr>
              <a:t>Routine diabetes check</a:t>
            </a:r>
          </a:p>
          <a:p>
            <a:r>
              <a:rPr lang="en-GB" sz="2400">
                <a:latin typeface="Arial" charset="0"/>
                <a:cs typeface="Arial" charset="0"/>
              </a:rPr>
              <a:t>Teacher</a:t>
            </a:r>
          </a:p>
          <a:p>
            <a:r>
              <a:rPr lang="en-GB" sz="2400">
                <a:latin typeface="Arial" charset="0"/>
                <a:cs typeface="Arial" charset="0"/>
              </a:rPr>
              <a:t>MI stents 3 years ago</a:t>
            </a:r>
          </a:p>
          <a:p>
            <a:r>
              <a:rPr lang="en-GB" sz="2400">
                <a:latin typeface="Arial" charset="0"/>
                <a:cs typeface="Arial" charset="0"/>
              </a:rPr>
              <a:t>DM2 years </a:t>
            </a:r>
          </a:p>
          <a:p>
            <a:r>
              <a:rPr lang="en-GB" sz="2400">
                <a:latin typeface="Arial" charset="0"/>
                <a:cs typeface="Arial" charset="0"/>
              </a:rPr>
              <a:t>BMI 35</a:t>
            </a:r>
          </a:p>
          <a:p>
            <a:r>
              <a:rPr lang="en-GB" sz="2400">
                <a:latin typeface="Arial" charset="0"/>
                <a:cs typeface="Arial" charset="0"/>
              </a:rPr>
              <a:t>HbA1c 73</a:t>
            </a:r>
          </a:p>
          <a:p>
            <a:r>
              <a:rPr lang="en-GB" sz="2400">
                <a:latin typeface="Arial" charset="0"/>
                <a:cs typeface="Arial" charset="0"/>
              </a:rPr>
              <a:t>eGFR &gt;60</a:t>
            </a:r>
          </a:p>
          <a:p>
            <a:endParaRPr lang="en-GB" sz="2400">
              <a:latin typeface="Arial" charset="0"/>
              <a:cs typeface="Arial" charset="0"/>
            </a:endParaRPr>
          </a:p>
        </p:txBody>
      </p:sp>
      <p:sp>
        <p:nvSpPr>
          <p:cNvPr id="510980" name="AutoShape 5" descr="silhouette-281108_640"/>
          <p:cNvSpPr>
            <a:spLocks noChangeAspect="1" noChangeArrowheads="1"/>
          </p:cNvSpPr>
          <p:nvPr/>
        </p:nvSpPr>
        <p:spPr bwMode="auto">
          <a:xfrm>
            <a:off x="179388" y="0"/>
            <a:ext cx="5619750" cy="3743325"/>
          </a:xfrm>
          <a:prstGeom prst="rect">
            <a:avLst/>
          </a:prstGeom>
          <a:noFill/>
          <a:ln w="9525">
            <a:noFill/>
            <a:miter lim="800000"/>
            <a:headEnd/>
            <a:tailEnd/>
          </a:ln>
        </p:spPr>
        <p:txBody>
          <a:bodyPr/>
          <a:lstStyle/>
          <a:p>
            <a:endParaRPr lang="en-GB"/>
          </a:p>
        </p:txBody>
      </p:sp>
      <p:sp>
        <p:nvSpPr>
          <p:cNvPr id="510981" name="AutoShape 6" descr="silhouette-281108_640"/>
          <p:cNvSpPr>
            <a:spLocks noChangeAspect="1" noChangeArrowheads="1"/>
          </p:cNvSpPr>
          <p:nvPr/>
        </p:nvSpPr>
        <p:spPr bwMode="auto">
          <a:xfrm>
            <a:off x="1762125" y="1557338"/>
            <a:ext cx="5619750" cy="3743325"/>
          </a:xfrm>
          <a:prstGeom prst="rect">
            <a:avLst/>
          </a:prstGeom>
          <a:noFill/>
          <a:ln w="9525">
            <a:noFill/>
            <a:miter lim="800000"/>
            <a:headEnd/>
            <a:tailEnd/>
          </a:ln>
        </p:spPr>
        <p:txBody>
          <a:bodyPr/>
          <a:lstStyle/>
          <a:p>
            <a:endParaRPr lang="en-GB"/>
          </a:p>
        </p:txBody>
      </p:sp>
      <p:pic>
        <p:nvPicPr>
          <p:cNvPr id="510982" name="Picture 7" descr="ANd9GcRyEujLvhT86AiJgpzTDh2B2EjG5nGFn2nZnm9snvX2wKaRhwv1"/>
          <p:cNvPicPr>
            <a:picLocks noChangeAspect="1" noChangeArrowheads="1"/>
          </p:cNvPicPr>
          <p:nvPr/>
        </p:nvPicPr>
        <p:blipFill>
          <a:blip r:embed="rId2"/>
          <a:srcRect/>
          <a:stretch>
            <a:fillRect/>
          </a:stretch>
        </p:blipFill>
        <p:spPr bwMode="auto">
          <a:xfrm>
            <a:off x="468313" y="1628775"/>
            <a:ext cx="3816350" cy="42481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1" name="Rectangle 2"/>
          <p:cNvSpPr>
            <a:spLocks noGrp="1"/>
          </p:cNvSpPr>
          <p:nvPr>
            <p:ph type="title"/>
          </p:nvPr>
        </p:nvSpPr>
        <p:spPr/>
        <p:txBody>
          <a:bodyPr/>
          <a:lstStyle/>
          <a:p>
            <a:r>
              <a:rPr lang="en-GB">
                <a:latin typeface="Arial" charset="0"/>
                <a:cs typeface="Arial" charset="0"/>
              </a:rPr>
              <a:t>Mr White</a:t>
            </a:r>
          </a:p>
        </p:txBody>
      </p:sp>
      <p:sp>
        <p:nvSpPr>
          <p:cNvPr id="512002" name="Rectangle 3"/>
          <p:cNvSpPr>
            <a:spLocks noGrp="1"/>
          </p:cNvSpPr>
          <p:nvPr>
            <p:ph type="body" sz="half" idx="1"/>
          </p:nvPr>
        </p:nvSpPr>
        <p:spPr/>
        <p:txBody>
          <a:bodyPr/>
          <a:lstStyle/>
          <a:p>
            <a:endParaRPr lang="en-GB">
              <a:latin typeface="Arial" charset="0"/>
              <a:cs typeface="Arial" charset="0"/>
            </a:endParaRPr>
          </a:p>
        </p:txBody>
      </p:sp>
      <p:sp>
        <p:nvSpPr>
          <p:cNvPr id="512003" name="Rectangle 4"/>
          <p:cNvSpPr>
            <a:spLocks noGrp="1"/>
          </p:cNvSpPr>
          <p:nvPr>
            <p:ph type="body" sz="half" idx="2"/>
          </p:nvPr>
        </p:nvSpPr>
        <p:spPr/>
        <p:txBody>
          <a:bodyPr/>
          <a:lstStyle/>
          <a:p>
            <a:endParaRPr lang="en-GB" sz="2400">
              <a:latin typeface="Arial" charset="0"/>
              <a:cs typeface="Arial" charset="0"/>
            </a:endParaRPr>
          </a:p>
          <a:p>
            <a:r>
              <a:rPr lang="en-GB" sz="2400">
                <a:latin typeface="Arial" charset="0"/>
                <a:cs typeface="Arial" charset="0"/>
              </a:rPr>
              <a:t>What might the patients concerns be?</a:t>
            </a:r>
          </a:p>
          <a:p>
            <a:endParaRPr lang="en-GB" sz="2400">
              <a:latin typeface="Arial" charset="0"/>
              <a:cs typeface="Arial" charset="0"/>
            </a:endParaRPr>
          </a:p>
          <a:p>
            <a:r>
              <a:rPr lang="en-GB" sz="2400">
                <a:latin typeface="Arial" charset="0"/>
                <a:cs typeface="Arial" charset="0"/>
              </a:rPr>
              <a:t>Is the HbA1c at target?</a:t>
            </a:r>
          </a:p>
          <a:p>
            <a:endParaRPr lang="en-GB" sz="2400">
              <a:latin typeface="Arial" charset="0"/>
              <a:cs typeface="Arial" charset="0"/>
            </a:endParaRPr>
          </a:p>
          <a:p>
            <a:endParaRPr lang="en-GB" sz="2400">
              <a:latin typeface="Arial" charset="0"/>
              <a:cs typeface="Arial" charset="0"/>
            </a:endParaRPr>
          </a:p>
          <a:p>
            <a:r>
              <a:rPr lang="en-GB" sz="2400">
                <a:latin typeface="Arial" charset="0"/>
                <a:cs typeface="Arial" charset="0"/>
              </a:rPr>
              <a:t>What would you do next?</a:t>
            </a:r>
          </a:p>
          <a:p>
            <a:endParaRPr lang="en-GB" sz="2400">
              <a:latin typeface="Arial" charset="0"/>
              <a:cs typeface="Arial" charset="0"/>
            </a:endParaRPr>
          </a:p>
          <a:p>
            <a:endParaRPr lang="en-GB" sz="2400">
              <a:latin typeface="Arial" charset="0"/>
              <a:cs typeface="Arial" charset="0"/>
            </a:endParaRPr>
          </a:p>
        </p:txBody>
      </p:sp>
      <p:sp>
        <p:nvSpPr>
          <p:cNvPr id="512004" name="AutoShape 5" descr="silhouette-281108_640"/>
          <p:cNvSpPr>
            <a:spLocks noChangeAspect="1" noChangeArrowheads="1"/>
          </p:cNvSpPr>
          <p:nvPr/>
        </p:nvSpPr>
        <p:spPr bwMode="auto">
          <a:xfrm>
            <a:off x="179388" y="0"/>
            <a:ext cx="5619750" cy="3743325"/>
          </a:xfrm>
          <a:prstGeom prst="rect">
            <a:avLst/>
          </a:prstGeom>
          <a:noFill/>
          <a:ln w="9525">
            <a:noFill/>
            <a:miter lim="800000"/>
            <a:headEnd/>
            <a:tailEnd/>
          </a:ln>
        </p:spPr>
        <p:txBody>
          <a:bodyPr/>
          <a:lstStyle/>
          <a:p>
            <a:endParaRPr lang="en-GB"/>
          </a:p>
        </p:txBody>
      </p:sp>
      <p:sp>
        <p:nvSpPr>
          <p:cNvPr id="512005" name="AutoShape 6" descr="silhouette-281108_640"/>
          <p:cNvSpPr>
            <a:spLocks noChangeAspect="1" noChangeArrowheads="1"/>
          </p:cNvSpPr>
          <p:nvPr/>
        </p:nvSpPr>
        <p:spPr bwMode="auto">
          <a:xfrm>
            <a:off x="1762125" y="1557338"/>
            <a:ext cx="5619750" cy="3743325"/>
          </a:xfrm>
          <a:prstGeom prst="rect">
            <a:avLst/>
          </a:prstGeom>
          <a:noFill/>
          <a:ln w="9525">
            <a:noFill/>
            <a:miter lim="800000"/>
            <a:headEnd/>
            <a:tailEnd/>
          </a:ln>
        </p:spPr>
        <p:txBody>
          <a:bodyPr/>
          <a:lstStyle/>
          <a:p>
            <a:endParaRPr lang="en-GB"/>
          </a:p>
        </p:txBody>
      </p:sp>
      <p:pic>
        <p:nvPicPr>
          <p:cNvPr id="512006" name="Picture 7" descr="ANd9GcRyEujLvhT86AiJgpzTDh2B2EjG5nGFn2nZnm9snvX2wKaRhwv1"/>
          <p:cNvPicPr>
            <a:picLocks noChangeAspect="1" noChangeArrowheads="1"/>
          </p:cNvPicPr>
          <p:nvPr/>
        </p:nvPicPr>
        <p:blipFill>
          <a:blip r:embed="rId2"/>
          <a:srcRect/>
          <a:stretch>
            <a:fillRect/>
          </a:stretch>
        </p:blipFill>
        <p:spPr bwMode="auto">
          <a:xfrm>
            <a:off x="468313" y="1628775"/>
            <a:ext cx="3816350" cy="424815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3025" name="Group 367"/>
          <p:cNvGrpSpPr>
            <a:grpSpLocks/>
          </p:cNvGrpSpPr>
          <p:nvPr/>
        </p:nvGrpSpPr>
        <p:grpSpPr bwMode="auto">
          <a:xfrm>
            <a:off x="6183313" y="2892425"/>
            <a:ext cx="80962" cy="93663"/>
            <a:chOff x="6182240" y="2518801"/>
            <a:chExt cx="80962" cy="93615"/>
          </a:xfrm>
        </p:grpSpPr>
        <p:cxnSp>
          <p:nvCxnSpPr>
            <p:cNvPr id="365" name="Straight Connector 364"/>
            <p:cNvCxnSpPr/>
            <p:nvPr/>
          </p:nvCxnSpPr>
          <p:spPr>
            <a:xfrm>
              <a:off x="6223515" y="2523562"/>
              <a:ext cx="0" cy="888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6182240" y="2518801"/>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6182240" y="2585442"/>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026" name="Group 370"/>
          <p:cNvGrpSpPr>
            <a:grpSpLocks/>
          </p:cNvGrpSpPr>
          <p:nvPr/>
        </p:nvGrpSpPr>
        <p:grpSpPr bwMode="auto">
          <a:xfrm>
            <a:off x="7232650" y="2571750"/>
            <a:ext cx="80963" cy="93663"/>
            <a:chOff x="6182240" y="2518801"/>
            <a:chExt cx="80962" cy="93615"/>
          </a:xfrm>
        </p:grpSpPr>
        <p:cxnSp>
          <p:nvCxnSpPr>
            <p:cNvPr id="372" name="Straight Connector 371"/>
            <p:cNvCxnSpPr/>
            <p:nvPr/>
          </p:nvCxnSpPr>
          <p:spPr>
            <a:xfrm>
              <a:off x="6223514" y="2523562"/>
              <a:ext cx="0" cy="888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a:off x="6182240" y="2518801"/>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6182240" y="2547361"/>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027" name="Group 374"/>
          <p:cNvGrpSpPr>
            <a:grpSpLocks/>
          </p:cNvGrpSpPr>
          <p:nvPr/>
        </p:nvGrpSpPr>
        <p:grpSpPr bwMode="auto">
          <a:xfrm>
            <a:off x="8732838" y="1711325"/>
            <a:ext cx="80962" cy="149225"/>
            <a:chOff x="6182240" y="2518801"/>
            <a:chExt cx="80962" cy="149299"/>
          </a:xfrm>
        </p:grpSpPr>
        <p:cxnSp>
          <p:nvCxnSpPr>
            <p:cNvPr id="376" name="Straight Connector 375"/>
            <p:cNvCxnSpPr/>
            <p:nvPr/>
          </p:nvCxnSpPr>
          <p:spPr>
            <a:xfrm>
              <a:off x="6223515" y="2523566"/>
              <a:ext cx="0" cy="144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6182240" y="2518801"/>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028" name="Group 379"/>
          <p:cNvGrpSpPr>
            <a:grpSpLocks/>
          </p:cNvGrpSpPr>
          <p:nvPr/>
        </p:nvGrpSpPr>
        <p:grpSpPr bwMode="auto">
          <a:xfrm>
            <a:off x="8732838" y="2308225"/>
            <a:ext cx="80962" cy="95250"/>
            <a:chOff x="6182240" y="2518801"/>
            <a:chExt cx="80962" cy="95299"/>
          </a:xfrm>
        </p:grpSpPr>
        <p:cxnSp>
          <p:nvCxnSpPr>
            <p:cNvPr id="381" name="Straight Connector 380"/>
            <p:cNvCxnSpPr/>
            <p:nvPr/>
          </p:nvCxnSpPr>
          <p:spPr>
            <a:xfrm>
              <a:off x="6223515" y="2523566"/>
              <a:ext cx="0" cy="905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6182240" y="2518801"/>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1" name="Freeform 360"/>
          <p:cNvSpPr/>
          <p:nvPr/>
        </p:nvSpPr>
        <p:spPr>
          <a:xfrm>
            <a:off x="5602288" y="2409825"/>
            <a:ext cx="3224212" cy="628650"/>
          </a:xfrm>
          <a:custGeom>
            <a:avLst/>
            <a:gdLst>
              <a:gd name="connsiteX0" fmla="*/ 0 w 3242820"/>
              <a:gd name="connsiteY0" fmla="*/ 1150070 h 1150070"/>
              <a:gd name="connsiteX1" fmla="*/ 2903456 w 3242820"/>
              <a:gd name="connsiteY1" fmla="*/ 179109 h 1150070"/>
              <a:gd name="connsiteX2" fmla="*/ 3242820 w 3242820"/>
              <a:gd name="connsiteY2" fmla="*/ 0 h 1150070"/>
              <a:gd name="connsiteX0" fmla="*/ 0 w 3230914"/>
              <a:gd name="connsiteY0" fmla="*/ 1152451 h 1152451"/>
              <a:gd name="connsiteX1" fmla="*/ 2891550 w 3230914"/>
              <a:gd name="connsiteY1" fmla="*/ 179109 h 1152451"/>
              <a:gd name="connsiteX2" fmla="*/ 3230914 w 3230914"/>
              <a:gd name="connsiteY2" fmla="*/ 0 h 1152451"/>
              <a:gd name="connsiteX0" fmla="*/ 0 w 3230914"/>
              <a:gd name="connsiteY0" fmla="*/ 1152451 h 1152451"/>
              <a:gd name="connsiteX1" fmla="*/ 3462 w 3230914"/>
              <a:gd name="connsiteY1" fmla="*/ 1138827 h 1152451"/>
              <a:gd name="connsiteX2" fmla="*/ 2891550 w 3230914"/>
              <a:gd name="connsiteY2" fmla="*/ 179109 h 1152451"/>
              <a:gd name="connsiteX3" fmla="*/ 3230914 w 3230914"/>
              <a:gd name="connsiteY3"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2891550 w 3230914"/>
              <a:gd name="connsiteY3" fmla="*/ 179109 h 1152451"/>
              <a:gd name="connsiteX4" fmla="*/ 3230914 w 3230914"/>
              <a:gd name="connsiteY4"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2891550 w 3230914"/>
              <a:gd name="connsiteY4" fmla="*/ 179109 h 1152451"/>
              <a:gd name="connsiteX5" fmla="*/ 3230914 w 3230914"/>
              <a:gd name="connsiteY5"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2891550 w 3230914"/>
              <a:gd name="connsiteY5" fmla="*/ 179109 h 1152451"/>
              <a:gd name="connsiteX6" fmla="*/ 3230914 w 3230914"/>
              <a:gd name="connsiteY6"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2891550 w 3230914"/>
              <a:gd name="connsiteY6" fmla="*/ 179109 h 1152451"/>
              <a:gd name="connsiteX7" fmla="*/ 3230914 w 3230914"/>
              <a:gd name="connsiteY7"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2891550 w 3230914"/>
              <a:gd name="connsiteY7" fmla="*/ 179109 h 1152451"/>
              <a:gd name="connsiteX8" fmla="*/ 3230914 w 3230914"/>
              <a:gd name="connsiteY8"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2891550 w 3230914"/>
              <a:gd name="connsiteY8" fmla="*/ 179109 h 1152451"/>
              <a:gd name="connsiteX9" fmla="*/ 3230914 w 3230914"/>
              <a:gd name="connsiteY9"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2891550 w 3230914"/>
              <a:gd name="connsiteY9" fmla="*/ 179109 h 1152451"/>
              <a:gd name="connsiteX10" fmla="*/ 3230914 w 3230914"/>
              <a:gd name="connsiteY10"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2891550 w 3230914"/>
              <a:gd name="connsiteY10" fmla="*/ 179109 h 1152451"/>
              <a:gd name="connsiteX11" fmla="*/ 3230914 w 3230914"/>
              <a:gd name="connsiteY11"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2891550 w 3230914"/>
              <a:gd name="connsiteY11" fmla="*/ 179109 h 1152451"/>
              <a:gd name="connsiteX12" fmla="*/ 3230914 w 3230914"/>
              <a:gd name="connsiteY12"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2891550 w 3230914"/>
              <a:gd name="connsiteY12" fmla="*/ 179109 h 1152451"/>
              <a:gd name="connsiteX13" fmla="*/ 3230914 w 3230914"/>
              <a:gd name="connsiteY13"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2891550 w 3230914"/>
              <a:gd name="connsiteY13" fmla="*/ 179109 h 1152451"/>
              <a:gd name="connsiteX14" fmla="*/ 3230914 w 3230914"/>
              <a:gd name="connsiteY14"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2891550 w 3230914"/>
              <a:gd name="connsiteY14" fmla="*/ 179109 h 1152451"/>
              <a:gd name="connsiteX15" fmla="*/ 3230914 w 3230914"/>
              <a:gd name="connsiteY15"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2891550 w 3230914"/>
              <a:gd name="connsiteY15" fmla="*/ 179109 h 1152451"/>
              <a:gd name="connsiteX16" fmla="*/ 3230914 w 3230914"/>
              <a:gd name="connsiteY16"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2891550 w 3230914"/>
              <a:gd name="connsiteY16" fmla="*/ 179109 h 1152451"/>
              <a:gd name="connsiteX17" fmla="*/ 3230914 w 3230914"/>
              <a:gd name="connsiteY17"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2891550 w 3230914"/>
              <a:gd name="connsiteY17" fmla="*/ 179109 h 1152451"/>
              <a:gd name="connsiteX18" fmla="*/ 3230914 w 3230914"/>
              <a:gd name="connsiteY18"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2891550 w 3230914"/>
              <a:gd name="connsiteY18" fmla="*/ 179109 h 1152451"/>
              <a:gd name="connsiteX19" fmla="*/ 3230914 w 3230914"/>
              <a:gd name="connsiteY19"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2891550 w 3230914"/>
              <a:gd name="connsiteY19" fmla="*/ 179109 h 1152451"/>
              <a:gd name="connsiteX20" fmla="*/ 3230914 w 3230914"/>
              <a:gd name="connsiteY20"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2891550 w 3230914"/>
              <a:gd name="connsiteY20" fmla="*/ 179109 h 1152451"/>
              <a:gd name="connsiteX21" fmla="*/ 3230914 w 3230914"/>
              <a:gd name="connsiteY21"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2891550 w 3230914"/>
              <a:gd name="connsiteY21" fmla="*/ 179109 h 1152451"/>
              <a:gd name="connsiteX22" fmla="*/ 3230914 w 3230914"/>
              <a:gd name="connsiteY22"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2891550 w 3230914"/>
              <a:gd name="connsiteY22" fmla="*/ 179109 h 1152451"/>
              <a:gd name="connsiteX23" fmla="*/ 3230914 w 3230914"/>
              <a:gd name="connsiteY23"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2891550 w 3230914"/>
              <a:gd name="connsiteY23" fmla="*/ 179109 h 1152451"/>
              <a:gd name="connsiteX24" fmla="*/ 3230914 w 3230914"/>
              <a:gd name="connsiteY24"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2891550 w 3230914"/>
              <a:gd name="connsiteY24" fmla="*/ 179109 h 1152451"/>
              <a:gd name="connsiteX25" fmla="*/ 3230914 w 3230914"/>
              <a:gd name="connsiteY25"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2891550 w 3230914"/>
              <a:gd name="connsiteY25" fmla="*/ 179109 h 1152451"/>
              <a:gd name="connsiteX26" fmla="*/ 3230914 w 3230914"/>
              <a:gd name="connsiteY26"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2891550 w 3230914"/>
              <a:gd name="connsiteY26" fmla="*/ 179109 h 1152451"/>
              <a:gd name="connsiteX27" fmla="*/ 3230914 w 3230914"/>
              <a:gd name="connsiteY27"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2891550 w 3230914"/>
              <a:gd name="connsiteY27" fmla="*/ 179109 h 1152451"/>
              <a:gd name="connsiteX28" fmla="*/ 3230914 w 3230914"/>
              <a:gd name="connsiteY28"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2891550 w 3230914"/>
              <a:gd name="connsiteY28" fmla="*/ 179109 h 1152451"/>
              <a:gd name="connsiteX29" fmla="*/ 3230914 w 3230914"/>
              <a:gd name="connsiteY29"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1739393 w 3230914"/>
              <a:gd name="connsiteY28" fmla="*/ 805452 h 1152451"/>
              <a:gd name="connsiteX29" fmla="*/ 2891550 w 3230914"/>
              <a:gd name="connsiteY29" fmla="*/ 179109 h 1152451"/>
              <a:gd name="connsiteX30" fmla="*/ 3230914 w 3230914"/>
              <a:gd name="connsiteY30"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1739393 w 3230914"/>
              <a:gd name="connsiteY28" fmla="*/ 805452 h 1152451"/>
              <a:gd name="connsiteX29" fmla="*/ 1739393 w 3230914"/>
              <a:gd name="connsiteY29" fmla="*/ 784020 h 1152451"/>
              <a:gd name="connsiteX30" fmla="*/ 2891550 w 3230914"/>
              <a:gd name="connsiteY30" fmla="*/ 179109 h 1152451"/>
              <a:gd name="connsiteX31" fmla="*/ 3230914 w 3230914"/>
              <a:gd name="connsiteY31"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1739393 w 3230914"/>
              <a:gd name="connsiteY28" fmla="*/ 805452 h 1152451"/>
              <a:gd name="connsiteX29" fmla="*/ 1739393 w 3230914"/>
              <a:gd name="connsiteY29" fmla="*/ 784020 h 1152451"/>
              <a:gd name="connsiteX30" fmla="*/ 1810830 w 3230914"/>
              <a:gd name="connsiteY30" fmla="*/ 776877 h 1152451"/>
              <a:gd name="connsiteX31" fmla="*/ 2891550 w 3230914"/>
              <a:gd name="connsiteY31" fmla="*/ 179109 h 1152451"/>
              <a:gd name="connsiteX32" fmla="*/ 3230914 w 3230914"/>
              <a:gd name="connsiteY32"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1739393 w 3230914"/>
              <a:gd name="connsiteY28" fmla="*/ 805452 h 1152451"/>
              <a:gd name="connsiteX29" fmla="*/ 1739393 w 3230914"/>
              <a:gd name="connsiteY29" fmla="*/ 784020 h 1152451"/>
              <a:gd name="connsiteX30" fmla="*/ 1810830 w 3230914"/>
              <a:gd name="connsiteY30" fmla="*/ 776877 h 1152451"/>
              <a:gd name="connsiteX31" fmla="*/ 1813212 w 3230914"/>
              <a:gd name="connsiteY31" fmla="*/ 757827 h 1152451"/>
              <a:gd name="connsiteX32" fmla="*/ 2891550 w 3230914"/>
              <a:gd name="connsiteY32" fmla="*/ 179109 h 1152451"/>
              <a:gd name="connsiteX33" fmla="*/ 3230914 w 3230914"/>
              <a:gd name="connsiteY33"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1739393 w 3230914"/>
              <a:gd name="connsiteY28" fmla="*/ 805452 h 1152451"/>
              <a:gd name="connsiteX29" fmla="*/ 1739393 w 3230914"/>
              <a:gd name="connsiteY29" fmla="*/ 784020 h 1152451"/>
              <a:gd name="connsiteX30" fmla="*/ 1810830 w 3230914"/>
              <a:gd name="connsiteY30" fmla="*/ 776877 h 1152451"/>
              <a:gd name="connsiteX31" fmla="*/ 1813212 w 3230914"/>
              <a:gd name="connsiteY31" fmla="*/ 757827 h 1152451"/>
              <a:gd name="connsiteX32" fmla="*/ 2037049 w 3230914"/>
              <a:gd name="connsiteY32" fmla="*/ 753064 h 1152451"/>
              <a:gd name="connsiteX33" fmla="*/ 2891550 w 3230914"/>
              <a:gd name="connsiteY33" fmla="*/ 179109 h 1152451"/>
              <a:gd name="connsiteX34" fmla="*/ 3230914 w 3230914"/>
              <a:gd name="connsiteY34"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1739393 w 3230914"/>
              <a:gd name="connsiteY28" fmla="*/ 805452 h 1152451"/>
              <a:gd name="connsiteX29" fmla="*/ 1739393 w 3230914"/>
              <a:gd name="connsiteY29" fmla="*/ 784020 h 1152451"/>
              <a:gd name="connsiteX30" fmla="*/ 1810830 w 3230914"/>
              <a:gd name="connsiteY30" fmla="*/ 776877 h 1152451"/>
              <a:gd name="connsiteX31" fmla="*/ 1813212 w 3230914"/>
              <a:gd name="connsiteY31" fmla="*/ 757827 h 1152451"/>
              <a:gd name="connsiteX32" fmla="*/ 2037049 w 3230914"/>
              <a:gd name="connsiteY32" fmla="*/ 753064 h 1152451"/>
              <a:gd name="connsiteX33" fmla="*/ 2041812 w 3230914"/>
              <a:gd name="connsiteY33" fmla="*/ 731633 h 1152451"/>
              <a:gd name="connsiteX34" fmla="*/ 2891550 w 3230914"/>
              <a:gd name="connsiteY34" fmla="*/ 179109 h 1152451"/>
              <a:gd name="connsiteX35" fmla="*/ 3230914 w 3230914"/>
              <a:gd name="connsiteY35"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1739393 w 3230914"/>
              <a:gd name="connsiteY28" fmla="*/ 805452 h 1152451"/>
              <a:gd name="connsiteX29" fmla="*/ 1739393 w 3230914"/>
              <a:gd name="connsiteY29" fmla="*/ 784020 h 1152451"/>
              <a:gd name="connsiteX30" fmla="*/ 1810830 w 3230914"/>
              <a:gd name="connsiteY30" fmla="*/ 776877 h 1152451"/>
              <a:gd name="connsiteX31" fmla="*/ 1813212 w 3230914"/>
              <a:gd name="connsiteY31" fmla="*/ 757827 h 1152451"/>
              <a:gd name="connsiteX32" fmla="*/ 2037049 w 3230914"/>
              <a:gd name="connsiteY32" fmla="*/ 753064 h 1152451"/>
              <a:gd name="connsiteX33" fmla="*/ 2041812 w 3230914"/>
              <a:gd name="connsiteY33" fmla="*/ 731633 h 1152451"/>
              <a:gd name="connsiteX34" fmla="*/ 2291843 w 3230914"/>
              <a:gd name="connsiteY34" fmla="*/ 722108 h 1152451"/>
              <a:gd name="connsiteX35" fmla="*/ 2891550 w 3230914"/>
              <a:gd name="connsiteY35" fmla="*/ 179109 h 1152451"/>
              <a:gd name="connsiteX36" fmla="*/ 3230914 w 3230914"/>
              <a:gd name="connsiteY36"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1739393 w 3230914"/>
              <a:gd name="connsiteY28" fmla="*/ 805452 h 1152451"/>
              <a:gd name="connsiteX29" fmla="*/ 1739393 w 3230914"/>
              <a:gd name="connsiteY29" fmla="*/ 784020 h 1152451"/>
              <a:gd name="connsiteX30" fmla="*/ 1810830 w 3230914"/>
              <a:gd name="connsiteY30" fmla="*/ 776877 h 1152451"/>
              <a:gd name="connsiteX31" fmla="*/ 1813212 w 3230914"/>
              <a:gd name="connsiteY31" fmla="*/ 757827 h 1152451"/>
              <a:gd name="connsiteX32" fmla="*/ 2037049 w 3230914"/>
              <a:gd name="connsiteY32" fmla="*/ 753064 h 1152451"/>
              <a:gd name="connsiteX33" fmla="*/ 2041812 w 3230914"/>
              <a:gd name="connsiteY33" fmla="*/ 731633 h 1152451"/>
              <a:gd name="connsiteX34" fmla="*/ 2291843 w 3230914"/>
              <a:gd name="connsiteY34" fmla="*/ 722108 h 1152451"/>
              <a:gd name="connsiteX35" fmla="*/ 2294224 w 3230914"/>
              <a:gd name="connsiteY35" fmla="*/ 703058 h 1152451"/>
              <a:gd name="connsiteX36" fmla="*/ 2891550 w 3230914"/>
              <a:gd name="connsiteY36" fmla="*/ 179109 h 1152451"/>
              <a:gd name="connsiteX37" fmla="*/ 3230914 w 3230914"/>
              <a:gd name="connsiteY37"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1739393 w 3230914"/>
              <a:gd name="connsiteY28" fmla="*/ 805452 h 1152451"/>
              <a:gd name="connsiteX29" fmla="*/ 1739393 w 3230914"/>
              <a:gd name="connsiteY29" fmla="*/ 784020 h 1152451"/>
              <a:gd name="connsiteX30" fmla="*/ 1810830 w 3230914"/>
              <a:gd name="connsiteY30" fmla="*/ 776877 h 1152451"/>
              <a:gd name="connsiteX31" fmla="*/ 1813212 w 3230914"/>
              <a:gd name="connsiteY31" fmla="*/ 757827 h 1152451"/>
              <a:gd name="connsiteX32" fmla="*/ 2037049 w 3230914"/>
              <a:gd name="connsiteY32" fmla="*/ 753064 h 1152451"/>
              <a:gd name="connsiteX33" fmla="*/ 2041812 w 3230914"/>
              <a:gd name="connsiteY33" fmla="*/ 731633 h 1152451"/>
              <a:gd name="connsiteX34" fmla="*/ 2291843 w 3230914"/>
              <a:gd name="connsiteY34" fmla="*/ 722108 h 1152451"/>
              <a:gd name="connsiteX35" fmla="*/ 2294224 w 3230914"/>
              <a:gd name="connsiteY35" fmla="*/ 703058 h 1152451"/>
              <a:gd name="connsiteX36" fmla="*/ 2365662 w 3230914"/>
              <a:gd name="connsiteY36" fmla="*/ 691152 h 1152451"/>
              <a:gd name="connsiteX37" fmla="*/ 2891550 w 3230914"/>
              <a:gd name="connsiteY37" fmla="*/ 179109 h 1152451"/>
              <a:gd name="connsiteX38" fmla="*/ 3230914 w 3230914"/>
              <a:gd name="connsiteY38"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1739393 w 3230914"/>
              <a:gd name="connsiteY28" fmla="*/ 805452 h 1152451"/>
              <a:gd name="connsiteX29" fmla="*/ 1739393 w 3230914"/>
              <a:gd name="connsiteY29" fmla="*/ 784020 h 1152451"/>
              <a:gd name="connsiteX30" fmla="*/ 1810830 w 3230914"/>
              <a:gd name="connsiteY30" fmla="*/ 776877 h 1152451"/>
              <a:gd name="connsiteX31" fmla="*/ 1813212 w 3230914"/>
              <a:gd name="connsiteY31" fmla="*/ 757827 h 1152451"/>
              <a:gd name="connsiteX32" fmla="*/ 2037049 w 3230914"/>
              <a:gd name="connsiteY32" fmla="*/ 753064 h 1152451"/>
              <a:gd name="connsiteX33" fmla="*/ 2041812 w 3230914"/>
              <a:gd name="connsiteY33" fmla="*/ 731633 h 1152451"/>
              <a:gd name="connsiteX34" fmla="*/ 2291843 w 3230914"/>
              <a:gd name="connsiteY34" fmla="*/ 722108 h 1152451"/>
              <a:gd name="connsiteX35" fmla="*/ 2294224 w 3230914"/>
              <a:gd name="connsiteY35" fmla="*/ 703058 h 1152451"/>
              <a:gd name="connsiteX36" fmla="*/ 2365662 w 3230914"/>
              <a:gd name="connsiteY36" fmla="*/ 691152 h 1152451"/>
              <a:gd name="connsiteX37" fmla="*/ 2379949 w 3230914"/>
              <a:gd name="connsiteY37" fmla="*/ 643527 h 1152451"/>
              <a:gd name="connsiteX38" fmla="*/ 2891550 w 3230914"/>
              <a:gd name="connsiteY38" fmla="*/ 179109 h 1152451"/>
              <a:gd name="connsiteX39" fmla="*/ 3230914 w 3230914"/>
              <a:gd name="connsiteY39" fmla="*/ 0 h 1152451"/>
              <a:gd name="connsiteX0" fmla="*/ 0 w 3230914"/>
              <a:gd name="connsiteY0" fmla="*/ 1152451 h 1152451"/>
              <a:gd name="connsiteX1" fmla="*/ 3462 w 3230914"/>
              <a:gd name="connsiteY1" fmla="*/ 1138827 h 1152451"/>
              <a:gd name="connsiteX2" fmla="*/ 48705 w 3230914"/>
              <a:gd name="connsiteY2" fmla="*/ 1134064 h 1152451"/>
              <a:gd name="connsiteX3" fmla="*/ 60612 w 3230914"/>
              <a:gd name="connsiteY3" fmla="*/ 1112633 h 1152451"/>
              <a:gd name="connsiteX4" fmla="*/ 303499 w 3230914"/>
              <a:gd name="connsiteY4" fmla="*/ 1107870 h 1152451"/>
              <a:gd name="connsiteX5" fmla="*/ 305880 w 3230914"/>
              <a:gd name="connsiteY5" fmla="*/ 1088820 h 1152451"/>
              <a:gd name="connsiteX6" fmla="*/ 486855 w 3230914"/>
              <a:gd name="connsiteY6" fmla="*/ 1084058 h 1152451"/>
              <a:gd name="connsiteX7" fmla="*/ 491618 w 3230914"/>
              <a:gd name="connsiteY7" fmla="*/ 1057864 h 1152451"/>
              <a:gd name="connsiteX8" fmla="*/ 755937 w 3230914"/>
              <a:gd name="connsiteY8" fmla="*/ 1057864 h 1152451"/>
              <a:gd name="connsiteX9" fmla="*/ 753555 w 3230914"/>
              <a:gd name="connsiteY9" fmla="*/ 1036433 h 1152451"/>
              <a:gd name="connsiteX10" fmla="*/ 934530 w 3230914"/>
              <a:gd name="connsiteY10" fmla="*/ 1031670 h 1152451"/>
              <a:gd name="connsiteX11" fmla="*/ 932149 w 3230914"/>
              <a:gd name="connsiteY11" fmla="*/ 1007858 h 1152451"/>
              <a:gd name="connsiteX12" fmla="*/ 1044068 w 3230914"/>
              <a:gd name="connsiteY12" fmla="*/ 1003095 h 1152451"/>
              <a:gd name="connsiteX13" fmla="*/ 1053593 w 3230914"/>
              <a:gd name="connsiteY13" fmla="*/ 976902 h 1152451"/>
              <a:gd name="connsiteX14" fmla="*/ 1182180 w 3230914"/>
              <a:gd name="connsiteY14" fmla="*/ 969758 h 1152451"/>
              <a:gd name="connsiteX15" fmla="*/ 1179799 w 3230914"/>
              <a:gd name="connsiteY15" fmla="*/ 953089 h 1152451"/>
              <a:gd name="connsiteX16" fmla="*/ 1220280 w 3230914"/>
              <a:gd name="connsiteY16" fmla="*/ 948327 h 1152451"/>
              <a:gd name="connsiteX17" fmla="*/ 1220280 w 3230914"/>
              <a:gd name="connsiteY17" fmla="*/ 943564 h 1152451"/>
              <a:gd name="connsiteX18" fmla="*/ 1336962 w 3230914"/>
              <a:gd name="connsiteY18" fmla="*/ 936420 h 1152451"/>
              <a:gd name="connsiteX19" fmla="*/ 1341724 w 3230914"/>
              <a:gd name="connsiteY19" fmla="*/ 898320 h 1152451"/>
              <a:gd name="connsiteX20" fmla="*/ 1513174 w 3230914"/>
              <a:gd name="connsiteY20" fmla="*/ 893558 h 1152451"/>
              <a:gd name="connsiteX21" fmla="*/ 1515555 w 3230914"/>
              <a:gd name="connsiteY21" fmla="*/ 874508 h 1152451"/>
              <a:gd name="connsiteX22" fmla="*/ 1594137 w 3230914"/>
              <a:gd name="connsiteY22" fmla="*/ 867364 h 1152451"/>
              <a:gd name="connsiteX23" fmla="*/ 1591755 w 3230914"/>
              <a:gd name="connsiteY23" fmla="*/ 850695 h 1152451"/>
              <a:gd name="connsiteX24" fmla="*/ 1632237 w 3230914"/>
              <a:gd name="connsiteY24" fmla="*/ 843552 h 1152451"/>
              <a:gd name="connsiteX25" fmla="*/ 1629855 w 3230914"/>
              <a:gd name="connsiteY25" fmla="*/ 831645 h 1152451"/>
              <a:gd name="connsiteX26" fmla="*/ 1656049 w 3230914"/>
              <a:gd name="connsiteY26" fmla="*/ 826883 h 1152451"/>
              <a:gd name="connsiteX27" fmla="*/ 1658430 w 3230914"/>
              <a:gd name="connsiteY27" fmla="*/ 810214 h 1152451"/>
              <a:gd name="connsiteX28" fmla="*/ 1739393 w 3230914"/>
              <a:gd name="connsiteY28" fmla="*/ 805452 h 1152451"/>
              <a:gd name="connsiteX29" fmla="*/ 1739393 w 3230914"/>
              <a:gd name="connsiteY29" fmla="*/ 784020 h 1152451"/>
              <a:gd name="connsiteX30" fmla="*/ 1810830 w 3230914"/>
              <a:gd name="connsiteY30" fmla="*/ 776877 h 1152451"/>
              <a:gd name="connsiteX31" fmla="*/ 1813212 w 3230914"/>
              <a:gd name="connsiteY31" fmla="*/ 757827 h 1152451"/>
              <a:gd name="connsiteX32" fmla="*/ 2037049 w 3230914"/>
              <a:gd name="connsiteY32" fmla="*/ 753064 h 1152451"/>
              <a:gd name="connsiteX33" fmla="*/ 2041812 w 3230914"/>
              <a:gd name="connsiteY33" fmla="*/ 731633 h 1152451"/>
              <a:gd name="connsiteX34" fmla="*/ 2291843 w 3230914"/>
              <a:gd name="connsiteY34" fmla="*/ 722108 h 1152451"/>
              <a:gd name="connsiteX35" fmla="*/ 2294224 w 3230914"/>
              <a:gd name="connsiteY35" fmla="*/ 703058 h 1152451"/>
              <a:gd name="connsiteX36" fmla="*/ 2365662 w 3230914"/>
              <a:gd name="connsiteY36" fmla="*/ 691152 h 1152451"/>
              <a:gd name="connsiteX37" fmla="*/ 2379949 w 3230914"/>
              <a:gd name="connsiteY37" fmla="*/ 643527 h 1152451"/>
              <a:gd name="connsiteX38" fmla="*/ 2529600 w 3230914"/>
              <a:gd name="connsiteY38" fmla="*/ 645834 h 1152451"/>
              <a:gd name="connsiteX39" fmla="*/ 3230914 w 3230914"/>
              <a:gd name="connsiteY39" fmla="*/ 0 h 1152451"/>
              <a:gd name="connsiteX0" fmla="*/ 0 w 3223770"/>
              <a:gd name="connsiteY0" fmla="*/ 628576 h 628576"/>
              <a:gd name="connsiteX1" fmla="*/ 3462 w 3223770"/>
              <a:gd name="connsiteY1" fmla="*/ 614952 h 628576"/>
              <a:gd name="connsiteX2" fmla="*/ 48705 w 3223770"/>
              <a:gd name="connsiteY2" fmla="*/ 610189 h 628576"/>
              <a:gd name="connsiteX3" fmla="*/ 60612 w 3223770"/>
              <a:gd name="connsiteY3" fmla="*/ 588758 h 628576"/>
              <a:gd name="connsiteX4" fmla="*/ 303499 w 3223770"/>
              <a:gd name="connsiteY4" fmla="*/ 583995 h 628576"/>
              <a:gd name="connsiteX5" fmla="*/ 305880 w 3223770"/>
              <a:gd name="connsiteY5" fmla="*/ 564945 h 628576"/>
              <a:gd name="connsiteX6" fmla="*/ 486855 w 3223770"/>
              <a:gd name="connsiteY6" fmla="*/ 560183 h 628576"/>
              <a:gd name="connsiteX7" fmla="*/ 491618 w 3223770"/>
              <a:gd name="connsiteY7" fmla="*/ 533989 h 628576"/>
              <a:gd name="connsiteX8" fmla="*/ 755937 w 3223770"/>
              <a:gd name="connsiteY8" fmla="*/ 533989 h 628576"/>
              <a:gd name="connsiteX9" fmla="*/ 753555 w 3223770"/>
              <a:gd name="connsiteY9" fmla="*/ 512558 h 628576"/>
              <a:gd name="connsiteX10" fmla="*/ 934530 w 3223770"/>
              <a:gd name="connsiteY10" fmla="*/ 507795 h 628576"/>
              <a:gd name="connsiteX11" fmla="*/ 932149 w 3223770"/>
              <a:gd name="connsiteY11" fmla="*/ 483983 h 628576"/>
              <a:gd name="connsiteX12" fmla="*/ 1044068 w 3223770"/>
              <a:gd name="connsiteY12" fmla="*/ 479220 h 628576"/>
              <a:gd name="connsiteX13" fmla="*/ 1053593 w 3223770"/>
              <a:gd name="connsiteY13" fmla="*/ 453027 h 628576"/>
              <a:gd name="connsiteX14" fmla="*/ 1182180 w 3223770"/>
              <a:gd name="connsiteY14" fmla="*/ 445883 h 628576"/>
              <a:gd name="connsiteX15" fmla="*/ 1179799 w 3223770"/>
              <a:gd name="connsiteY15" fmla="*/ 429214 h 628576"/>
              <a:gd name="connsiteX16" fmla="*/ 1220280 w 3223770"/>
              <a:gd name="connsiteY16" fmla="*/ 424452 h 628576"/>
              <a:gd name="connsiteX17" fmla="*/ 1220280 w 3223770"/>
              <a:gd name="connsiteY17" fmla="*/ 419689 h 628576"/>
              <a:gd name="connsiteX18" fmla="*/ 1336962 w 3223770"/>
              <a:gd name="connsiteY18" fmla="*/ 412545 h 628576"/>
              <a:gd name="connsiteX19" fmla="*/ 1341724 w 3223770"/>
              <a:gd name="connsiteY19" fmla="*/ 374445 h 628576"/>
              <a:gd name="connsiteX20" fmla="*/ 1513174 w 3223770"/>
              <a:gd name="connsiteY20" fmla="*/ 369683 h 628576"/>
              <a:gd name="connsiteX21" fmla="*/ 1515555 w 3223770"/>
              <a:gd name="connsiteY21" fmla="*/ 350633 h 628576"/>
              <a:gd name="connsiteX22" fmla="*/ 1594137 w 3223770"/>
              <a:gd name="connsiteY22" fmla="*/ 343489 h 628576"/>
              <a:gd name="connsiteX23" fmla="*/ 1591755 w 3223770"/>
              <a:gd name="connsiteY23" fmla="*/ 326820 h 628576"/>
              <a:gd name="connsiteX24" fmla="*/ 1632237 w 3223770"/>
              <a:gd name="connsiteY24" fmla="*/ 319677 h 628576"/>
              <a:gd name="connsiteX25" fmla="*/ 1629855 w 3223770"/>
              <a:gd name="connsiteY25" fmla="*/ 307770 h 628576"/>
              <a:gd name="connsiteX26" fmla="*/ 1656049 w 3223770"/>
              <a:gd name="connsiteY26" fmla="*/ 303008 h 628576"/>
              <a:gd name="connsiteX27" fmla="*/ 1658430 w 3223770"/>
              <a:gd name="connsiteY27" fmla="*/ 286339 h 628576"/>
              <a:gd name="connsiteX28" fmla="*/ 1739393 w 3223770"/>
              <a:gd name="connsiteY28" fmla="*/ 281577 h 628576"/>
              <a:gd name="connsiteX29" fmla="*/ 1739393 w 3223770"/>
              <a:gd name="connsiteY29" fmla="*/ 260145 h 628576"/>
              <a:gd name="connsiteX30" fmla="*/ 1810830 w 3223770"/>
              <a:gd name="connsiteY30" fmla="*/ 253002 h 628576"/>
              <a:gd name="connsiteX31" fmla="*/ 1813212 w 3223770"/>
              <a:gd name="connsiteY31" fmla="*/ 233952 h 628576"/>
              <a:gd name="connsiteX32" fmla="*/ 2037049 w 3223770"/>
              <a:gd name="connsiteY32" fmla="*/ 229189 h 628576"/>
              <a:gd name="connsiteX33" fmla="*/ 2041812 w 3223770"/>
              <a:gd name="connsiteY33" fmla="*/ 207758 h 628576"/>
              <a:gd name="connsiteX34" fmla="*/ 2291843 w 3223770"/>
              <a:gd name="connsiteY34" fmla="*/ 198233 h 628576"/>
              <a:gd name="connsiteX35" fmla="*/ 2294224 w 3223770"/>
              <a:gd name="connsiteY35" fmla="*/ 179183 h 628576"/>
              <a:gd name="connsiteX36" fmla="*/ 2365662 w 3223770"/>
              <a:gd name="connsiteY36" fmla="*/ 167277 h 628576"/>
              <a:gd name="connsiteX37" fmla="*/ 2379949 w 3223770"/>
              <a:gd name="connsiteY37" fmla="*/ 119652 h 628576"/>
              <a:gd name="connsiteX38" fmla="*/ 2529600 w 3223770"/>
              <a:gd name="connsiteY38" fmla="*/ 121959 h 628576"/>
              <a:gd name="connsiteX39" fmla="*/ 3223770 w 3223770"/>
              <a:gd name="connsiteY39" fmla="*/ 0 h 628576"/>
              <a:gd name="connsiteX0" fmla="*/ 0 w 3223770"/>
              <a:gd name="connsiteY0" fmla="*/ 628576 h 628576"/>
              <a:gd name="connsiteX1" fmla="*/ 3462 w 3223770"/>
              <a:gd name="connsiteY1" fmla="*/ 614952 h 628576"/>
              <a:gd name="connsiteX2" fmla="*/ 48705 w 3223770"/>
              <a:gd name="connsiteY2" fmla="*/ 610189 h 628576"/>
              <a:gd name="connsiteX3" fmla="*/ 60612 w 3223770"/>
              <a:gd name="connsiteY3" fmla="*/ 588758 h 628576"/>
              <a:gd name="connsiteX4" fmla="*/ 303499 w 3223770"/>
              <a:gd name="connsiteY4" fmla="*/ 583995 h 628576"/>
              <a:gd name="connsiteX5" fmla="*/ 305880 w 3223770"/>
              <a:gd name="connsiteY5" fmla="*/ 564945 h 628576"/>
              <a:gd name="connsiteX6" fmla="*/ 486855 w 3223770"/>
              <a:gd name="connsiteY6" fmla="*/ 560183 h 628576"/>
              <a:gd name="connsiteX7" fmla="*/ 491618 w 3223770"/>
              <a:gd name="connsiteY7" fmla="*/ 533989 h 628576"/>
              <a:gd name="connsiteX8" fmla="*/ 755937 w 3223770"/>
              <a:gd name="connsiteY8" fmla="*/ 533989 h 628576"/>
              <a:gd name="connsiteX9" fmla="*/ 753555 w 3223770"/>
              <a:gd name="connsiteY9" fmla="*/ 512558 h 628576"/>
              <a:gd name="connsiteX10" fmla="*/ 934530 w 3223770"/>
              <a:gd name="connsiteY10" fmla="*/ 507795 h 628576"/>
              <a:gd name="connsiteX11" fmla="*/ 932149 w 3223770"/>
              <a:gd name="connsiteY11" fmla="*/ 483983 h 628576"/>
              <a:gd name="connsiteX12" fmla="*/ 1044068 w 3223770"/>
              <a:gd name="connsiteY12" fmla="*/ 479220 h 628576"/>
              <a:gd name="connsiteX13" fmla="*/ 1053593 w 3223770"/>
              <a:gd name="connsiteY13" fmla="*/ 453027 h 628576"/>
              <a:gd name="connsiteX14" fmla="*/ 1182180 w 3223770"/>
              <a:gd name="connsiteY14" fmla="*/ 445883 h 628576"/>
              <a:gd name="connsiteX15" fmla="*/ 1179799 w 3223770"/>
              <a:gd name="connsiteY15" fmla="*/ 429214 h 628576"/>
              <a:gd name="connsiteX16" fmla="*/ 1220280 w 3223770"/>
              <a:gd name="connsiteY16" fmla="*/ 424452 h 628576"/>
              <a:gd name="connsiteX17" fmla="*/ 1220280 w 3223770"/>
              <a:gd name="connsiteY17" fmla="*/ 419689 h 628576"/>
              <a:gd name="connsiteX18" fmla="*/ 1336962 w 3223770"/>
              <a:gd name="connsiteY18" fmla="*/ 412545 h 628576"/>
              <a:gd name="connsiteX19" fmla="*/ 1341724 w 3223770"/>
              <a:gd name="connsiteY19" fmla="*/ 374445 h 628576"/>
              <a:gd name="connsiteX20" fmla="*/ 1513174 w 3223770"/>
              <a:gd name="connsiteY20" fmla="*/ 369683 h 628576"/>
              <a:gd name="connsiteX21" fmla="*/ 1515555 w 3223770"/>
              <a:gd name="connsiteY21" fmla="*/ 350633 h 628576"/>
              <a:gd name="connsiteX22" fmla="*/ 1594137 w 3223770"/>
              <a:gd name="connsiteY22" fmla="*/ 343489 h 628576"/>
              <a:gd name="connsiteX23" fmla="*/ 1591755 w 3223770"/>
              <a:gd name="connsiteY23" fmla="*/ 326820 h 628576"/>
              <a:gd name="connsiteX24" fmla="*/ 1632237 w 3223770"/>
              <a:gd name="connsiteY24" fmla="*/ 319677 h 628576"/>
              <a:gd name="connsiteX25" fmla="*/ 1629855 w 3223770"/>
              <a:gd name="connsiteY25" fmla="*/ 307770 h 628576"/>
              <a:gd name="connsiteX26" fmla="*/ 1656049 w 3223770"/>
              <a:gd name="connsiteY26" fmla="*/ 303008 h 628576"/>
              <a:gd name="connsiteX27" fmla="*/ 1658430 w 3223770"/>
              <a:gd name="connsiteY27" fmla="*/ 286339 h 628576"/>
              <a:gd name="connsiteX28" fmla="*/ 1739393 w 3223770"/>
              <a:gd name="connsiteY28" fmla="*/ 281577 h 628576"/>
              <a:gd name="connsiteX29" fmla="*/ 1739393 w 3223770"/>
              <a:gd name="connsiteY29" fmla="*/ 260145 h 628576"/>
              <a:gd name="connsiteX30" fmla="*/ 1810830 w 3223770"/>
              <a:gd name="connsiteY30" fmla="*/ 253002 h 628576"/>
              <a:gd name="connsiteX31" fmla="*/ 1813212 w 3223770"/>
              <a:gd name="connsiteY31" fmla="*/ 233952 h 628576"/>
              <a:gd name="connsiteX32" fmla="*/ 2037049 w 3223770"/>
              <a:gd name="connsiteY32" fmla="*/ 229189 h 628576"/>
              <a:gd name="connsiteX33" fmla="*/ 2041812 w 3223770"/>
              <a:gd name="connsiteY33" fmla="*/ 207758 h 628576"/>
              <a:gd name="connsiteX34" fmla="*/ 2291843 w 3223770"/>
              <a:gd name="connsiteY34" fmla="*/ 198233 h 628576"/>
              <a:gd name="connsiteX35" fmla="*/ 2294224 w 3223770"/>
              <a:gd name="connsiteY35" fmla="*/ 179183 h 628576"/>
              <a:gd name="connsiteX36" fmla="*/ 2365662 w 3223770"/>
              <a:gd name="connsiteY36" fmla="*/ 167277 h 628576"/>
              <a:gd name="connsiteX37" fmla="*/ 2379949 w 3223770"/>
              <a:gd name="connsiteY37" fmla="*/ 119652 h 628576"/>
              <a:gd name="connsiteX38" fmla="*/ 2529600 w 3223770"/>
              <a:gd name="connsiteY38" fmla="*/ 121959 h 628576"/>
              <a:gd name="connsiteX39" fmla="*/ 2537112 w 3223770"/>
              <a:gd name="connsiteY39" fmla="*/ 100601 h 628576"/>
              <a:gd name="connsiteX40" fmla="*/ 3223770 w 3223770"/>
              <a:gd name="connsiteY40" fmla="*/ 0 h 628576"/>
              <a:gd name="connsiteX0" fmla="*/ 0 w 3223770"/>
              <a:gd name="connsiteY0" fmla="*/ 628576 h 628576"/>
              <a:gd name="connsiteX1" fmla="*/ 3462 w 3223770"/>
              <a:gd name="connsiteY1" fmla="*/ 614952 h 628576"/>
              <a:gd name="connsiteX2" fmla="*/ 48705 w 3223770"/>
              <a:gd name="connsiteY2" fmla="*/ 610189 h 628576"/>
              <a:gd name="connsiteX3" fmla="*/ 60612 w 3223770"/>
              <a:gd name="connsiteY3" fmla="*/ 588758 h 628576"/>
              <a:gd name="connsiteX4" fmla="*/ 303499 w 3223770"/>
              <a:gd name="connsiteY4" fmla="*/ 583995 h 628576"/>
              <a:gd name="connsiteX5" fmla="*/ 305880 w 3223770"/>
              <a:gd name="connsiteY5" fmla="*/ 564945 h 628576"/>
              <a:gd name="connsiteX6" fmla="*/ 486855 w 3223770"/>
              <a:gd name="connsiteY6" fmla="*/ 560183 h 628576"/>
              <a:gd name="connsiteX7" fmla="*/ 491618 w 3223770"/>
              <a:gd name="connsiteY7" fmla="*/ 533989 h 628576"/>
              <a:gd name="connsiteX8" fmla="*/ 755937 w 3223770"/>
              <a:gd name="connsiteY8" fmla="*/ 533989 h 628576"/>
              <a:gd name="connsiteX9" fmla="*/ 753555 w 3223770"/>
              <a:gd name="connsiteY9" fmla="*/ 512558 h 628576"/>
              <a:gd name="connsiteX10" fmla="*/ 934530 w 3223770"/>
              <a:gd name="connsiteY10" fmla="*/ 507795 h 628576"/>
              <a:gd name="connsiteX11" fmla="*/ 932149 w 3223770"/>
              <a:gd name="connsiteY11" fmla="*/ 483983 h 628576"/>
              <a:gd name="connsiteX12" fmla="*/ 1044068 w 3223770"/>
              <a:gd name="connsiteY12" fmla="*/ 479220 h 628576"/>
              <a:gd name="connsiteX13" fmla="*/ 1053593 w 3223770"/>
              <a:gd name="connsiteY13" fmla="*/ 453027 h 628576"/>
              <a:gd name="connsiteX14" fmla="*/ 1182180 w 3223770"/>
              <a:gd name="connsiteY14" fmla="*/ 445883 h 628576"/>
              <a:gd name="connsiteX15" fmla="*/ 1179799 w 3223770"/>
              <a:gd name="connsiteY15" fmla="*/ 429214 h 628576"/>
              <a:gd name="connsiteX16" fmla="*/ 1220280 w 3223770"/>
              <a:gd name="connsiteY16" fmla="*/ 424452 h 628576"/>
              <a:gd name="connsiteX17" fmla="*/ 1220280 w 3223770"/>
              <a:gd name="connsiteY17" fmla="*/ 419689 h 628576"/>
              <a:gd name="connsiteX18" fmla="*/ 1336962 w 3223770"/>
              <a:gd name="connsiteY18" fmla="*/ 412545 h 628576"/>
              <a:gd name="connsiteX19" fmla="*/ 1341724 w 3223770"/>
              <a:gd name="connsiteY19" fmla="*/ 374445 h 628576"/>
              <a:gd name="connsiteX20" fmla="*/ 1513174 w 3223770"/>
              <a:gd name="connsiteY20" fmla="*/ 369683 h 628576"/>
              <a:gd name="connsiteX21" fmla="*/ 1515555 w 3223770"/>
              <a:gd name="connsiteY21" fmla="*/ 350633 h 628576"/>
              <a:gd name="connsiteX22" fmla="*/ 1594137 w 3223770"/>
              <a:gd name="connsiteY22" fmla="*/ 343489 h 628576"/>
              <a:gd name="connsiteX23" fmla="*/ 1591755 w 3223770"/>
              <a:gd name="connsiteY23" fmla="*/ 326820 h 628576"/>
              <a:gd name="connsiteX24" fmla="*/ 1632237 w 3223770"/>
              <a:gd name="connsiteY24" fmla="*/ 319677 h 628576"/>
              <a:gd name="connsiteX25" fmla="*/ 1629855 w 3223770"/>
              <a:gd name="connsiteY25" fmla="*/ 307770 h 628576"/>
              <a:gd name="connsiteX26" fmla="*/ 1656049 w 3223770"/>
              <a:gd name="connsiteY26" fmla="*/ 303008 h 628576"/>
              <a:gd name="connsiteX27" fmla="*/ 1658430 w 3223770"/>
              <a:gd name="connsiteY27" fmla="*/ 286339 h 628576"/>
              <a:gd name="connsiteX28" fmla="*/ 1739393 w 3223770"/>
              <a:gd name="connsiteY28" fmla="*/ 281577 h 628576"/>
              <a:gd name="connsiteX29" fmla="*/ 1739393 w 3223770"/>
              <a:gd name="connsiteY29" fmla="*/ 260145 h 628576"/>
              <a:gd name="connsiteX30" fmla="*/ 1810830 w 3223770"/>
              <a:gd name="connsiteY30" fmla="*/ 253002 h 628576"/>
              <a:gd name="connsiteX31" fmla="*/ 1813212 w 3223770"/>
              <a:gd name="connsiteY31" fmla="*/ 233952 h 628576"/>
              <a:gd name="connsiteX32" fmla="*/ 2037049 w 3223770"/>
              <a:gd name="connsiteY32" fmla="*/ 229189 h 628576"/>
              <a:gd name="connsiteX33" fmla="*/ 2041812 w 3223770"/>
              <a:gd name="connsiteY33" fmla="*/ 207758 h 628576"/>
              <a:gd name="connsiteX34" fmla="*/ 2291843 w 3223770"/>
              <a:gd name="connsiteY34" fmla="*/ 198233 h 628576"/>
              <a:gd name="connsiteX35" fmla="*/ 2294224 w 3223770"/>
              <a:gd name="connsiteY35" fmla="*/ 179183 h 628576"/>
              <a:gd name="connsiteX36" fmla="*/ 2365662 w 3223770"/>
              <a:gd name="connsiteY36" fmla="*/ 167277 h 628576"/>
              <a:gd name="connsiteX37" fmla="*/ 2379949 w 3223770"/>
              <a:gd name="connsiteY37" fmla="*/ 119652 h 628576"/>
              <a:gd name="connsiteX38" fmla="*/ 2529600 w 3223770"/>
              <a:gd name="connsiteY38" fmla="*/ 121959 h 628576"/>
              <a:gd name="connsiteX39" fmla="*/ 2537112 w 3223770"/>
              <a:gd name="connsiteY39" fmla="*/ 100601 h 628576"/>
              <a:gd name="connsiteX40" fmla="*/ 2553780 w 3223770"/>
              <a:gd name="connsiteY40" fmla="*/ 98219 h 628576"/>
              <a:gd name="connsiteX41" fmla="*/ 3223770 w 3223770"/>
              <a:gd name="connsiteY41" fmla="*/ 0 h 628576"/>
              <a:gd name="connsiteX0" fmla="*/ 0 w 3223770"/>
              <a:gd name="connsiteY0" fmla="*/ 628576 h 628576"/>
              <a:gd name="connsiteX1" fmla="*/ 3462 w 3223770"/>
              <a:gd name="connsiteY1" fmla="*/ 614952 h 628576"/>
              <a:gd name="connsiteX2" fmla="*/ 48705 w 3223770"/>
              <a:gd name="connsiteY2" fmla="*/ 610189 h 628576"/>
              <a:gd name="connsiteX3" fmla="*/ 60612 w 3223770"/>
              <a:gd name="connsiteY3" fmla="*/ 588758 h 628576"/>
              <a:gd name="connsiteX4" fmla="*/ 303499 w 3223770"/>
              <a:gd name="connsiteY4" fmla="*/ 583995 h 628576"/>
              <a:gd name="connsiteX5" fmla="*/ 305880 w 3223770"/>
              <a:gd name="connsiteY5" fmla="*/ 564945 h 628576"/>
              <a:gd name="connsiteX6" fmla="*/ 486855 w 3223770"/>
              <a:gd name="connsiteY6" fmla="*/ 560183 h 628576"/>
              <a:gd name="connsiteX7" fmla="*/ 491618 w 3223770"/>
              <a:gd name="connsiteY7" fmla="*/ 533989 h 628576"/>
              <a:gd name="connsiteX8" fmla="*/ 755937 w 3223770"/>
              <a:gd name="connsiteY8" fmla="*/ 533989 h 628576"/>
              <a:gd name="connsiteX9" fmla="*/ 753555 w 3223770"/>
              <a:gd name="connsiteY9" fmla="*/ 512558 h 628576"/>
              <a:gd name="connsiteX10" fmla="*/ 934530 w 3223770"/>
              <a:gd name="connsiteY10" fmla="*/ 507795 h 628576"/>
              <a:gd name="connsiteX11" fmla="*/ 932149 w 3223770"/>
              <a:gd name="connsiteY11" fmla="*/ 483983 h 628576"/>
              <a:gd name="connsiteX12" fmla="*/ 1044068 w 3223770"/>
              <a:gd name="connsiteY12" fmla="*/ 479220 h 628576"/>
              <a:gd name="connsiteX13" fmla="*/ 1053593 w 3223770"/>
              <a:gd name="connsiteY13" fmla="*/ 453027 h 628576"/>
              <a:gd name="connsiteX14" fmla="*/ 1182180 w 3223770"/>
              <a:gd name="connsiteY14" fmla="*/ 445883 h 628576"/>
              <a:gd name="connsiteX15" fmla="*/ 1179799 w 3223770"/>
              <a:gd name="connsiteY15" fmla="*/ 429214 h 628576"/>
              <a:gd name="connsiteX16" fmla="*/ 1220280 w 3223770"/>
              <a:gd name="connsiteY16" fmla="*/ 424452 h 628576"/>
              <a:gd name="connsiteX17" fmla="*/ 1220280 w 3223770"/>
              <a:gd name="connsiteY17" fmla="*/ 419689 h 628576"/>
              <a:gd name="connsiteX18" fmla="*/ 1336962 w 3223770"/>
              <a:gd name="connsiteY18" fmla="*/ 412545 h 628576"/>
              <a:gd name="connsiteX19" fmla="*/ 1341724 w 3223770"/>
              <a:gd name="connsiteY19" fmla="*/ 374445 h 628576"/>
              <a:gd name="connsiteX20" fmla="*/ 1513174 w 3223770"/>
              <a:gd name="connsiteY20" fmla="*/ 369683 h 628576"/>
              <a:gd name="connsiteX21" fmla="*/ 1515555 w 3223770"/>
              <a:gd name="connsiteY21" fmla="*/ 350633 h 628576"/>
              <a:gd name="connsiteX22" fmla="*/ 1594137 w 3223770"/>
              <a:gd name="connsiteY22" fmla="*/ 343489 h 628576"/>
              <a:gd name="connsiteX23" fmla="*/ 1591755 w 3223770"/>
              <a:gd name="connsiteY23" fmla="*/ 326820 h 628576"/>
              <a:gd name="connsiteX24" fmla="*/ 1632237 w 3223770"/>
              <a:gd name="connsiteY24" fmla="*/ 319677 h 628576"/>
              <a:gd name="connsiteX25" fmla="*/ 1629855 w 3223770"/>
              <a:gd name="connsiteY25" fmla="*/ 307770 h 628576"/>
              <a:gd name="connsiteX26" fmla="*/ 1656049 w 3223770"/>
              <a:gd name="connsiteY26" fmla="*/ 303008 h 628576"/>
              <a:gd name="connsiteX27" fmla="*/ 1658430 w 3223770"/>
              <a:gd name="connsiteY27" fmla="*/ 286339 h 628576"/>
              <a:gd name="connsiteX28" fmla="*/ 1739393 w 3223770"/>
              <a:gd name="connsiteY28" fmla="*/ 281577 h 628576"/>
              <a:gd name="connsiteX29" fmla="*/ 1739393 w 3223770"/>
              <a:gd name="connsiteY29" fmla="*/ 260145 h 628576"/>
              <a:gd name="connsiteX30" fmla="*/ 1810830 w 3223770"/>
              <a:gd name="connsiteY30" fmla="*/ 253002 h 628576"/>
              <a:gd name="connsiteX31" fmla="*/ 1813212 w 3223770"/>
              <a:gd name="connsiteY31" fmla="*/ 233952 h 628576"/>
              <a:gd name="connsiteX32" fmla="*/ 2037049 w 3223770"/>
              <a:gd name="connsiteY32" fmla="*/ 229189 h 628576"/>
              <a:gd name="connsiteX33" fmla="*/ 2041812 w 3223770"/>
              <a:gd name="connsiteY33" fmla="*/ 207758 h 628576"/>
              <a:gd name="connsiteX34" fmla="*/ 2291843 w 3223770"/>
              <a:gd name="connsiteY34" fmla="*/ 198233 h 628576"/>
              <a:gd name="connsiteX35" fmla="*/ 2294224 w 3223770"/>
              <a:gd name="connsiteY35" fmla="*/ 179183 h 628576"/>
              <a:gd name="connsiteX36" fmla="*/ 2365662 w 3223770"/>
              <a:gd name="connsiteY36" fmla="*/ 167277 h 628576"/>
              <a:gd name="connsiteX37" fmla="*/ 2379949 w 3223770"/>
              <a:gd name="connsiteY37" fmla="*/ 119652 h 628576"/>
              <a:gd name="connsiteX38" fmla="*/ 2529600 w 3223770"/>
              <a:gd name="connsiteY38" fmla="*/ 121959 h 628576"/>
              <a:gd name="connsiteX39" fmla="*/ 2537112 w 3223770"/>
              <a:gd name="connsiteY39" fmla="*/ 100601 h 628576"/>
              <a:gd name="connsiteX40" fmla="*/ 2553780 w 3223770"/>
              <a:gd name="connsiteY40" fmla="*/ 98219 h 628576"/>
              <a:gd name="connsiteX41" fmla="*/ 2568068 w 3223770"/>
              <a:gd name="connsiteY41" fmla="*/ 69644 h 628576"/>
              <a:gd name="connsiteX42" fmla="*/ 3223770 w 3223770"/>
              <a:gd name="connsiteY42" fmla="*/ 0 h 628576"/>
              <a:gd name="connsiteX0" fmla="*/ 0 w 3223770"/>
              <a:gd name="connsiteY0" fmla="*/ 628576 h 628576"/>
              <a:gd name="connsiteX1" fmla="*/ 3462 w 3223770"/>
              <a:gd name="connsiteY1" fmla="*/ 614952 h 628576"/>
              <a:gd name="connsiteX2" fmla="*/ 48705 w 3223770"/>
              <a:gd name="connsiteY2" fmla="*/ 610189 h 628576"/>
              <a:gd name="connsiteX3" fmla="*/ 60612 w 3223770"/>
              <a:gd name="connsiteY3" fmla="*/ 588758 h 628576"/>
              <a:gd name="connsiteX4" fmla="*/ 303499 w 3223770"/>
              <a:gd name="connsiteY4" fmla="*/ 583995 h 628576"/>
              <a:gd name="connsiteX5" fmla="*/ 305880 w 3223770"/>
              <a:gd name="connsiteY5" fmla="*/ 564945 h 628576"/>
              <a:gd name="connsiteX6" fmla="*/ 486855 w 3223770"/>
              <a:gd name="connsiteY6" fmla="*/ 560183 h 628576"/>
              <a:gd name="connsiteX7" fmla="*/ 491618 w 3223770"/>
              <a:gd name="connsiteY7" fmla="*/ 533989 h 628576"/>
              <a:gd name="connsiteX8" fmla="*/ 755937 w 3223770"/>
              <a:gd name="connsiteY8" fmla="*/ 533989 h 628576"/>
              <a:gd name="connsiteX9" fmla="*/ 753555 w 3223770"/>
              <a:gd name="connsiteY9" fmla="*/ 512558 h 628576"/>
              <a:gd name="connsiteX10" fmla="*/ 934530 w 3223770"/>
              <a:gd name="connsiteY10" fmla="*/ 507795 h 628576"/>
              <a:gd name="connsiteX11" fmla="*/ 932149 w 3223770"/>
              <a:gd name="connsiteY11" fmla="*/ 483983 h 628576"/>
              <a:gd name="connsiteX12" fmla="*/ 1044068 w 3223770"/>
              <a:gd name="connsiteY12" fmla="*/ 479220 h 628576"/>
              <a:gd name="connsiteX13" fmla="*/ 1053593 w 3223770"/>
              <a:gd name="connsiteY13" fmla="*/ 453027 h 628576"/>
              <a:gd name="connsiteX14" fmla="*/ 1182180 w 3223770"/>
              <a:gd name="connsiteY14" fmla="*/ 445883 h 628576"/>
              <a:gd name="connsiteX15" fmla="*/ 1179799 w 3223770"/>
              <a:gd name="connsiteY15" fmla="*/ 429214 h 628576"/>
              <a:gd name="connsiteX16" fmla="*/ 1220280 w 3223770"/>
              <a:gd name="connsiteY16" fmla="*/ 424452 h 628576"/>
              <a:gd name="connsiteX17" fmla="*/ 1220280 w 3223770"/>
              <a:gd name="connsiteY17" fmla="*/ 419689 h 628576"/>
              <a:gd name="connsiteX18" fmla="*/ 1336962 w 3223770"/>
              <a:gd name="connsiteY18" fmla="*/ 412545 h 628576"/>
              <a:gd name="connsiteX19" fmla="*/ 1341724 w 3223770"/>
              <a:gd name="connsiteY19" fmla="*/ 374445 h 628576"/>
              <a:gd name="connsiteX20" fmla="*/ 1513174 w 3223770"/>
              <a:gd name="connsiteY20" fmla="*/ 369683 h 628576"/>
              <a:gd name="connsiteX21" fmla="*/ 1515555 w 3223770"/>
              <a:gd name="connsiteY21" fmla="*/ 350633 h 628576"/>
              <a:gd name="connsiteX22" fmla="*/ 1594137 w 3223770"/>
              <a:gd name="connsiteY22" fmla="*/ 343489 h 628576"/>
              <a:gd name="connsiteX23" fmla="*/ 1591755 w 3223770"/>
              <a:gd name="connsiteY23" fmla="*/ 326820 h 628576"/>
              <a:gd name="connsiteX24" fmla="*/ 1632237 w 3223770"/>
              <a:gd name="connsiteY24" fmla="*/ 319677 h 628576"/>
              <a:gd name="connsiteX25" fmla="*/ 1629855 w 3223770"/>
              <a:gd name="connsiteY25" fmla="*/ 307770 h 628576"/>
              <a:gd name="connsiteX26" fmla="*/ 1656049 w 3223770"/>
              <a:gd name="connsiteY26" fmla="*/ 303008 h 628576"/>
              <a:gd name="connsiteX27" fmla="*/ 1658430 w 3223770"/>
              <a:gd name="connsiteY27" fmla="*/ 286339 h 628576"/>
              <a:gd name="connsiteX28" fmla="*/ 1739393 w 3223770"/>
              <a:gd name="connsiteY28" fmla="*/ 281577 h 628576"/>
              <a:gd name="connsiteX29" fmla="*/ 1739393 w 3223770"/>
              <a:gd name="connsiteY29" fmla="*/ 260145 h 628576"/>
              <a:gd name="connsiteX30" fmla="*/ 1810830 w 3223770"/>
              <a:gd name="connsiteY30" fmla="*/ 253002 h 628576"/>
              <a:gd name="connsiteX31" fmla="*/ 1813212 w 3223770"/>
              <a:gd name="connsiteY31" fmla="*/ 233952 h 628576"/>
              <a:gd name="connsiteX32" fmla="*/ 2037049 w 3223770"/>
              <a:gd name="connsiteY32" fmla="*/ 229189 h 628576"/>
              <a:gd name="connsiteX33" fmla="*/ 2041812 w 3223770"/>
              <a:gd name="connsiteY33" fmla="*/ 207758 h 628576"/>
              <a:gd name="connsiteX34" fmla="*/ 2291843 w 3223770"/>
              <a:gd name="connsiteY34" fmla="*/ 198233 h 628576"/>
              <a:gd name="connsiteX35" fmla="*/ 2294224 w 3223770"/>
              <a:gd name="connsiteY35" fmla="*/ 179183 h 628576"/>
              <a:gd name="connsiteX36" fmla="*/ 2365662 w 3223770"/>
              <a:gd name="connsiteY36" fmla="*/ 167277 h 628576"/>
              <a:gd name="connsiteX37" fmla="*/ 2379949 w 3223770"/>
              <a:gd name="connsiteY37" fmla="*/ 119652 h 628576"/>
              <a:gd name="connsiteX38" fmla="*/ 2529600 w 3223770"/>
              <a:gd name="connsiteY38" fmla="*/ 121959 h 628576"/>
              <a:gd name="connsiteX39" fmla="*/ 2537112 w 3223770"/>
              <a:gd name="connsiteY39" fmla="*/ 100601 h 628576"/>
              <a:gd name="connsiteX40" fmla="*/ 2553780 w 3223770"/>
              <a:gd name="connsiteY40" fmla="*/ 98219 h 628576"/>
              <a:gd name="connsiteX41" fmla="*/ 2568068 w 3223770"/>
              <a:gd name="connsiteY41" fmla="*/ 69644 h 628576"/>
              <a:gd name="connsiteX42" fmla="*/ 2751424 w 3223770"/>
              <a:gd name="connsiteY42" fmla="*/ 69644 h 628576"/>
              <a:gd name="connsiteX43" fmla="*/ 3223770 w 3223770"/>
              <a:gd name="connsiteY43" fmla="*/ 0 h 628576"/>
              <a:gd name="connsiteX0" fmla="*/ 0 w 3223770"/>
              <a:gd name="connsiteY0" fmla="*/ 628576 h 628576"/>
              <a:gd name="connsiteX1" fmla="*/ 3462 w 3223770"/>
              <a:gd name="connsiteY1" fmla="*/ 614952 h 628576"/>
              <a:gd name="connsiteX2" fmla="*/ 48705 w 3223770"/>
              <a:gd name="connsiteY2" fmla="*/ 610189 h 628576"/>
              <a:gd name="connsiteX3" fmla="*/ 60612 w 3223770"/>
              <a:gd name="connsiteY3" fmla="*/ 588758 h 628576"/>
              <a:gd name="connsiteX4" fmla="*/ 303499 w 3223770"/>
              <a:gd name="connsiteY4" fmla="*/ 583995 h 628576"/>
              <a:gd name="connsiteX5" fmla="*/ 305880 w 3223770"/>
              <a:gd name="connsiteY5" fmla="*/ 564945 h 628576"/>
              <a:gd name="connsiteX6" fmla="*/ 486855 w 3223770"/>
              <a:gd name="connsiteY6" fmla="*/ 560183 h 628576"/>
              <a:gd name="connsiteX7" fmla="*/ 491618 w 3223770"/>
              <a:gd name="connsiteY7" fmla="*/ 533989 h 628576"/>
              <a:gd name="connsiteX8" fmla="*/ 755937 w 3223770"/>
              <a:gd name="connsiteY8" fmla="*/ 533989 h 628576"/>
              <a:gd name="connsiteX9" fmla="*/ 753555 w 3223770"/>
              <a:gd name="connsiteY9" fmla="*/ 512558 h 628576"/>
              <a:gd name="connsiteX10" fmla="*/ 934530 w 3223770"/>
              <a:gd name="connsiteY10" fmla="*/ 507795 h 628576"/>
              <a:gd name="connsiteX11" fmla="*/ 932149 w 3223770"/>
              <a:gd name="connsiteY11" fmla="*/ 483983 h 628576"/>
              <a:gd name="connsiteX12" fmla="*/ 1044068 w 3223770"/>
              <a:gd name="connsiteY12" fmla="*/ 479220 h 628576"/>
              <a:gd name="connsiteX13" fmla="*/ 1053593 w 3223770"/>
              <a:gd name="connsiteY13" fmla="*/ 453027 h 628576"/>
              <a:gd name="connsiteX14" fmla="*/ 1182180 w 3223770"/>
              <a:gd name="connsiteY14" fmla="*/ 445883 h 628576"/>
              <a:gd name="connsiteX15" fmla="*/ 1179799 w 3223770"/>
              <a:gd name="connsiteY15" fmla="*/ 429214 h 628576"/>
              <a:gd name="connsiteX16" fmla="*/ 1220280 w 3223770"/>
              <a:gd name="connsiteY16" fmla="*/ 424452 h 628576"/>
              <a:gd name="connsiteX17" fmla="*/ 1220280 w 3223770"/>
              <a:gd name="connsiteY17" fmla="*/ 419689 h 628576"/>
              <a:gd name="connsiteX18" fmla="*/ 1336962 w 3223770"/>
              <a:gd name="connsiteY18" fmla="*/ 412545 h 628576"/>
              <a:gd name="connsiteX19" fmla="*/ 1341724 w 3223770"/>
              <a:gd name="connsiteY19" fmla="*/ 374445 h 628576"/>
              <a:gd name="connsiteX20" fmla="*/ 1513174 w 3223770"/>
              <a:gd name="connsiteY20" fmla="*/ 369683 h 628576"/>
              <a:gd name="connsiteX21" fmla="*/ 1515555 w 3223770"/>
              <a:gd name="connsiteY21" fmla="*/ 350633 h 628576"/>
              <a:gd name="connsiteX22" fmla="*/ 1594137 w 3223770"/>
              <a:gd name="connsiteY22" fmla="*/ 343489 h 628576"/>
              <a:gd name="connsiteX23" fmla="*/ 1591755 w 3223770"/>
              <a:gd name="connsiteY23" fmla="*/ 326820 h 628576"/>
              <a:gd name="connsiteX24" fmla="*/ 1632237 w 3223770"/>
              <a:gd name="connsiteY24" fmla="*/ 319677 h 628576"/>
              <a:gd name="connsiteX25" fmla="*/ 1629855 w 3223770"/>
              <a:gd name="connsiteY25" fmla="*/ 307770 h 628576"/>
              <a:gd name="connsiteX26" fmla="*/ 1656049 w 3223770"/>
              <a:gd name="connsiteY26" fmla="*/ 303008 h 628576"/>
              <a:gd name="connsiteX27" fmla="*/ 1658430 w 3223770"/>
              <a:gd name="connsiteY27" fmla="*/ 286339 h 628576"/>
              <a:gd name="connsiteX28" fmla="*/ 1739393 w 3223770"/>
              <a:gd name="connsiteY28" fmla="*/ 281577 h 628576"/>
              <a:gd name="connsiteX29" fmla="*/ 1739393 w 3223770"/>
              <a:gd name="connsiteY29" fmla="*/ 260145 h 628576"/>
              <a:gd name="connsiteX30" fmla="*/ 1810830 w 3223770"/>
              <a:gd name="connsiteY30" fmla="*/ 253002 h 628576"/>
              <a:gd name="connsiteX31" fmla="*/ 1813212 w 3223770"/>
              <a:gd name="connsiteY31" fmla="*/ 233952 h 628576"/>
              <a:gd name="connsiteX32" fmla="*/ 2037049 w 3223770"/>
              <a:gd name="connsiteY32" fmla="*/ 229189 h 628576"/>
              <a:gd name="connsiteX33" fmla="*/ 2041812 w 3223770"/>
              <a:gd name="connsiteY33" fmla="*/ 207758 h 628576"/>
              <a:gd name="connsiteX34" fmla="*/ 2291843 w 3223770"/>
              <a:gd name="connsiteY34" fmla="*/ 198233 h 628576"/>
              <a:gd name="connsiteX35" fmla="*/ 2294224 w 3223770"/>
              <a:gd name="connsiteY35" fmla="*/ 179183 h 628576"/>
              <a:gd name="connsiteX36" fmla="*/ 2365662 w 3223770"/>
              <a:gd name="connsiteY36" fmla="*/ 167277 h 628576"/>
              <a:gd name="connsiteX37" fmla="*/ 2379949 w 3223770"/>
              <a:gd name="connsiteY37" fmla="*/ 119652 h 628576"/>
              <a:gd name="connsiteX38" fmla="*/ 2529600 w 3223770"/>
              <a:gd name="connsiteY38" fmla="*/ 121959 h 628576"/>
              <a:gd name="connsiteX39" fmla="*/ 2537112 w 3223770"/>
              <a:gd name="connsiteY39" fmla="*/ 100601 h 628576"/>
              <a:gd name="connsiteX40" fmla="*/ 2553780 w 3223770"/>
              <a:gd name="connsiteY40" fmla="*/ 98219 h 628576"/>
              <a:gd name="connsiteX41" fmla="*/ 2568068 w 3223770"/>
              <a:gd name="connsiteY41" fmla="*/ 69644 h 628576"/>
              <a:gd name="connsiteX42" fmla="*/ 2751424 w 3223770"/>
              <a:gd name="connsiteY42" fmla="*/ 69644 h 628576"/>
              <a:gd name="connsiteX43" fmla="*/ 2751424 w 3223770"/>
              <a:gd name="connsiteY43" fmla="*/ 43451 h 628576"/>
              <a:gd name="connsiteX44" fmla="*/ 3223770 w 3223770"/>
              <a:gd name="connsiteY44" fmla="*/ 0 h 628576"/>
              <a:gd name="connsiteX0" fmla="*/ 0 w 3223770"/>
              <a:gd name="connsiteY0" fmla="*/ 628576 h 628576"/>
              <a:gd name="connsiteX1" fmla="*/ 3462 w 3223770"/>
              <a:gd name="connsiteY1" fmla="*/ 614952 h 628576"/>
              <a:gd name="connsiteX2" fmla="*/ 48705 w 3223770"/>
              <a:gd name="connsiteY2" fmla="*/ 610189 h 628576"/>
              <a:gd name="connsiteX3" fmla="*/ 60612 w 3223770"/>
              <a:gd name="connsiteY3" fmla="*/ 588758 h 628576"/>
              <a:gd name="connsiteX4" fmla="*/ 303499 w 3223770"/>
              <a:gd name="connsiteY4" fmla="*/ 583995 h 628576"/>
              <a:gd name="connsiteX5" fmla="*/ 305880 w 3223770"/>
              <a:gd name="connsiteY5" fmla="*/ 564945 h 628576"/>
              <a:gd name="connsiteX6" fmla="*/ 486855 w 3223770"/>
              <a:gd name="connsiteY6" fmla="*/ 560183 h 628576"/>
              <a:gd name="connsiteX7" fmla="*/ 491618 w 3223770"/>
              <a:gd name="connsiteY7" fmla="*/ 533989 h 628576"/>
              <a:gd name="connsiteX8" fmla="*/ 755937 w 3223770"/>
              <a:gd name="connsiteY8" fmla="*/ 533989 h 628576"/>
              <a:gd name="connsiteX9" fmla="*/ 753555 w 3223770"/>
              <a:gd name="connsiteY9" fmla="*/ 512558 h 628576"/>
              <a:gd name="connsiteX10" fmla="*/ 934530 w 3223770"/>
              <a:gd name="connsiteY10" fmla="*/ 507795 h 628576"/>
              <a:gd name="connsiteX11" fmla="*/ 932149 w 3223770"/>
              <a:gd name="connsiteY11" fmla="*/ 483983 h 628576"/>
              <a:gd name="connsiteX12" fmla="*/ 1044068 w 3223770"/>
              <a:gd name="connsiteY12" fmla="*/ 479220 h 628576"/>
              <a:gd name="connsiteX13" fmla="*/ 1053593 w 3223770"/>
              <a:gd name="connsiteY13" fmla="*/ 453027 h 628576"/>
              <a:gd name="connsiteX14" fmla="*/ 1182180 w 3223770"/>
              <a:gd name="connsiteY14" fmla="*/ 445883 h 628576"/>
              <a:gd name="connsiteX15" fmla="*/ 1179799 w 3223770"/>
              <a:gd name="connsiteY15" fmla="*/ 429214 h 628576"/>
              <a:gd name="connsiteX16" fmla="*/ 1220280 w 3223770"/>
              <a:gd name="connsiteY16" fmla="*/ 424452 h 628576"/>
              <a:gd name="connsiteX17" fmla="*/ 1220280 w 3223770"/>
              <a:gd name="connsiteY17" fmla="*/ 419689 h 628576"/>
              <a:gd name="connsiteX18" fmla="*/ 1336962 w 3223770"/>
              <a:gd name="connsiteY18" fmla="*/ 412545 h 628576"/>
              <a:gd name="connsiteX19" fmla="*/ 1341724 w 3223770"/>
              <a:gd name="connsiteY19" fmla="*/ 374445 h 628576"/>
              <a:gd name="connsiteX20" fmla="*/ 1513174 w 3223770"/>
              <a:gd name="connsiteY20" fmla="*/ 369683 h 628576"/>
              <a:gd name="connsiteX21" fmla="*/ 1515555 w 3223770"/>
              <a:gd name="connsiteY21" fmla="*/ 350633 h 628576"/>
              <a:gd name="connsiteX22" fmla="*/ 1594137 w 3223770"/>
              <a:gd name="connsiteY22" fmla="*/ 343489 h 628576"/>
              <a:gd name="connsiteX23" fmla="*/ 1591755 w 3223770"/>
              <a:gd name="connsiteY23" fmla="*/ 326820 h 628576"/>
              <a:gd name="connsiteX24" fmla="*/ 1632237 w 3223770"/>
              <a:gd name="connsiteY24" fmla="*/ 319677 h 628576"/>
              <a:gd name="connsiteX25" fmla="*/ 1629855 w 3223770"/>
              <a:gd name="connsiteY25" fmla="*/ 307770 h 628576"/>
              <a:gd name="connsiteX26" fmla="*/ 1656049 w 3223770"/>
              <a:gd name="connsiteY26" fmla="*/ 303008 h 628576"/>
              <a:gd name="connsiteX27" fmla="*/ 1658430 w 3223770"/>
              <a:gd name="connsiteY27" fmla="*/ 286339 h 628576"/>
              <a:gd name="connsiteX28" fmla="*/ 1739393 w 3223770"/>
              <a:gd name="connsiteY28" fmla="*/ 281577 h 628576"/>
              <a:gd name="connsiteX29" fmla="*/ 1739393 w 3223770"/>
              <a:gd name="connsiteY29" fmla="*/ 260145 h 628576"/>
              <a:gd name="connsiteX30" fmla="*/ 1810830 w 3223770"/>
              <a:gd name="connsiteY30" fmla="*/ 253002 h 628576"/>
              <a:gd name="connsiteX31" fmla="*/ 1813212 w 3223770"/>
              <a:gd name="connsiteY31" fmla="*/ 233952 h 628576"/>
              <a:gd name="connsiteX32" fmla="*/ 2037049 w 3223770"/>
              <a:gd name="connsiteY32" fmla="*/ 229189 h 628576"/>
              <a:gd name="connsiteX33" fmla="*/ 2041812 w 3223770"/>
              <a:gd name="connsiteY33" fmla="*/ 207758 h 628576"/>
              <a:gd name="connsiteX34" fmla="*/ 2291843 w 3223770"/>
              <a:gd name="connsiteY34" fmla="*/ 198233 h 628576"/>
              <a:gd name="connsiteX35" fmla="*/ 2294224 w 3223770"/>
              <a:gd name="connsiteY35" fmla="*/ 179183 h 628576"/>
              <a:gd name="connsiteX36" fmla="*/ 2365662 w 3223770"/>
              <a:gd name="connsiteY36" fmla="*/ 167277 h 628576"/>
              <a:gd name="connsiteX37" fmla="*/ 2379949 w 3223770"/>
              <a:gd name="connsiteY37" fmla="*/ 119652 h 628576"/>
              <a:gd name="connsiteX38" fmla="*/ 2529600 w 3223770"/>
              <a:gd name="connsiteY38" fmla="*/ 121959 h 628576"/>
              <a:gd name="connsiteX39" fmla="*/ 2537112 w 3223770"/>
              <a:gd name="connsiteY39" fmla="*/ 100601 h 628576"/>
              <a:gd name="connsiteX40" fmla="*/ 2553780 w 3223770"/>
              <a:gd name="connsiteY40" fmla="*/ 98219 h 628576"/>
              <a:gd name="connsiteX41" fmla="*/ 2568068 w 3223770"/>
              <a:gd name="connsiteY41" fmla="*/ 69644 h 628576"/>
              <a:gd name="connsiteX42" fmla="*/ 2751424 w 3223770"/>
              <a:gd name="connsiteY42" fmla="*/ 69644 h 628576"/>
              <a:gd name="connsiteX43" fmla="*/ 2751424 w 3223770"/>
              <a:gd name="connsiteY43" fmla="*/ 43451 h 628576"/>
              <a:gd name="connsiteX44" fmla="*/ 2984787 w 3223770"/>
              <a:gd name="connsiteY44" fmla="*/ 48213 h 628576"/>
              <a:gd name="connsiteX45" fmla="*/ 3223770 w 3223770"/>
              <a:gd name="connsiteY45" fmla="*/ 0 h 628576"/>
              <a:gd name="connsiteX0" fmla="*/ 0 w 3223770"/>
              <a:gd name="connsiteY0" fmla="*/ 628576 h 628576"/>
              <a:gd name="connsiteX1" fmla="*/ 3462 w 3223770"/>
              <a:gd name="connsiteY1" fmla="*/ 614952 h 628576"/>
              <a:gd name="connsiteX2" fmla="*/ 48705 w 3223770"/>
              <a:gd name="connsiteY2" fmla="*/ 610189 h 628576"/>
              <a:gd name="connsiteX3" fmla="*/ 60612 w 3223770"/>
              <a:gd name="connsiteY3" fmla="*/ 588758 h 628576"/>
              <a:gd name="connsiteX4" fmla="*/ 303499 w 3223770"/>
              <a:gd name="connsiteY4" fmla="*/ 583995 h 628576"/>
              <a:gd name="connsiteX5" fmla="*/ 305880 w 3223770"/>
              <a:gd name="connsiteY5" fmla="*/ 564945 h 628576"/>
              <a:gd name="connsiteX6" fmla="*/ 486855 w 3223770"/>
              <a:gd name="connsiteY6" fmla="*/ 560183 h 628576"/>
              <a:gd name="connsiteX7" fmla="*/ 491618 w 3223770"/>
              <a:gd name="connsiteY7" fmla="*/ 533989 h 628576"/>
              <a:gd name="connsiteX8" fmla="*/ 755937 w 3223770"/>
              <a:gd name="connsiteY8" fmla="*/ 533989 h 628576"/>
              <a:gd name="connsiteX9" fmla="*/ 753555 w 3223770"/>
              <a:gd name="connsiteY9" fmla="*/ 512558 h 628576"/>
              <a:gd name="connsiteX10" fmla="*/ 934530 w 3223770"/>
              <a:gd name="connsiteY10" fmla="*/ 507795 h 628576"/>
              <a:gd name="connsiteX11" fmla="*/ 932149 w 3223770"/>
              <a:gd name="connsiteY11" fmla="*/ 483983 h 628576"/>
              <a:gd name="connsiteX12" fmla="*/ 1044068 w 3223770"/>
              <a:gd name="connsiteY12" fmla="*/ 479220 h 628576"/>
              <a:gd name="connsiteX13" fmla="*/ 1053593 w 3223770"/>
              <a:gd name="connsiteY13" fmla="*/ 453027 h 628576"/>
              <a:gd name="connsiteX14" fmla="*/ 1182180 w 3223770"/>
              <a:gd name="connsiteY14" fmla="*/ 445883 h 628576"/>
              <a:gd name="connsiteX15" fmla="*/ 1179799 w 3223770"/>
              <a:gd name="connsiteY15" fmla="*/ 429214 h 628576"/>
              <a:gd name="connsiteX16" fmla="*/ 1220280 w 3223770"/>
              <a:gd name="connsiteY16" fmla="*/ 424452 h 628576"/>
              <a:gd name="connsiteX17" fmla="*/ 1220280 w 3223770"/>
              <a:gd name="connsiteY17" fmla="*/ 419689 h 628576"/>
              <a:gd name="connsiteX18" fmla="*/ 1336962 w 3223770"/>
              <a:gd name="connsiteY18" fmla="*/ 412545 h 628576"/>
              <a:gd name="connsiteX19" fmla="*/ 1341724 w 3223770"/>
              <a:gd name="connsiteY19" fmla="*/ 374445 h 628576"/>
              <a:gd name="connsiteX20" fmla="*/ 1513174 w 3223770"/>
              <a:gd name="connsiteY20" fmla="*/ 369683 h 628576"/>
              <a:gd name="connsiteX21" fmla="*/ 1515555 w 3223770"/>
              <a:gd name="connsiteY21" fmla="*/ 350633 h 628576"/>
              <a:gd name="connsiteX22" fmla="*/ 1594137 w 3223770"/>
              <a:gd name="connsiteY22" fmla="*/ 343489 h 628576"/>
              <a:gd name="connsiteX23" fmla="*/ 1591755 w 3223770"/>
              <a:gd name="connsiteY23" fmla="*/ 326820 h 628576"/>
              <a:gd name="connsiteX24" fmla="*/ 1632237 w 3223770"/>
              <a:gd name="connsiteY24" fmla="*/ 319677 h 628576"/>
              <a:gd name="connsiteX25" fmla="*/ 1629855 w 3223770"/>
              <a:gd name="connsiteY25" fmla="*/ 307770 h 628576"/>
              <a:gd name="connsiteX26" fmla="*/ 1656049 w 3223770"/>
              <a:gd name="connsiteY26" fmla="*/ 303008 h 628576"/>
              <a:gd name="connsiteX27" fmla="*/ 1658430 w 3223770"/>
              <a:gd name="connsiteY27" fmla="*/ 286339 h 628576"/>
              <a:gd name="connsiteX28" fmla="*/ 1739393 w 3223770"/>
              <a:gd name="connsiteY28" fmla="*/ 281577 h 628576"/>
              <a:gd name="connsiteX29" fmla="*/ 1739393 w 3223770"/>
              <a:gd name="connsiteY29" fmla="*/ 260145 h 628576"/>
              <a:gd name="connsiteX30" fmla="*/ 1810830 w 3223770"/>
              <a:gd name="connsiteY30" fmla="*/ 253002 h 628576"/>
              <a:gd name="connsiteX31" fmla="*/ 1813212 w 3223770"/>
              <a:gd name="connsiteY31" fmla="*/ 233952 h 628576"/>
              <a:gd name="connsiteX32" fmla="*/ 2037049 w 3223770"/>
              <a:gd name="connsiteY32" fmla="*/ 229189 h 628576"/>
              <a:gd name="connsiteX33" fmla="*/ 2041812 w 3223770"/>
              <a:gd name="connsiteY33" fmla="*/ 207758 h 628576"/>
              <a:gd name="connsiteX34" fmla="*/ 2291843 w 3223770"/>
              <a:gd name="connsiteY34" fmla="*/ 198233 h 628576"/>
              <a:gd name="connsiteX35" fmla="*/ 2294224 w 3223770"/>
              <a:gd name="connsiteY35" fmla="*/ 179183 h 628576"/>
              <a:gd name="connsiteX36" fmla="*/ 2365662 w 3223770"/>
              <a:gd name="connsiteY36" fmla="*/ 167277 h 628576"/>
              <a:gd name="connsiteX37" fmla="*/ 2379949 w 3223770"/>
              <a:gd name="connsiteY37" fmla="*/ 119652 h 628576"/>
              <a:gd name="connsiteX38" fmla="*/ 2529600 w 3223770"/>
              <a:gd name="connsiteY38" fmla="*/ 121959 h 628576"/>
              <a:gd name="connsiteX39" fmla="*/ 2537112 w 3223770"/>
              <a:gd name="connsiteY39" fmla="*/ 100601 h 628576"/>
              <a:gd name="connsiteX40" fmla="*/ 2553780 w 3223770"/>
              <a:gd name="connsiteY40" fmla="*/ 98219 h 628576"/>
              <a:gd name="connsiteX41" fmla="*/ 2568068 w 3223770"/>
              <a:gd name="connsiteY41" fmla="*/ 69644 h 628576"/>
              <a:gd name="connsiteX42" fmla="*/ 2751424 w 3223770"/>
              <a:gd name="connsiteY42" fmla="*/ 69644 h 628576"/>
              <a:gd name="connsiteX43" fmla="*/ 2751424 w 3223770"/>
              <a:gd name="connsiteY43" fmla="*/ 43451 h 628576"/>
              <a:gd name="connsiteX44" fmla="*/ 2984787 w 3223770"/>
              <a:gd name="connsiteY44" fmla="*/ 48213 h 628576"/>
              <a:gd name="connsiteX45" fmla="*/ 2996693 w 3223770"/>
              <a:gd name="connsiteY45" fmla="*/ 7732 h 628576"/>
              <a:gd name="connsiteX46" fmla="*/ 3223770 w 3223770"/>
              <a:gd name="connsiteY46" fmla="*/ 0 h 628576"/>
              <a:gd name="connsiteX0" fmla="*/ 0 w 3223770"/>
              <a:gd name="connsiteY0" fmla="*/ 628576 h 628576"/>
              <a:gd name="connsiteX1" fmla="*/ 3462 w 3223770"/>
              <a:gd name="connsiteY1" fmla="*/ 614952 h 628576"/>
              <a:gd name="connsiteX2" fmla="*/ 48705 w 3223770"/>
              <a:gd name="connsiteY2" fmla="*/ 610189 h 628576"/>
              <a:gd name="connsiteX3" fmla="*/ 60612 w 3223770"/>
              <a:gd name="connsiteY3" fmla="*/ 588758 h 628576"/>
              <a:gd name="connsiteX4" fmla="*/ 303499 w 3223770"/>
              <a:gd name="connsiteY4" fmla="*/ 583995 h 628576"/>
              <a:gd name="connsiteX5" fmla="*/ 305880 w 3223770"/>
              <a:gd name="connsiteY5" fmla="*/ 564945 h 628576"/>
              <a:gd name="connsiteX6" fmla="*/ 486855 w 3223770"/>
              <a:gd name="connsiteY6" fmla="*/ 560183 h 628576"/>
              <a:gd name="connsiteX7" fmla="*/ 491618 w 3223770"/>
              <a:gd name="connsiteY7" fmla="*/ 533989 h 628576"/>
              <a:gd name="connsiteX8" fmla="*/ 755937 w 3223770"/>
              <a:gd name="connsiteY8" fmla="*/ 533989 h 628576"/>
              <a:gd name="connsiteX9" fmla="*/ 753555 w 3223770"/>
              <a:gd name="connsiteY9" fmla="*/ 512558 h 628576"/>
              <a:gd name="connsiteX10" fmla="*/ 934530 w 3223770"/>
              <a:gd name="connsiteY10" fmla="*/ 507795 h 628576"/>
              <a:gd name="connsiteX11" fmla="*/ 932149 w 3223770"/>
              <a:gd name="connsiteY11" fmla="*/ 483983 h 628576"/>
              <a:gd name="connsiteX12" fmla="*/ 1044068 w 3223770"/>
              <a:gd name="connsiteY12" fmla="*/ 479220 h 628576"/>
              <a:gd name="connsiteX13" fmla="*/ 1053593 w 3223770"/>
              <a:gd name="connsiteY13" fmla="*/ 453027 h 628576"/>
              <a:gd name="connsiteX14" fmla="*/ 1182180 w 3223770"/>
              <a:gd name="connsiteY14" fmla="*/ 445883 h 628576"/>
              <a:gd name="connsiteX15" fmla="*/ 1179799 w 3223770"/>
              <a:gd name="connsiteY15" fmla="*/ 429214 h 628576"/>
              <a:gd name="connsiteX16" fmla="*/ 1220280 w 3223770"/>
              <a:gd name="connsiteY16" fmla="*/ 424452 h 628576"/>
              <a:gd name="connsiteX17" fmla="*/ 1220280 w 3223770"/>
              <a:gd name="connsiteY17" fmla="*/ 419689 h 628576"/>
              <a:gd name="connsiteX18" fmla="*/ 1336962 w 3223770"/>
              <a:gd name="connsiteY18" fmla="*/ 412545 h 628576"/>
              <a:gd name="connsiteX19" fmla="*/ 1341724 w 3223770"/>
              <a:gd name="connsiteY19" fmla="*/ 374445 h 628576"/>
              <a:gd name="connsiteX20" fmla="*/ 1513174 w 3223770"/>
              <a:gd name="connsiteY20" fmla="*/ 369683 h 628576"/>
              <a:gd name="connsiteX21" fmla="*/ 1515555 w 3223770"/>
              <a:gd name="connsiteY21" fmla="*/ 350633 h 628576"/>
              <a:gd name="connsiteX22" fmla="*/ 1594137 w 3223770"/>
              <a:gd name="connsiteY22" fmla="*/ 343489 h 628576"/>
              <a:gd name="connsiteX23" fmla="*/ 1591755 w 3223770"/>
              <a:gd name="connsiteY23" fmla="*/ 326820 h 628576"/>
              <a:gd name="connsiteX24" fmla="*/ 1632237 w 3223770"/>
              <a:gd name="connsiteY24" fmla="*/ 319677 h 628576"/>
              <a:gd name="connsiteX25" fmla="*/ 1629855 w 3223770"/>
              <a:gd name="connsiteY25" fmla="*/ 307770 h 628576"/>
              <a:gd name="connsiteX26" fmla="*/ 1656049 w 3223770"/>
              <a:gd name="connsiteY26" fmla="*/ 303008 h 628576"/>
              <a:gd name="connsiteX27" fmla="*/ 1658430 w 3223770"/>
              <a:gd name="connsiteY27" fmla="*/ 286339 h 628576"/>
              <a:gd name="connsiteX28" fmla="*/ 1739393 w 3223770"/>
              <a:gd name="connsiteY28" fmla="*/ 281577 h 628576"/>
              <a:gd name="connsiteX29" fmla="*/ 1739393 w 3223770"/>
              <a:gd name="connsiteY29" fmla="*/ 260145 h 628576"/>
              <a:gd name="connsiteX30" fmla="*/ 1810830 w 3223770"/>
              <a:gd name="connsiteY30" fmla="*/ 253002 h 628576"/>
              <a:gd name="connsiteX31" fmla="*/ 1813212 w 3223770"/>
              <a:gd name="connsiteY31" fmla="*/ 233952 h 628576"/>
              <a:gd name="connsiteX32" fmla="*/ 2037049 w 3223770"/>
              <a:gd name="connsiteY32" fmla="*/ 229189 h 628576"/>
              <a:gd name="connsiteX33" fmla="*/ 2041812 w 3223770"/>
              <a:gd name="connsiteY33" fmla="*/ 207758 h 628576"/>
              <a:gd name="connsiteX34" fmla="*/ 2291843 w 3223770"/>
              <a:gd name="connsiteY34" fmla="*/ 198233 h 628576"/>
              <a:gd name="connsiteX35" fmla="*/ 2294224 w 3223770"/>
              <a:gd name="connsiteY35" fmla="*/ 179183 h 628576"/>
              <a:gd name="connsiteX36" fmla="*/ 2365662 w 3223770"/>
              <a:gd name="connsiteY36" fmla="*/ 167277 h 628576"/>
              <a:gd name="connsiteX37" fmla="*/ 2379949 w 3223770"/>
              <a:gd name="connsiteY37" fmla="*/ 119652 h 628576"/>
              <a:gd name="connsiteX38" fmla="*/ 2529600 w 3223770"/>
              <a:gd name="connsiteY38" fmla="*/ 121959 h 628576"/>
              <a:gd name="connsiteX39" fmla="*/ 2537112 w 3223770"/>
              <a:gd name="connsiteY39" fmla="*/ 100601 h 628576"/>
              <a:gd name="connsiteX40" fmla="*/ 2553780 w 3223770"/>
              <a:gd name="connsiteY40" fmla="*/ 98219 h 628576"/>
              <a:gd name="connsiteX41" fmla="*/ 2568068 w 3223770"/>
              <a:gd name="connsiteY41" fmla="*/ 69644 h 628576"/>
              <a:gd name="connsiteX42" fmla="*/ 2751424 w 3223770"/>
              <a:gd name="connsiteY42" fmla="*/ 69644 h 628576"/>
              <a:gd name="connsiteX43" fmla="*/ 2751424 w 3223770"/>
              <a:gd name="connsiteY43" fmla="*/ 43451 h 628576"/>
              <a:gd name="connsiteX44" fmla="*/ 2984787 w 3223770"/>
              <a:gd name="connsiteY44" fmla="*/ 48213 h 628576"/>
              <a:gd name="connsiteX45" fmla="*/ 2996693 w 3223770"/>
              <a:gd name="connsiteY45" fmla="*/ 7732 h 628576"/>
              <a:gd name="connsiteX46" fmla="*/ 3223770 w 3223770"/>
              <a:gd name="connsiteY46" fmla="*/ 0 h 628576"/>
              <a:gd name="connsiteX0" fmla="*/ 0 w 3223770"/>
              <a:gd name="connsiteY0" fmla="*/ 628576 h 628576"/>
              <a:gd name="connsiteX1" fmla="*/ 3462 w 3223770"/>
              <a:gd name="connsiteY1" fmla="*/ 614952 h 628576"/>
              <a:gd name="connsiteX2" fmla="*/ 48705 w 3223770"/>
              <a:gd name="connsiteY2" fmla="*/ 610189 h 628576"/>
              <a:gd name="connsiteX3" fmla="*/ 60612 w 3223770"/>
              <a:gd name="connsiteY3" fmla="*/ 588758 h 628576"/>
              <a:gd name="connsiteX4" fmla="*/ 303499 w 3223770"/>
              <a:gd name="connsiteY4" fmla="*/ 583995 h 628576"/>
              <a:gd name="connsiteX5" fmla="*/ 305880 w 3223770"/>
              <a:gd name="connsiteY5" fmla="*/ 564945 h 628576"/>
              <a:gd name="connsiteX6" fmla="*/ 486855 w 3223770"/>
              <a:gd name="connsiteY6" fmla="*/ 560183 h 628576"/>
              <a:gd name="connsiteX7" fmla="*/ 491618 w 3223770"/>
              <a:gd name="connsiteY7" fmla="*/ 533989 h 628576"/>
              <a:gd name="connsiteX8" fmla="*/ 755937 w 3223770"/>
              <a:gd name="connsiteY8" fmla="*/ 533989 h 628576"/>
              <a:gd name="connsiteX9" fmla="*/ 753555 w 3223770"/>
              <a:gd name="connsiteY9" fmla="*/ 512558 h 628576"/>
              <a:gd name="connsiteX10" fmla="*/ 934530 w 3223770"/>
              <a:gd name="connsiteY10" fmla="*/ 507795 h 628576"/>
              <a:gd name="connsiteX11" fmla="*/ 932149 w 3223770"/>
              <a:gd name="connsiteY11" fmla="*/ 483983 h 628576"/>
              <a:gd name="connsiteX12" fmla="*/ 1044068 w 3223770"/>
              <a:gd name="connsiteY12" fmla="*/ 479220 h 628576"/>
              <a:gd name="connsiteX13" fmla="*/ 1053593 w 3223770"/>
              <a:gd name="connsiteY13" fmla="*/ 453027 h 628576"/>
              <a:gd name="connsiteX14" fmla="*/ 1182180 w 3223770"/>
              <a:gd name="connsiteY14" fmla="*/ 445883 h 628576"/>
              <a:gd name="connsiteX15" fmla="*/ 1179799 w 3223770"/>
              <a:gd name="connsiteY15" fmla="*/ 429214 h 628576"/>
              <a:gd name="connsiteX16" fmla="*/ 1220280 w 3223770"/>
              <a:gd name="connsiteY16" fmla="*/ 424452 h 628576"/>
              <a:gd name="connsiteX17" fmla="*/ 1220280 w 3223770"/>
              <a:gd name="connsiteY17" fmla="*/ 419689 h 628576"/>
              <a:gd name="connsiteX18" fmla="*/ 1336962 w 3223770"/>
              <a:gd name="connsiteY18" fmla="*/ 412545 h 628576"/>
              <a:gd name="connsiteX19" fmla="*/ 1341724 w 3223770"/>
              <a:gd name="connsiteY19" fmla="*/ 374445 h 628576"/>
              <a:gd name="connsiteX20" fmla="*/ 1513174 w 3223770"/>
              <a:gd name="connsiteY20" fmla="*/ 369683 h 628576"/>
              <a:gd name="connsiteX21" fmla="*/ 1515555 w 3223770"/>
              <a:gd name="connsiteY21" fmla="*/ 350633 h 628576"/>
              <a:gd name="connsiteX22" fmla="*/ 1594137 w 3223770"/>
              <a:gd name="connsiteY22" fmla="*/ 343489 h 628576"/>
              <a:gd name="connsiteX23" fmla="*/ 1591755 w 3223770"/>
              <a:gd name="connsiteY23" fmla="*/ 326820 h 628576"/>
              <a:gd name="connsiteX24" fmla="*/ 1632237 w 3223770"/>
              <a:gd name="connsiteY24" fmla="*/ 319677 h 628576"/>
              <a:gd name="connsiteX25" fmla="*/ 1629855 w 3223770"/>
              <a:gd name="connsiteY25" fmla="*/ 307770 h 628576"/>
              <a:gd name="connsiteX26" fmla="*/ 1656049 w 3223770"/>
              <a:gd name="connsiteY26" fmla="*/ 303008 h 628576"/>
              <a:gd name="connsiteX27" fmla="*/ 1658430 w 3223770"/>
              <a:gd name="connsiteY27" fmla="*/ 286339 h 628576"/>
              <a:gd name="connsiteX28" fmla="*/ 1739393 w 3223770"/>
              <a:gd name="connsiteY28" fmla="*/ 281577 h 628576"/>
              <a:gd name="connsiteX29" fmla="*/ 1739393 w 3223770"/>
              <a:gd name="connsiteY29" fmla="*/ 260145 h 628576"/>
              <a:gd name="connsiteX30" fmla="*/ 1810830 w 3223770"/>
              <a:gd name="connsiteY30" fmla="*/ 253002 h 628576"/>
              <a:gd name="connsiteX31" fmla="*/ 1813212 w 3223770"/>
              <a:gd name="connsiteY31" fmla="*/ 233952 h 628576"/>
              <a:gd name="connsiteX32" fmla="*/ 2037049 w 3223770"/>
              <a:gd name="connsiteY32" fmla="*/ 229189 h 628576"/>
              <a:gd name="connsiteX33" fmla="*/ 2041812 w 3223770"/>
              <a:gd name="connsiteY33" fmla="*/ 207758 h 628576"/>
              <a:gd name="connsiteX34" fmla="*/ 2291843 w 3223770"/>
              <a:gd name="connsiteY34" fmla="*/ 198233 h 628576"/>
              <a:gd name="connsiteX35" fmla="*/ 2294224 w 3223770"/>
              <a:gd name="connsiteY35" fmla="*/ 179183 h 628576"/>
              <a:gd name="connsiteX36" fmla="*/ 2365662 w 3223770"/>
              <a:gd name="connsiteY36" fmla="*/ 167277 h 628576"/>
              <a:gd name="connsiteX37" fmla="*/ 2379949 w 3223770"/>
              <a:gd name="connsiteY37" fmla="*/ 119652 h 628576"/>
              <a:gd name="connsiteX38" fmla="*/ 2529600 w 3223770"/>
              <a:gd name="connsiteY38" fmla="*/ 121959 h 628576"/>
              <a:gd name="connsiteX39" fmla="*/ 2537112 w 3223770"/>
              <a:gd name="connsiteY39" fmla="*/ 100601 h 628576"/>
              <a:gd name="connsiteX40" fmla="*/ 2553780 w 3223770"/>
              <a:gd name="connsiteY40" fmla="*/ 98219 h 628576"/>
              <a:gd name="connsiteX41" fmla="*/ 2568068 w 3223770"/>
              <a:gd name="connsiteY41" fmla="*/ 69644 h 628576"/>
              <a:gd name="connsiteX42" fmla="*/ 2751424 w 3223770"/>
              <a:gd name="connsiteY42" fmla="*/ 69644 h 628576"/>
              <a:gd name="connsiteX43" fmla="*/ 2751424 w 3223770"/>
              <a:gd name="connsiteY43" fmla="*/ 43451 h 628576"/>
              <a:gd name="connsiteX44" fmla="*/ 2984787 w 3223770"/>
              <a:gd name="connsiteY44" fmla="*/ 48213 h 628576"/>
              <a:gd name="connsiteX45" fmla="*/ 2982405 w 3223770"/>
              <a:gd name="connsiteY45" fmla="*/ 7732 h 628576"/>
              <a:gd name="connsiteX46" fmla="*/ 3223770 w 3223770"/>
              <a:gd name="connsiteY46" fmla="*/ 0 h 6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23770" h="628576">
                <a:moveTo>
                  <a:pt x="0" y="628576"/>
                </a:moveTo>
                <a:cubicBezTo>
                  <a:pt x="9885" y="625622"/>
                  <a:pt x="-6423" y="617906"/>
                  <a:pt x="3462" y="614952"/>
                </a:cubicBezTo>
                <a:cubicBezTo>
                  <a:pt x="13781" y="610189"/>
                  <a:pt x="38386" y="614952"/>
                  <a:pt x="48705" y="610189"/>
                </a:cubicBezTo>
                <a:cubicBezTo>
                  <a:pt x="58230" y="607808"/>
                  <a:pt x="51087" y="591139"/>
                  <a:pt x="60612" y="588758"/>
                </a:cubicBezTo>
                <a:cubicBezTo>
                  <a:pt x="70137" y="584789"/>
                  <a:pt x="293974" y="587964"/>
                  <a:pt x="303499" y="583995"/>
                </a:cubicBezTo>
                <a:cubicBezTo>
                  <a:pt x="312230" y="580026"/>
                  <a:pt x="297149" y="568914"/>
                  <a:pt x="305880" y="564945"/>
                </a:cubicBezTo>
                <a:cubicBezTo>
                  <a:pt x="321755" y="560183"/>
                  <a:pt x="470980" y="564945"/>
                  <a:pt x="486855" y="560183"/>
                </a:cubicBezTo>
                <a:cubicBezTo>
                  <a:pt x="503524" y="552245"/>
                  <a:pt x="474949" y="541927"/>
                  <a:pt x="491618" y="533989"/>
                </a:cubicBezTo>
                <a:cubicBezTo>
                  <a:pt x="511462" y="526052"/>
                  <a:pt x="736093" y="541926"/>
                  <a:pt x="755937" y="533989"/>
                </a:cubicBezTo>
                <a:cubicBezTo>
                  <a:pt x="765462" y="531608"/>
                  <a:pt x="744030" y="514939"/>
                  <a:pt x="753555" y="512558"/>
                </a:cubicBezTo>
                <a:cubicBezTo>
                  <a:pt x="763874" y="509383"/>
                  <a:pt x="924211" y="510970"/>
                  <a:pt x="934530" y="507795"/>
                </a:cubicBezTo>
                <a:cubicBezTo>
                  <a:pt x="941674" y="504620"/>
                  <a:pt x="925005" y="487158"/>
                  <a:pt x="932149" y="483983"/>
                </a:cubicBezTo>
                <a:cubicBezTo>
                  <a:pt x="940880" y="479220"/>
                  <a:pt x="1035337" y="483983"/>
                  <a:pt x="1044068" y="479220"/>
                </a:cubicBezTo>
                <a:cubicBezTo>
                  <a:pt x="1056768" y="473664"/>
                  <a:pt x="1040893" y="458583"/>
                  <a:pt x="1053593" y="453027"/>
                </a:cubicBezTo>
                <a:cubicBezTo>
                  <a:pt x="1063912" y="446677"/>
                  <a:pt x="1171861" y="452233"/>
                  <a:pt x="1182180" y="445883"/>
                </a:cubicBezTo>
                <a:cubicBezTo>
                  <a:pt x="1189324" y="442708"/>
                  <a:pt x="1172655" y="432389"/>
                  <a:pt x="1179799" y="429214"/>
                </a:cubicBezTo>
                <a:cubicBezTo>
                  <a:pt x="1185355" y="425245"/>
                  <a:pt x="1214724" y="428421"/>
                  <a:pt x="1220280" y="424452"/>
                </a:cubicBezTo>
                <a:cubicBezTo>
                  <a:pt x="1228218" y="422071"/>
                  <a:pt x="1212342" y="422070"/>
                  <a:pt x="1220280" y="419689"/>
                </a:cubicBezTo>
                <a:cubicBezTo>
                  <a:pt x="1229805" y="414133"/>
                  <a:pt x="1327437" y="418101"/>
                  <a:pt x="1336962" y="412545"/>
                </a:cubicBezTo>
                <a:cubicBezTo>
                  <a:pt x="1351249" y="406989"/>
                  <a:pt x="1327437" y="380001"/>
                  <a:pt x="1341724" y="374445"/>
                </a:cubicBezTo>
                <a:cubicBezTo>
                  <a:pt x="1348868" y="371270"/>
                  <a:pt x="1506030" y="372858"/>
                  <a:pt x="1513174" y="369683"/>
                </a:cubicBezTo>
                <a:cubicBezTo>
                  <a:pt x="1523493" y="365714"/>
                  <a:pt x="1505236" y="354602"/>
                  <a:pt x="1515555" y="350633"/>
                </a:cubicBezTo>
                <a:cubicBezTo>
                  <a:pt x="1532224" y="342695"/>
                  <a:pt x="1577468" y="351427"/>
                  <a:pt x="1594137" y="343489"/>
                </a:cubicBezTo>
                <a:cubicBezTo>
                  <a:pt x="1604456" y="338727"/>
                  <a:pt x="1581436" y="331582"/>
                  <a:pt x="1591755" y="326820"/>
                </a:cubicBezTo>
                <a:cubicBezTo>
                  <a:pt x="1602868" y="322058"/>
                  <a:pt x="1621124" y="324439"/>
                  <a:pt x="1632237" y="319677"/>
                </a:cubicBezTo>
                <a:cubicBezTo>
                  <a:pt x="1639381" y="315708"/>
                  <a:pt x="1622711" y="311739"/>
                  <a:pt x="1629855" y="307770"/>
                </a:cubicBezTo>
                <a:cubicBezTo>
                  <a:pt x="1637793" y="303801"/>
                  <a:pt x="1648111" y="306977"/>
                  <a:pt x="1656049" y="303008"/>
                </a:cubicBezTo>
                <a:cubicBezTo>
                  <a:pt x="1662399" y="299039"/>
                  <a:pt x="1652080" y="290308"/>
                  <a:pt x="1658430" y="286339"/>
                </a:cubicBezTo>
                <a:cubicBezTo>
                  <a:pt x="1667161" y="280783"/>
                  <a:pt x="1730662" y="287133"/>
                  <a:pt x="1739393" y="281577"/>
                </a:cubicBezTo>
                <a:cubicBezTo>
                  <a:pt x="1749712" y="276021"/>
                  <a:pt x="1729074" y="265701"/>
                  <a:pt x="1739393" y="260145"/>
                </a:cubicBezTo>
                <a:cubicBezTo>
                  <a:pt x="1748918" y="256176"/>
                  <a:pt x="1801305" y="256971"/>
                  <a:pt x="1810830" y="253002"/>
                </a:cubicBezTo>
                <a:cubicBezTo>
                  <a:pt x="1821943" y="248239"/>
                  <a:pt x="1802099" y="238715"/>
                  <a:pt x="1813212" y="233952"/>
                </a:cubicBezTo>
                <a:cubicBezTo>
                  <a:pt x="1823531" y="228396"/>
                  <a:pt x="2026730" y="234745"/>
                  <a:pt x="2037049" y="229189"/>
                </a:cubicBezTo>
                <a:cubicBezTo>
                  <a:pt x="2048162" y="222045"/>
                  <a:pt x="2030699" y="214902"/>
                  <a:pt x="2041812" y="207758"/>
                </a:cubicBezTo>
                <a:cubicBezTo>
                  <a:pt x="2054512" y="199027"/>
                  <a:pt x="2279143" y="206964"/>
                  <a:pt x="2291843" y="198233"/>
                </a:cubicBezTo>
                <a:cubicBezTo>
                  <a:pt x="2300574" y="191089"/>
                  <a:pt x="2285493" y="186327"/>
                  <a:pt x="2294224" y="179183"/>
                </a:cubicBezTo>
                <a:cubicBezTo>
                  <a:pt x="2307718" y="166483"/>
                  <a:pt x="2352168" y="179977"/>
                  <a:pt x="2365662" y="167277"/>
                </a:cubicBezTo>
                <a:cubicBezTo>
                  <a:pt x="2376774" y="156958"/>
                  <a:pt x="2368837" y="129971"/>
                  <a:pt x="2379949" y="119652"/>
                </a:cubicBezTo>
                <a:lnTo>
                  <a:pt x="2529600" y="121959"/>
                </a:lnTo>
                <a:cubicBezTo>
                  <a:pt x="2542423" y="119602"/>
                  <a:pt x="2524289" y="102958"/>
                  <a:pt x="2537112" y="100601"/>
                </a:cubicBezTo>
                <a:cubicBezTo>
                  <a:pt x="2545843" y="99807"/>
                  <a:pt x="2545049" y="99013"/>
                  <a:pt x="2553780" y="98219"/>
                </a:cubicBezTo>
                <a:cubicBezTo>
                  <a:pt x="2565686" y="95838"/>
                  <a:pt x="2556162" y="72025"/>
                  <a:pt x="2568068" y="69644"/>
                </a:cubicBezTo>
                <a:cubicBezTo>
                  <a:pt x="2590293" y="65675"/>
                  <a:pt x="2729199" y="73613"/>
                  <a:pt x="2751424" y="69644"/>
                </a:cubicBezTo>
                <a:cubicBezTo>
                  <a:pt x="2759362" y="68850"/>
                  <a:pt x="2743486" y="44245"/>
                  <a:pt x="2751424" y="43451"/>
                </a:cubicBezTo>
                <a:cubicBezTo>
                  <a:pt x="2779999" y="40276"/>
                  <a:pt x="2956212" y="51388"/>
                  <a:pt x="2984787" y="48213"/>
                </a:cubicBezTo>
                <a:lnTo>
                  <a:pt x="2982405" y="7732"/>
                </a:lnTo>
                <a:lnTo>
                  <a:pt x="3223770" y="0"/>
                </a:lnTo>
              </a:path>
            </a:pathLst>
          </a:custGeom>
          <a:noFill/>
          <a:ln w="28575">
            <a:solidFill>
              <a:srgbClr val="DA006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363" name="Freeform 362"/>
          <p:cNvSpPr/>
          <p:nvPr/>
        </p:nvSpPr>
        <p:spPr>
          <a:xfrm>
            <a:off x="5830888" y="1866900"/>
            <a:ext cx="2998787" cy="1171575"/>
          </a:xfrm>
          <a:custGeom>
            <a:avLst/>
            <a:gdLst>
              <a:gd name="connsiteX0" fmla="*/ 0 w 2997994"/>
              <a:gd name="connsiteY0" fmla="*/ 1171575 h 1171575"/>
              <a:gd name="connsiteX1" fmla="*/ 95250 w 2997994"/>
              <a:gd name="connsiteY1" fmla="*/ 1171575 h 1171575"/>
              <a:gd name="connsiteX2" fmla="*/ 95250 w 2997994"/>
              <a:gd name="connsiteY2" fmla="*/ 1128713 h 1171575"/>
              <a:gd name="connsiteX3" fmla="*/ 478632 w 2997994"/>
              <a:gd name="connsiteY3" fmla="*/ 1128713 h 1171575"/>
              <a:gd name="connsiteX4" fmla="*/ 478632 w 2997994"/>
              <a:gd name="connsiteY4" fmla="*/ 1100138 h 1171575"/>
              <a:gd name="connsiteX5" fmla="*/ 516732 w 2997994"/>
              <a:gd name="connsiteY5" fmla="*/ 1100138 h 1171575"/>
              <a:gd name="connsiteX6" fmla="*/ 516732 w 2997994"/>
              <a:gd name="connsiteY6" fmla="*/ 1069181 h 1171575"/>
              <a:gd name="connsiteX7" fmla="*/ 564357 w 2997994"/>
              <a:gd name="connsiteY7" fmla="*/ 1069181 h 1171575"/>
              <a:gd name="connsiteX8" fmla="*/ 564357 w 2997994"/>
              <a:gd name="connsiteY8" fmla="*/ 1023938 h 1171575"/>
              <a:gd name="connsiteX9" fmla="*/ 628650 w 2997994"/>
              <a:gd name="connsiteY9" fmla="*/ 1023938 h 1171575"/>
              <a:gd name="connsiteX10" fmla="*/ 628650 w 2997994"/>
              <a:gd name="connsiteY10" fmla="*/ 992981 h 1171575"/>
              <a:gd name="connsiteX11" fmla="*/ 657225 w 2997994"/>
              <a:gd name="connsiteY11" fmla="*/ 992981 h 1171575"/>
              <a:gd name="connsiteX12" fmla="*/ 657225 w 2997994"/>
              <a:gd name="connsiteY12" fmla="*/ 971550 h 1171575"/>
              <a:gd name="connsiteX13" fmla="*/ 771525 w 2997994"/>
              <a:gd name="connsiteY13" fmla="*/ 971550 h 1171575"/>
              <a:gd name="connsiteX14" fmla="*/ 771525 w 2997994"/>
              <a:gd name="connsiteY14" fmla="*/ 952500 h 1171575"/>
              <a:gd name="connsiteX15" fmla="*/ 904875 w 2997994"/>
              <a:gd name="connsiteY15" fmla="*/ 952500 h 1171575"/>
              <a:gd name="connsiteX16" fmla="*/ 904875 w 2997994"/>
              <a:gd name="connsiteY16" fmla="*/ 916781 h 1171575"/>
              <a:gd name="connsiteX17" fmla="*/ 985838 w 2997994"/>
              <a:gd name="connsiteY17" fmla="*/ 916781 h 1171575"/>
              <a:gd name="connsiteX18" fmla="*/ 985838 w 2997994"/>
              <a:gd name="connsiteY18" fmla="*/ 888206 h 1171575"/>
              <a:gd name="connsiteX19" fmla="*/ 1126332 w 2997994"/>
              <a:gd name="connsiteY19" fmla="*/ 888206 h 1171575"/>
              <a:gd name="connsiteX20" fmla="*/ 1126332 w 2997994"/>
              <a:gd name="connsiteY20" fmla="*/ 859631 h 1171575"/>
              <a:gd name="connsiteX21" fmla="*/ 1159669 w 2997994"/>
              <a:gd name="connsiteY21" fmla="*/ 859631 h 1171575"/>
              <a:gd name="connsiteX22" fmla="*/ 1171575 w 2997994"/>
              <a:gd name="connsiteY22" fmla="*/ 847725 h 1171575"/>
              <a:gd name="connsiteX23" fmla="*/ 1221582 w 2997994"/>
              <a:gd name="connsiteY23" fmla="*/ 847725 h 1171575"/>
              <a:gd name="connsiteX24" fmla="*/ 1221582 w 2997994"/>
              <a:gd name="connsiteY24" fmla="*/ 826294 h 1171575"/>
              <a:gd name="connsiteX25" fmla="*/ 1307307 w 2997994"/>
              <a:gd name="connsiteY25" fmla="*/ 826294 h 1171575"/>
              <a:gd name="connsiteX26" fmla="*/ 1307307 w 2997994"/>
              <a:gd name="connsiteY26" fmla="*/ 795338 h 1171575"/>
              <a:gd name="connsiteX27" fmla="*/ 1445419 w 2997994"/>
              <a:gd name="connsiteY27" fmla="*/ 795338 h 1171575"/>
              <a:gd name="connsiteX28" fmla="*/ 1445419 w 2997994"/>
              <a:gd name="connsiteY28" fmla="*/ 762000 h 1171575"/>
              <a:gd name="connsiteX29" fmla="*/ 1504950 w 2997994"/>
              <a:gd name="connsiteY29" fmla="*/ 762000 h 1171575"/>
              <a:gd name="connsiteX30" fmla="*/ 1504950 w 2997994"/>
              <a:gd name="connsiteY30" fmla="*/ 742950 h 1171575"/>
              <a:gd name="connsiteX31" fmla="*/ 1607344 w 2997994"/>
              <a:gd name="connsiteY31" fmla="*/ 742950 h 1171575"/>
              <a:gd name="connsiteX32" fmla="*/ 1607344 w 2997994"/>
              <a:gd name="connsiteY32" fmla="*/ 719138 h 1171575"/>
              <a:gd name="connsiteX33" fmla="*/ 1643063 w 2997994"/>
              <a:gd name="connsiteY33" fmla="*/ 719138 h 1171575"/>
              <a:gd name="connsiteX34" fmla="*/ 1643063 w 2997994"/>
              <a:gd name="connsiteY34" fmla="*/ 690563 h 1171575"/>
              <a:gd name="connsiteX35" fmla="*/ 1693069 w 2997994"/>
              <a:gd name="connsiteY35" fmla="*/ 690563 h 1171575"/>
              <a:gd name="connsiteX36" fmla="*/ 1693069 w 2997994"/>
              <a:gd name="connsiteY36" fmla="*/ 666750 h 1171575"/>
              <a:gd name="connsiteX37" fmla="*/ 1726407 w 2997994"/>
              <a:gd name="connsiteY37" fmla="*/ 666750 h 1171575"/>
              <a:gd name="connsiteX38" fmla="*/ 1726407 w 2997994"/>
              <a:gd name="connsiteY38" fmla="*/ 642938 h 1171575"/>
              <a:gd name="connsiteX39" fmla="*/ 1740694 w 2997994"/>
              <a:gd name="connsiteY39" fmla="*/ 642938 h 1171575"/>
              <a:gd name="connsiteX40" fmla="*/ 1740694 w 2997994"/>
              <a:gd name="connsiteY40" fmla="*/ 614363 h 1171575"/>
              <a:gd name="connsiteX41" fmla="*/ 1757363 w 2997994"/>
              <a:gd name="connsiteY41" fmla="*/ 614363 h 1171575"/>
              <a:gd name="connsiteX42" fmla="*/ 1757363 w 2997994"/>
              <a:gd name="connsiteY42" fmla="*/ 559594 h 1171575"/>
              <a:gd name="connsiteX43" fmla="*/ 1826419 w 2997994"/>
              <a:gd name="connsiteY43" fmla="*/ 559594 h 1171575"/>
              <a:gd name="connsiteX44" fmla="*/ 1826419 w 2997994"/>
              <a:gd name="connsiteY44" fmla="*/ 533400 h 1171575"/>
              <a:gd name="connsiteX45" fmla="*/ 1857375 w 2997994"/>
              <a:gd name="connsiteY45" fmla="*/ 533400 h 1171575"/>
              <a:gd name="connsiteX46" fmla="*/ 1857375 w 2997994"/>
              <a:gd name="connsiteY46" fmla="*/ 511969 h 1171575"/>
              <a:gd name="connsiteX47" fmla="*/ 1874044 w 2997994"/>
              <a:gd name="connsiteY47" fmla="*/ 511969 h 1171575"/>
              <a:gd name="connsiteX48" fmla="*/ 1874044 w 2997994"/>
              <a:gd name="connsiteY48" fmla="*/ 481013 h 1171575"/>
              <a:gd name="connsiteX49" fmla="*/ 1983582 w 2997994"/>
              <a:gd name="connsiteY49" fmla="*/ 481013 h 1171575"/>
              <a:gd name="connsiteX50" fmla="*/ 1983582 w 2997994"/>
              <a:gd name="connsiteY50" fmla="*/ 426244 h 1171575"/>
              <a:gd name="connsiteX51" fmla="*/ 2007394 w 2997994"/>
              <a:gd name="connsiteY51" fmla="*/ 426244 h 1171575"/>
              <a:gd name="connsiteX52" fmla="*/ 2007394 w 2997994"/>
              <a:gd name="connsiteY52" fmla="*/ 392906 h 1171575"/>
              <a:gd name="connsiteX53" fmla="*/ 2145507 w 2997994"/>
              <a:gd name="connsiteY53" fmla="*/ 392906 h 1171575"/>
              <a:gd name="connsiteX54" fmla="*/ 2145507 w 2997994"/>
              <a:gd name="connsiteY54" fmla="*/ 376238 h 1171575"/>
              <a:gd name="connsiteX55" fmla="*/ 2340769 w 2997994"/>
              <a:gd name="connsiteY55" fmla="*/ 376238 h 1171575"/>
              <a:gd name="connsiteX56" fmla="*/ 2340769 w 2997994"/>
              <a:gd name="connsiteY56" fmla="*/ 347663 h 1171575"/>
              <a:gd name="connsiteX57" fmla="*/ 2369344 w 2997994"/>
              <a:gd name="connsiteY57" fmla="*/ 347663 h 1171575"/>
              <a:gd name="connsiteX58" fmla="*/ 2369344 w 2997994"/>
              <a:gd name="connsiteY58" fmla="*/ 323850 h 1171575"/>
              <a:gd name="connsiteX59" fmla="*/ 2386013 w 2997994"/>
              <a:gd name="connsiteY59" fmla="*/ 323850 h 1171575"/>
              <a:gd name="connsiteX60" fmla="*/ 2386013 w 2997994"/>
              <a:gd name="connsiteY60" fmla="*/ 295275 h 1171575"/>
              <a:gd name="connsiteX61" fmla="*/ 2469357 w 2997994"/>
              <a:gd name="connsiteY61" fmla="*/ 295275 h 1171575"/>
              <a:gd name="connsiteX62" fmla="*/ 2469357 w 2997994"/>
              <a:gd name="connsiteY62" fmla="*/ 269081 h 1171575"/>
              <a:gd name="connsiteX63" fmla="*/ 2559844 w 2997994"/>
              <a:gd name="connsiteY63" fmla="*/ 269081 h 1171575"/>
              <a:gd name="connsiteX64" fmla="*/ 2559844 w 2997994"/>
              <a:gd name="connsiteY64" fmla="*/ 238125 h 1171575"/>
              <a:gd name="connsiteX65" fmla="*/ 2614613 w 2997994"/>
              <a:gd name="connsiteY65" fmla="*/ 238125 h 1171575"/>
              <a:gd name="connsiteX66" fmla="*/ 2614613 w 2997994"/>
              <a:gd name="connsiteY66" fmla="*/ 214313 h 1171575"/>
              <a:gd name="connsiteX67" fmla="*/ 2638425 w 2997994"/>
              <a:gd name="connsiteY67" fmla="*/ 214313 h 1171575"/>
              <a:gd name="connsiteX68" fmla="*/ 2638425 w 2997994"/>
              <a:gd name="connsiteY68" fmla="*/ 195263 h 1171575"/>
              <a:gd name="connsiteX69" fmla="*/ 2759869 w 2997994"/>
              <a:gd name="connsiteY69" fmla="*/ 195263 h 1171575"/>
              <a:gd name="connsiteX70" fmla="*/ 2759869 w 2997994"/>
              <a:gd name="connsiteY70" fmla="*/ 150019 h 1171575"/>
              <a:gd name="connsiteX71" fmla="*/ 2921794 w 2997994"/>
              <a:gd name="connsiteY71" fmla="*/ 150019 h 1171575"/>
              <a:gd name="connsiteX72" fmla="*/ 2921794 w 2997994"/>
              <a:gd name="connsiteY72" fmla="*/ 0 h 1171575"/>
              <a:gd name="connsiteX73" fmla="*/ 2997994 w 2997994"/>
              <a:gd name="connsiteY73" fmla="*/ 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997994" h="1171575">
                <a:moveTo>
                  <a:pt x="0" y="1171575"/>
                </a:moveTo>
                <a:lnTo>
                  <a:pt x="95250" y="1171575"/>
                </a:lnTo>
                <a:lnTo>
                  <a:pt x="95250" y="1128713"/>
                </a:lnTo>
                <a:lnTo>
                  <a:pt x="478632" y="1128713"/>
                </a:lnTo>
                <a:lnTo>
                  <a:pt x="478632" y="1100138"/>
                </a:lnTo>
                <a:lnTo>
                  <a:pt x="516732" y="1100138"/>
                </a:lnTo>
                <a:lnTo>
                  <a:pt x="516732" y="1069181"/>
                </a:lnTo>
                <a:lnTo>
                  <a:pt x="564357" y="1069181"/>
                </a:lnTo>
                <a:lnTo>
                  <a:pt x="564357" y="1023938"/>
                </a:lnTo>
                <a:lnTo>
                  <a:pt x="628650" y="1023938"/>
                </a:lnTo>
                <a:lnTo>
                  <a:pt x="628650" y="992981"/>
                </a:lnTo>
                <a:lnTo>
                  <a:pt x="657225" y="992981"/>
                </a:lnTo>
                <a:lnTo>
                  <a:pt x="657225" y="971550"/>
                </a:lnTo>
                <a:lnTo>
                  <a:pt x="771525" y="971550"/>
                </a:lnTo>
                <a:lnTo>
                  <a:pt x="771525" y="952500"/>
                </a:lnTo>
                <a:lnTo>
                  <a:pt x="904875" y="952500"/>
                </a:lnTo>
                <a:lnTo>
                  <a:pt x="904875" y="916781"/>
                </a:lnTo>
                <a:lnTo>
                  <a:pt x="985838" y="916781"/>
                </a:lnTo>
                <a:lnTo>
                  <a:pt x="985838" y="888206"/>
                </a:lnTo>
                <a:lnTo>
                  <a:pt x="1126332" y="888206"/>
                </a:lnTo>
                <a:lnTo>
                  <a:pt x="1126332" y="859631"/>
                </a:lnTo>
                <a:lnTo>
                  <a:pt x="1159669" y="859631"/>
                </a:lnTo>
                <a:lnTo>
                  <a:pt x="1171575" y="847725"/>
                </a:lnTo>
                <a:lnTo>
                  <a:pt x="1221582" y="847725"/>
                </a:lnTo>
                <a:lnTo>
                  <a:pt x="1221582" y="826294"/>
                </a:lnTo>
                <a:lnTo>
                  <a:pt x="1307307" y="826294"/>
                </a:lnTo>
                <a:lnTo>
                  <a:pt x="1307307" y="795338"/>
                </a:lnTo>
                <a:lnTo>
                  <a:pt x="1445419" y="795338"/>
                </a:lnTo>
                <a:lnTo>
                  <a:pt x="1445419" y="762000"/>
                </a:lnTo>
                <a:lnTo>
                  <a:pt x="1504950" y="762000"/>
                </a:lnTo>
                <a:lnTo>
                  <a:pt x="1504950" y="742950"/>
                </a:lnTo>
                <a:lnTo>
                  <a:pt x="1607344" y="742950"/>
                </a:lnTo>
                <a:lnTo>
                  <a:pt x="1607344" y="719138"/>
                </a:lnTo>
                <a:lnTo>
                  <a:pt x="1643063" y="719138"/>
                </a:lnTo>
                <a:lnTo>
                  <a:pt x="1643063" y="690563"/>
                </a:lnTo>
                <a:lnTo>
                  <a:pt x="1693069" y="690563"/>
                </a:lnTo>
                <a:lnTo>
                  <a:pt x="1693069" y="666750"/>
                </a:lnTo>
                <a:lnTo>
                  <a:pt x="1726407" y="666750"/>
                </a:lnTo>
                <a:lnTo>
                  <a:pt x="1726407" y="642938"/>
                </a:lnTo>
                <a:lnTo>
                  <a:pt x="1740694" y="642938"/>
                </a:lnTo>
                <a:lnTo>
                  <a:pt x="1740694" y="614363"/>
                </a:lnTo>
                <a:lnTo>
                  <a:pt x="1757363" y="614363"/>
                </a:lnTo>
                <a:lnTo>
                  <a:pt x="1757363" y="559594"/>
                </a:lnTo>
                <a:lnTo>
                  <a:pt x="1826419" y="559594"/>
                </a:lnTo>
                <a:lnTo>
                  <a:pt x="1826419" y="533400"/>
                </a:lnTo>
                <a:lnTo>
                  <a:pt x="1857375" y="533400"/>
                </a:lnTo>
                <a:lnTo>
                  <a:pt x="1857375" y="511969"/>
                </a:lnTo>
                <a:lnTo>
                  <a:pt x="1874044" y="511969"/>
                </a:lnTo>
                <a:lnTo>
                  <a:pt x="1874044" y="481013"/>
                </a:lnTo>
                <a:lnTo>
                  <a:pt x="1983582" y="481013"/>
                </a:lnTo>
                <a:lnTo>
                  <a:pt x="1983582" y="426244"/>
                </a:lnTo>
                <a:lnTo>
                  <a:pt x="2007394" y="426244"/>
                </a:lnTo>
                <a:lnTo>
                  <a:pt x="2007394" y="392906"/>
                </a:lnTo>
                <a:lnTo>
                  <a:pt x="2145507" y="392906"/>
                </a:lnTo>
                <a:lnTo>
                  <a:pt x="2145507" y="376238"/>
                </a:lnTo>
                <a:lnTo>
                  <a:pt x="2340769" y="376238"/>
                </a:lnTo>
                <a:lnTo>
                  <a:pt x="2340769" y="347663"/>
                </a:lnTo>
                <a:lnTo>
                  <a:pt x="2369344" y="347663"/>
                </a:lnTo>
                <a:lnTo>
                  <a:pt x="2369344" y="323850"/>
                </a:lnTo>
                <a:lnTo>
                  <a:pt x="2386013" y="323850"/>
                </a:lnTo>
                <a:lnTo>
                  <a:pt x="2386013" y="295275"/>
                </a:lnTo>
                <a:lnTo>
                  <a:pt x="2469357" y="295275"/>
                </a:lnTo>
                <a:lnTo>
                  <a:pt x="2469357" y="269081"/>
                </a:lnTo>
                <a:lnTo>
                  <a:pt x="2559844" y="269081"/>
                </a:lnTo>
                <a:lnTo>
                  <a:pt x="2559844" y="238125"/>
                </a:lnTo>
                <a:lnTo>
                  <a:pt x="2614613" y="238125"/>
                </a:lnTo>
                <a:lnTo>
                  <a:pt x="2614613" y="214313"/>
                </a:lnTo>
                <a:lnTo>
                  <a:pt x="2638425" y="214313"/>
                </a:lnTo>
                <a:lnTo>
                  <a:pt x="2638425" y="195263"/>
                </a:lnTo>
                <a:lnTo>
                  <a:pt x="2759869" y="195263"/>
                </a:lnTo>
                <a:lnTo>
                  <a:pt x="2759869" y="150019"/>
                </a:lnTo>
                <a:lnTo>
                  <a:pt x="2921794" y="150019"/>
                </a:lnTo>
                <a:lnTo>
                  <a:pt x="2921794" y="0"/>
                </a:lnTo>
                <a:lnTo>
                  <a:pt x="2997994" y="0"/>
                </a:ln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13031" name="Title 1"/>
          <p:cNvSpPr>
            <a:spLocks noGrp="1"/>
          </p:cNvSpPr>
          <p:nvPr>
            <p:ph type="title" idx="4294967295"/>
          </p:nvPr>
        </p:nvSpPr>
        <p:spPr>
          <a:xfrm>
            <a:off x="384175" y="285750"/>
            <a:ext cx="8229600" cy="522288"/>
          </a:xfrm>
        </p:spPr>
        <p:txBody>
          <a:bodyPr anchor="t">
            <a:spAutoFit/>
          </a:bodyPr>
          <a:lstStyle/>
          <a:p>
            <a:r>
              <a:rPr lang="en-GB">
                <a:latin typeface="Arial" charset="0"/>
                <a:cs typeface="Arial" charset="0"/>
              </a:rPr>
              <a:t>STENO-2 – multifactorial intervention is key</a:t>
            </a:r>
          </a:p>
        </p:txBody>
      </p:sp>
      <p:sp>
        <p:nvSpPr>
          <p:cNvPr id="5" name="TextBox 4"/>
          <p:cNvSpPr txBox="1"/>
          <p:nvPr/>
        </p:nvSpPr>
        <p:spPr>
          <a:xfrm>
            <a:off x="419788" y="1850851"/>
            <a:ext cx="225053" cy="765200"/>
          </a:xfrm>
          <a:prstGeom prst="rect">
            <a:avLst/>
          </a:prstGeom>
          <a:noFill/>
          <a:ln>
            <a:noFill/>
          </a:ln>
          <a:extLst/>
        </p:spPr>
        <p:txBody>
          <a:bodyPr vert="vert270" wrap="none" lIns="36000" tIns="36000" rIns="36000" bIns="36000">
            <a:spAutoFit/>
          </a:bodyPr>
          <a:lstStyle>
            <a:defPPr>
              <a:defRPr lang="en-US"/>
            </a:defPPr>
            <a:lvl1pPr>
              <a:lnSpc>
                <a:spcPct val="90000"/>
              </a:lnSpc>
              <a:buFont typeface="Calibri" pitchFamily="34" charset="0"/>
              <a:buNone/>
              <a:defRPr sz="1200" b="1">
                <a:solidFill>
                  <a:srgbClr val="53575E"/>
                </a:solidFill>
                <a:latin typeface="Arial" pitchFamily="34" charset="0"/>
                <a:cs typeface="Arial" pitchFamily="34" charset="0"/>
              </a:defRPr>
            </a:lvl1pPr>
          </a:lstStyle>
          <a:p>
            <a:pPr algn="ctr" fontAlgn="auto">
              <a:spcBef>
                <a:spcPts val="0"/>
              </a:spcBef>
              <a:spcAft>
                <a:spcPts val="0"/>
              </a:spcAft>
              <a:defRPr/>
            </a:pPr>
            <a:r>
              <a:rPr lang="en-GB" sz="1100" dirty="0">
                <a:solidFill>
                  <a:schemeClr val="tx1"/>
                </a:solidFill>
                <a:latin typeface="Arial Narrow" panose="020B0606020202030204" pitchFamily="34" charset="0"/>
              </a:rPr>
              <a:t> Patients (%)</a:t>
            </a:r>
          </a:p>
        </p:txBody>
      </p:sp>
      <p:grpSp>
        <p:nvGrpSpPr>
          <p:cNvPr id="513033" name="Group 5"/>
          <p:cNvGrpSpPr>
            <a:grpSpLocks/>
          </p:cNvGrpSpPr>
          <p:nvPr/>
        </p:nvGrpSpPr>
        <p:grpSpPr bwMode="auto">
          <a:xfrm>
            <a:off x="533400" y="1314450"/>
            <a:ext cx="381000" cy="246063"/>
            <a:chOff x="3358850" y="1010755"/>
            <a:chExt cx="380387" cy="246221"/>
          </a:xfrm>
        </p:grpSpPr>
        <p:cxnSp>
          <p:nvCxnSpPr>
            <p:cNvPr id="10" name="Straight Connector 9"/>
            <p:cNvCxnSpPr/>
            <p:nvPr/>
          </p:nvCxnSpPr>
          <p:spPr>
            <a:xfrm>
              <a:off x="3667915" y="1131482"/>
              <a:ext cx="713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332" name="TextBox 11"/>
            <p:cNvSpPr txBox="1">
              <a:spLocks noChangeArrowheads="1"/>
            </p:cNvSpPr>
            <p:nvPr/>
          </p:nvSpPr>
          <p:spPr bwMode="auto">
            <a:xfrm>
              <a:off x="3358850" y="1010755"/>
              <a:ext cx="357790"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100</a:t>
              </a:r>
            </a:p>
          </p:txBody>
        </p:sp>
      </p:grpSp>
      <p:grpSp>
        <p:nvGrpSpPr>
          <p:cNvPr id="513034" name="Group 13"/>
          <p:cNvGrpSpPr>
            <a:grpSpLocks/>
          </p:cNvGrpSpPr>
          <p:nvPr/>
        </p:nvGrpSpPr>
        <p:grpSpPr bwMode="auto">
          <a:xfrm>
            <a:off x="592138" y="1635125"/>
            <a:ext cx="322262" cy="246063"/>
            <a:chOff x="3416558" y="1010755"/>
            <a:chExt cx="322679" cy="246221"/>
          </a:xfrm>
        </p:grpSpPr>
        <p:cxnSp>
          <p:nvCxnSpPr>
            <p:cNvPr id="15" name="Straight Connector 14"/>
            <p:cNvCxnSpPr/>
            <p:nvPr/>
          </p:nvCxnSpPr>
          <p:spPr>
            <a:xfrm>
              <a:off x="3667708" y="1131482"/>
              <a:ext cx="715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330" name="TextBox 15"/>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80</a:t>
              </a:r>
            </a:p>
          </p:txBody>
        </p:sp>
      </p:grpSp>
      <p:grpSp>
        <p:nvGrpSpPr>
          <p:cNvPr id="513035" name="Group 16"/>
          <p:cNvGrpSpPr>
            <a:grpSpLocks/>
          </p:cNvGrpSpPr>
          <p:nvPr/>
        </p:nvGrpSpPr>
        <p:grpSpPr bwMode="auto">
          <a:xfrm>
            <a:off x="592138" y="1957388"/>
            <a:ext cx="322262" cy="246062"/>
            <a:chOff x="3416558" y="1010755"/>
            <a:chExt cx="322679" cy="246221"/>
          </a:xfrm>
        </p:grpSpPr>
        <p:cxnSp>
          <p:nvCxnSpPr>
            <p:cNvPr id="18" name="Straight Connector 17"/>
            <p:cNvCxnSpPr/>
            <p:nvPr/>
          </p:nvCxnSpPr>
          <p:spPr>
            <a:xfrm>
              <a:off x="3667708" y="1131483"/>
              <a:ext cx="715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328" name="TextBox 18"/>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60</a:t>
              </a:r>
            </a:p>
          </p:txBody>
        </p:sp>
      </p:grpSp>
      <p:grpSp>
        <p:nvGrpSpPr>
          <p:cNvPr id="513036" name="Group 19"/>
          <p:cNvGrpSpPr>
            <a:grpSpLocks/>
          </p:cNvGrpSpPr>
          <p:nvPr/>
        </p:nvGrpSpPr>
        <p:grpSpPr bwMode="auto">
          <a:xfrm>
            <a:off x="592138" y="2278063"/>
            <a:ext cx="322262" cy="246062"/>
            <a:chOff x="3416558" y="1010755"/>
            <a:chExt cx="322679" cy="246221"/>
          </a:xfrm>
        </p:grpSpPr>
        <p:cxnSp>
          <p:nvCxnSpPr>
            <p:cNvPr id="21" name="Straight Connector 20"/>
            <p:cNvCxnSpPr/>
            <p:nvPr/>
          </p:nvCxnSpPr>
          <p:spPr>
            <a:xfrm>
              <a:off x="3667708" y="1131483"/>
              <a:ext cx="715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326" name="TextBox 21"/>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40</a:t>
              </a:r>
            </a:p>
          </p:txBody>
        </p:sp>
      </p:grpSp>
      <p:grpSp>
        <p:nvGrpSpPr>
          <p:cNvPr id="513037" name="Group 22"/>
          <p:cNvGrpSpPr>
            <a:grpSpLocks/>
          </p:cNvGrpSpPr>
          <p:nvPr/>
        </p:nvGrpSpPr>
        <p:grpSpPr bwMode="auto">
          <a:xfrm>
            <a:off x="592138" y="2598738"/>
            <a:ext cx="322262" cy="246062"/>
            <a:chOff x="3416558" y="1010755"/>
            <a:chExt cx="322679" cy="246221"/>
          </a:xfrm>
        </p:grpSpPr>
        <p:cxnSp>
          <p:nvCxnSpPr>
            <p:cNvPr id="24" name="Straight Connector 23"/>
            <p:cNvCxnSpPr/>
            <p:nvPr/>
          </p:nvCxnSpPr>
          <p:spPr>
            <a:xfrm>
              <a:off x="3667708" y="1131483"/>
              <a:ext cx="715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324" name="TextBox 24"/>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20</a:t>
              </a:r>
            </a:p>
          </p:txBody>
        </p:sp>
      </p:grpSp>
      <p:grpSp>
        <p:nvGrpSpPr>
          <p:cNvPr id="513038" name="Group 25"/>
          <p:cNvGrpSpPr>
            <a:grpSpLocks/>
          </p:cNvGrpSpPr>
          <p:nvPr/>
        </p:nvGrpSpPr>
        <p:grpSpPr bwMode="auto">
          <a:xfrm>
            <a:off x="649288" y="2921000"/>
            <a:ext cx="265112" cy="246063"/>
            <a:chOff x="3474266" y="1010755"/>
            <a:chExt cx="264971" cy="246221"/>
          </a:xfrm>
        </p:grpSpPr>
        <p:cxnSp>
          <p:nvCxnSpPr>
            <p:cNvPr id="27" name="Straight Connector 26"/>
            <p:cNvCxnSpPr/>
            <p:nvPr/>
          </p:nvCxnSpPr>
          <p:spPr>
            <a:xfrm>
              <a:off x="3667838" y="1131482"/>
              <a:ext cx="713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322" name="TextBox 27"/>
            <p:cNvSpPr txBox="1">
              <a:spLocks noChangeArrowheads="1"/>
            </p:cNvSpPr>
            <p:nvPr/>
          </p:nvSpPr>
          <p:spPr bwMode="auto">
            <a:xfrm>
              <a:off x="3474266" y="1010755"/>
              <a:ext cx="242374"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0</a:t>
              </a:r>
            </a:p>
          </p:txBody>
        </p:sp>
      </p:grpSp>
      <p:sp>
        <p:nvSpPr>
          <p:cNvPr id="30" name="Rectangle 29"/>
          <p:cNvSpPr/>
          <p:nvPr/>
        </p:nvSpPr>
        <p:spPr>
          <a:xfrm>
            <a:off x="1022640" y="1198954"/>
            <a:ext cx="144000" cy="108000"/>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13042" name="TextBox 10"/>
          <p:cNvSpPr txBox="1">
            <a:spLocks noChangeArrowheads="1"/>
          </p:cNvSpPr>
          <p:nvPr/>
        </p:nvSpPr>
        <p:spPr bwMode="auto">
          <a:xfrm>
            <a:off x="1155700" y="1114425"/>
            <a:ext cx="1449388" cy="277813"/>
          </a:xfrm>
          <a:prstGeom prst="rect">
            <a:avLst/>
          </a:prstGeom>
          <a:noFill/>
          <a:ln w="9525">
            <a:noFill/>
            <a:miter lim="800000"/>
            <a:headEnd/>
            <a:tailEnd/>
          </a:ln>
        </p:spPr>
        <p:txBody>
          <a:bodyPr wrap="none">
            <a:spAutoFit/>
          </a:bodyPr>
          <a:lstStyle/>
          <a:p>
            <a:r>
              <a:rPr lang="en-GB" altLang="en-US" sz="1200" b="1"/>
              <a:t>Intensive therapy</a:t>
            </a:r>
          </a:p>
        </p:txBody>
      </p:sp>
      <p:sp>
        <p:nvSpPr>
          <p:cNvPr id="32" name="Rectangle 31"/>
          <p:cNvSpPr/>
          <p:nvPr/>
        </p:nvSpPr>
        <p:spPr>
          <a:xfrm>
            <a:off x="2658031" y="1198954"/>
            <a:ext cx="144000" cy="108000"/>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13046" name="TextBox 12"/>
          <p:cNvSpPr txBox="1">
            <a:spLocks noChangeArrowheads="1"/>
          </p:cNvSpPr>
          <p:nvPr/>
        </p:nvSpPr>
        <p:spPr bwMode="auto">
          <a:xfrm>
            <a:off x="2790825" y="1114425"/>
            <a:ext cx="1758950" cy="277813"/>
          </a:xfrm>
          <a:prstGeom prst="rect">
            <a:avLst/>
          </a:prstGeom>
          <a:noFill/>
          <a:ln w="9525">
            <a:noFill/>
            <a:miter lim="800000"/>
            <a:headEnd/>
            <a:tailEnd/>
          </a:ln>
        </p:spPr>
        <p:txBody>
          <a:bodyPr wrap="none">
            <a:spAutoFit/>
          </a:bodyPr>
          <a:lstStyle/>
          <a:p>
            <a:r>
              <a:rPr lang="en-GB" altLang="en-US" sz="1200" b="1"/>
              <a:t>Conventional therapy</a:t>
            </a:r>
          </a:p>
        </p:txBody>
      </p:sp>
      <p:grpSp>
        <p:nvGrpSpPr>
          <p:cNvPr id="513047" name="Group 34"/>
          <p:cNvGrpSpPr>
            <a:grpSpLocks/>
          </p:cNvGrpSpPr>
          <p:nvPr/>
        </p:nvGrpSpPr>
        <p:grpSpPr bwMode="auto">
          <a:xfrm>
            <a:off x="1001713" y="2744788"/>
            <a:ext cx="468312" cy="296862"/>
            <a:chOff x="1253764" y="2565390"/>
            <a:chExt cx="377072" cy="296449"/>
          </a:xfrm>
        </p:grpSpPr>
        <p:sp>
          <p:nvSpPr>
            <p:cNvPr id="29" name="Rectangle 28"/>
            <p:cNvSpPr/>
            <p:nvPr/>
          </p:nvSpPr>
          <p:spPr>
            <a:xfrm>
              <a:off x="1253764" y="2565390"/>
              <a:ext cx="179109" cy="296449"/>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34" name="Rectangle 33"/>
            <p:cNvSpPr/>
            <p:nvPr/>
          </p:nvSpPr>
          <p:spPr>
            <a:xfrm>
              <a:off x="1451727" y="2684453"/>
              <a:ext cx="179109" cy="177386"/>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36" name="TextBox 10"/>
          <p:cNvSpPr txBox="1">
            <a:spLocks noChangeArrowheads="1"/>
          </p:cNvSpPr>
          <p:nvPr/>
        </p:nvSpPr>
        <p:spPr bwMode="auto">
          <a:xfrm>
            <a:off x="855663" y="3046413"/>
            <a:ext cx="763587" cy="554037"/>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err="1">
                <a:solidFill>
                  <a:schemeClr val="tx1"/>
                </a:solidFill>
                <a:latin typeface="Arial Narrow" panose="020B0606020202030204" pitchFamily="34" charset="0"/>
              </a:rPr>
              <a:t>Glycated</a:t>
            </a:r>
            <a:br>
              <a:rPr lang="en-GB" altLang="en-US" sz="1000" b="1" spc="-10" dirty="0">
                <a:solidFill>
                  <a:schemeClr val="tx1"/>
                </a:solidFill>
                <a:latin typeface="Arial Narrow" panose="020B0606020202030204" pitchFamily="34" charset="0"/>
              </a:rPr>
            </a:br>
            <a:r>
              <a:rPr lang="en-GB" altLang="en-US" sz="1000" b="1" spc="-10" dirty="0" err="1">
                <a:solidFill>
                  <a:schemeClr val="tx1"/>
                </a:solidFill>
                <a:latin typeface="Arial Narrow" panose="020B0606020202030204" pitchFamily="34" charset="0"/>
              </a:rPr>
              <a:t>hemoglobin</a:t>
            </a:r>
            <a:br>
              <a:rPr lang="en-GB" altLang="en-US" sz="1000" b="1" spc="-10" dirty="0">
                <a:solidFill>
                  <a:schemeClr val="tx1"/>
                </a:solidFill>
                <a:latin typeface="Arial Narrow" panose="020B0606020202030204" pitchFamily="34" charset="0"/>
              </a:rPr>
            </a:br>
            <a:r>
              <a:rPr lang="en-GB" altLang="en-US" sz="1000" b="1" spc="-10" dirty="0">
                <a:solidFill>
                  <a:schemeClr val="tx1"/>
                </a:solidFill>
                <a:latin typeface="Arial Narrow" panose="020B0606020202030204" pitchFamily="34" charset="0"/>
              </a:rPr>
              <a:t>&lt;6.5%</a:t>
            </a:r>
          </a:p>
        </p:txBody>
      </p:sp>
      <p:grpSp>
        <p:nvGrpSpPr>
          <p:cNvPr id="513049" name="Group 38"/>
          <p:cNvGrpSpPr>
            <a:grpSpLocks/>
          </p:cNvGrpSpPr>
          <p:nvPr/>
        </p:nvGrpSpPr>
        <p:grpSpPr bwMode="auto">
          <a:xfrm>
            <a:off x="1763713" y="1716088"/>
            <a:ext cx="468312" cy="1325562"/>
            <a:chOff x="1253764" y="1536614"/>
            <a:chExt cx="377072" cy="1325225"/>
          </a:xfrm>
        </p:grpSpPr>
        <p:sp>
          <p:nvSpPr>
            <p:cNvPr id="41" name="Rectangle 40"/>
            <p:cNvSpPr/>
            <p:nvPr/>
          </p:nvSpPr>
          <p:spPr>
            <a:xfrm>
              <a:off x="1253764" y="1536614"/>
              <a:ext cx="179109" cy="1325225"/>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42" name="Rectangle 41"/>
            <p:cNvSpPr/>
            <p:nvPr/>
          </p:nvSpPr>
          <p:spPr>
            <a:xfrm>
              <a:off x="1451727" y="1671738"/>
              <a:ext cx="179109" cy="1190101"/>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40" name="TextBox 10"/>
          <p:cNvSpPr txBox="1">
            <a:spLocks noChangeArrowheads="1"/>
          </p:cNvSpPr>
          <p:nvPr/>
        </p:nvSpPr>
        <p:spPr bwMode="auto">
          <a:xfrm>
            <a:off x="1625600" y="3046413"/>
            <a:ext cx="746125" cy="400050"/>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Cholesterol</a:t>
            </a:r>
            <a:br>
              <a:rPr lang="en-GB" altLang="en-US" sz="1000" b="1" spc="-10" dirty="0">
                <a:solidFill>
                  <a:schemeClr val="tx1"/>
                </a:solidFill>
                <a:latin typeface="Arial Narrow" panose="020B0606020202030204" pitchFamily="34" charset="0"/>
              </a:rPr>
            </a:br>
            <a:r>
              <a:rPr lang="en-GB" altLang="en-US" sz="1000" b="1" spc="-10" dirty="0">
                <a:solidFill>
                  <a:schemeClr val="tx1"/>
                </a:solidFill>
                <a:latin typeface="Arial Narrow" panose="020B0606020202030204" pitchFamily="34" charset="0"/>
              </a:rPr>
              <a:t>&lt;175 mg/dl</a:t>
            </a:r>
          </a:p>
        </p:txBody>
      </p:sp>
      <p:grpSp>
        <p:nvGrpSpPr>
          <p:cNvPr id="513051" name="Group 43"/>
          <p:cNvGrpSpPr>
            <a:grpSpLocks/>
          </p:cNvGrpSpPr>
          <p:nvPr/>
        </p:nvGrpSpPr>
        <p:grpSpPr bwMode="auto">
          <a:xfrm>
            <a:off x="2524125" y="1731963"/>
            <a:ext cx="468313" cy="1309687"/>
            <a:chOff x="1253764" y="1553359"/>
            <a:chExt cx="377072" cy="1308480"/>
          </a:xfrm>
        </p:grpSpPr>
        <p:sp>
          <p:nvSpPr>
            <p:cNvPr id="46" name="Rectangle 45"/>
            <p:cNvSpPr/>
            <p:nvPr/>
          </p:nvSpPr>
          <p:spPr>
            <a:xfrm>
              <a:off x="1253764" y="1553359"/>
              <a:ext cx="179109" cy="1308480"/>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47" name="Rectangle 46"/>
            <p:cNvSpPr/>
            <p:nvPr/>
          </p:nvSpPr>
          <p:spPr>
            <a:xfrm>
              <a:off x="1451727" y="1993890"/>
              <a:ext cx="179109" cy="867949"/>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45" name="TextBox 10"/>
          <p:cNvSpPr txBox="1">
            <a:spLocks noChangeArrowheads="1"/>
          </p:cNvSpPr>
          <p:nvPr/>
        </p:nvSpPr>
        <p:spPr bwMode="auto">
          <a:xfrm>
            <a:off x="2351088" y="3046413"/>
            <a:ext cx="819150" cy="400050"/>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Triglycerides</a:t>
            </a:r>
            <a:br>
              <a:rPr lang="en-GB" altLang="en-US" sz="1000" b="1" spc="-10" dirty="0">
                <a:solidFill>
                  <a:schemeClr val="tx1"/>
                </a:solidFill>
                <a:latin typeface="Arial Narrow" panose="020B0606020202030204" pitchFamily="34" charset="0"/>
              </a:rPr>
            </a:br>
            <a:r>
              <a:rPr lang="en-GB" altLang="en-US" sz="1000" b="1" spc="-10" dirty="0">
                <a:solidFill>
                  <a:schemeClr val="tx1"/>
                </a:solidFill>
                <a:latin typeface="Arial Narrow" panose="020B0606020202030204" pitchFamily="34" charset="0"/>
              </a:rPr>
              <a:t>&lt;150 mg/dl</a:t>
            </a:r>
          </a:p>
        </p:txBody>
      </p:sp>
      <p:grpSp>
        <p:nvGrpSpPr>
          <p:cNvPr id="513053" name="Group 48"/>
          <p:cNvGrpSpPr>
            <a:grpSpLocks/>
          </p:cNvGrpSpPr>
          <p:nvPr/>
        </p:nvGrpSpPr>
        <p:grpSpPr bwMode="auto">
          <a:xfrm>
            <a:off x="3286125" y="2640013"/>
            <a:ext cx="468313" cy="401637"/>
            <a:chOff x="1253764" y="2460300"/>
            <a:chExt cx="377072" cy="401539"/>
          </a:xfrm>
        </p:grpSpPr>
        <p:sp>
          <p:nvSpPr>
            <p:cNvPr id="51" name="Rectangle 50"/>
            <p:cNvSpPr/>
            <p:nvPr/>
          </p:nvSpPr>
          <p:spPr>
            <a:xfrm>
              <a:off x="1253764" y="2460300"/>
              <a:ext cx="179109" cy="401539"/>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2" name="Rectangle 51"/>
            <p:cNvSpPr/>
            <p:nvPr/>
          </p:nvSpPr>
          <p:spPr>
            <a:xfrm>
              <a:off x="1451727" y="2603490"/>
              <a:ext cx="179109" cy="258349"/>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50" name="TextBox 10"/>
          <p:cNvSpPr txBox="1">
            <a:spLocks noChangeArrowheads="1"/>
          </p:cNvSpPr>
          <p:nvPr/>
        </p:nvSpPr>
        <p:spPr bwMode="auto">
          <a:xfrm>
            <a:off x="3070225" y="3046413"/>
            <a:ext cx="922338" cy="554037"/>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Systolic</a:t>
            </a:r>
            <a:br>
              <a:rPr lang="en-GB" altLang="en-US" sz="1000" b="1" spc="-10" dirty="0">
                <a:solidFill>
                  <a:schemeClr val="tx1"/>
                </a:solidFill>
                <a:latin typeface="Arial Narrow" panose="020B0606020202030204" pitchFamily="34" charset="0"/>
              </a:rPr>
            </a:br>
            <a:r>
              <a:rPr lang="en-GB" altLang="en-US" sz="1000" b="1" spc="-10" dirty="0">
                <a:solidFill>
                  <a:schemeClr val="tx1"/>
                </a:solidFill>
                <a:latin typeface="Arial Narrow" panose="020B0606020202030204" pitchFamily="34" charset="0"/>
              </a:rPr>
              <a:t>blood pressure</a:t>
            </a:r>
            <a:br>
              <a:rPr lang="en-GB" altLang="en-US" sz="1000" b="1" spc="-10" dirty="0">
                <a:solidFill>
                  <a:schemeClr val="tx1"/>
                </a:solidFill>
                <a:latin typeface="Arial Narrow" panose="020B0606020202030204" pitchFamily="34" charset="0"/>
              </a:rPr>
            </a:br>
            <a:r>
              <a:rPr lang="en-GB" altLang="en-US" sz="1000" b="1" spc="-10" dirty="0">
                <a:solidFill>
                  <a:schemeClr val="tx1"/>
                </a:solidFill>
                <a:latin typeface="Arial Narrow" panose="020B0606020202030204" pitchFamily="34" charset="0"/>
              </a:rPr>
              <a:t>&lt;130 mm Hg</a:t>
            </a:r>
          </a:p>
        </p:txBody>
      </p:sp>
      <p:grpSp>
        <p:nvGrpSpPr>
          <p:cNvPr id="513055" name="Group 53"/>
          <p:cNvGrpSpPr>
            <a:grpSpLocks/>
          </p:cNvGrpSpPr>
          <p:nvPr/>
        </p:nvGrpSpPr>
        <p:grpSpPr bwMode="auto">
          <a:xfrm>
            <a:off x="4048125" y="1682750"/>
            <a:ext cx="466725" cy="1358900"/>
            <a:chOff x="1253764" y="1503353"/>
            <a:chExt cx="377072" cy="1358486"/>
          </a:xfrm>
        </p:grpSpPr>
        <p:sp>
          <p:nvSpPr>
            <p:cNvPr id="56" name="Rectangle 55"/>
            <p:cNvSpPr/>
            <p:nvPr/>
          </p:nvSpPr>
          <p:spPr>
            <a:xfrm>
              <a:off x="1253764" y="1702528"/>
              <a:ext cx="179109" cy="1159311"/>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7" name="Rectangle 56"/>
            <p:cNvSpPr/>
            <p:nvPr/>
          </p:nvSpPr>
          <p:spPr>
            <a:xfrm>
              <a:off x="1451727" y="1503353"/>
              <a:ext cx="179109" cy="1358486"/>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55" name="TextBox 10"/>
          <p:cNvSpPr txBox="1">
            <a:spLocks noChangeArrowheads="1"/>
          </p:cNvSpPr>
          <p:nvPr/>
        </p:nvSpPr>
        <p:spPr bwMode="auto">
          <a:xfrm>
            <a:off x="3825875" y="3046413"/>
            <a:ext cx="914400" cy="554037"/>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Diastolic blood</a:t>
            </a:r>
            <a:br>
              <a:rPr lang="en-GB" altLang="en-US" sz="1000" b="1" spc="-10" dirty="0">
                <a:solidFill>
                  <a:schemeClr val="tx1"/>
                </a:solidFill>
                <a:latin typeface="Arial Narrow" panose="020B0606020202030204" pitchFamily="34" charset="0"/>
              </a:rPr>
            </a:br>
            <a:r>
              <a:rPr lang="en-GB" altLang="en-US" sz="1000" b="1" spc="-10" dirty="0">
                <a:solidFill>
                  <a:schemeClr val="tx1"/>
                </a:solidFill>
                <a:latin typeface="Arial Narrow" panose="020B0606020202030204" pitchFamily="34" charset="0"/>
              </a:rPr>
              <a:t>pressure</a:t>
            </a:r>
            <a:br>
              <a:rPr lang="en-GB" altLang="en-US" sz="1000" b="1" spc="-10" dirty="0">
                <a:solidFill>
                  <a:schemeClr val="tx1"/>
                </a:solidFill>
                <a:latin typeface="Arial Narrow" panose="020B0606020202030204" pitchFamily="34" charset="0"/>
              </a:rPr>
            </a:br>
            <a:r>
              <a:rPr lang="en-GB" altLang="en-US" sz="1000" b="1" spc="-10" dirty="0">
                <a:solidFill>
                  <a:schemeClr val="tx1"/>
                </a:solidFill>
                <a:latin typeface="Arial Narrow" panose="020B0606020202030204" pitchFamily="34" charset="0"/>
              </a:rPr>
              <a:t>&lt;80 mm Hg</a:t>
            </a:r>
          </a:p>
        </p:txBody>
      </p:sp>
      <p:sp>
        <p:nvSpPr>
          <p:cNvPr id="513057" name="TextBox 10"/>
          <p:cNvSpPr txBox="1">
            <a:spLocks noChangeArrowheads="1"/>
          </p:cNvSpPr>
          <p:nvPr/>
        </p:nvSpPr>
        <p:spPr bwMode="auto">
          <a:xfrm>
            <a:off x="987425" y="2501900"/>
            <a:ext cx="519113" cy="246063"/>
          </a:xfrm>
          <a:prstGeom prst="rect">
            <a:avLst/>
          </a:prstGeom>
          <a:noFill/>
          <a:ln w="9525">
            <a:noFill/>
            <a:miter lim="800000"/>
            <a:headEnd/>
            <a:tailEnd/>
          </a:ln>
        </p:spPr>
        <p:txBody>
          <a:bodyPr wrap="none">
            <a:spAutoFit/>
          </a:bodyPr>
          <a:lstStyle/>
          <a:p>
            <a:pPr algn="ctr"/>
            <a:r>
              <a:rPr lang="en-GB" altLang="en-US" sz="1000" b="1" i="1">
                <a:latin typeface="Arial Narrow" pitchFamily="34" charset="0"/>
              </a:rPr>
              <a:t>P</a:t>
            </a:r>
            <a:r>
              <a:rPr lang="en-GB" altLang="en-US" sz="1000" b="1">
                <a:latin typeface="Arial Narrow" pitchFamily="34" charset="0"/>
              </a:rPr>
              <a:t>=0.31</a:t>
            </a:r>
          </a:p>
        </p:txBody>
      </p:sp>
      <p:sp>
        <p:nvSpPr>
          <p:cNvPr id="513058" name="TextBox 10"/>
          <p:cNvSpPr txBox="1">
            <a:spLocks noChangeArrowheads="1"/>
          </p:cNvSpPr>
          <p:nvPr/>
        </p:nvSpPr>
        <p:spPr bwMode="auto">
          <a:xfrm>
            <a:off x="1739900" y="1460500"/>
            <a:ext cx="517525" cy="246063"/>
          </a:xfrm>
          <a:prstGeom prst="rect">
            <a:avLst/>
          </a:prstGeom>
          <a:noFill/>
          <a:ln w="9525">
            <a:noFill/>
            <a:miter lim="800000"/>
            <a:headEnd/>
            <a:tailEnd/>
          </a:ln>
        </p:spPr>
        <p:txBody>
          <a:bodyPr wrap="none">
            <a:spAutoFit/>
          </a:bodyPr>
          <a:lstStyle/>
          <a:p>
            <a:pPr algn="ctr"/>
            <a:r>
              <a:rPr lang="en-GB" altLang="en-US" sz="1000" b="1" i="1">
                <a:latin typeface="Arial Narrow" pitchFamily="34" charset="0"/>
              </a:rPr>
              <a:t>P</a:t>
            </a:r>
            <a:r>
              <a:rPr lang="en-GB" altLang="en-US" sz="1000" b="1">
                <a:latin typeface="Arial Narrow" pitchFamily="34" charset="0"/>
              </a:rPr>
              <a:t>=0.35</a:t>
            </a:r>
          </a:p>
        </p:txBody>
      </p:sp>
      <p:sp>
        <p:nvSpPr>
          <p:cNvPr id="513059" name="TextBox 10"/>
          <p:cNvSpPr txBox="1">
            <a:spLocks noChangeArrowheads="1"/>
          </p:cNvSpPr>
          <p:nvPr/>
        </p:nvSpPr>
        <p:spPr bwMode="auto">
          <a:xfrm>
            <a:off x="2459038" y="1479550"/>
            <a:ext cx="574675" cy="246063"/>
          </a:xfrm>
          <a:prstGeom prst="rect">
            <a:avLst/>
          </a:prstGeom>
          <a:noFill/>
          <a:ln w="9525">
            <a:noFill/>
            <a:miter lim="800000"/>
            <a:headEnd/>
            <a:tailEnd/>
          </a:ln>
        </p:spPr>
        <p:txBody>
          <a:bodyPr wrap="none">
            <a:spAutoFit/>
          </a:bodyPr>
          <a:lstStyle/>
          <a:p>
            <a:pPr algn="ctr"/>
            <a:r>
              <a:rPr lang="en-GB" altLang="en-US" sz="1000" b="1" i="1">
                <a:latin typeface="Arial Narrow" pitchFamily="34" charset="0"/>
              </a:rPr>
              <a:t>P</a:t>
            </a:r>
            <a:r>
              <a:rPr lang="en-GB" altLang="en-US" sz="1000" b="1">
                <a:latin typeface="Arial Narrow" pitchFamily="34" charset="0"/>
              </a:rPr>
              <a:t>=0.005</a:t>
            </a:r>
          </a:p>
        </p:txBody>
      </p:sp>
      <p:sp>
        <p:nvSpPr>
          <p:cNvPr id="513060" name="TextBox 10"/>
          <p:cNvSpPr txBox="1">
            <a:spLocks noChangeArrowheads="1"/>
          </p:cNvSpPr>
          <p:nvPr/>
        </p:nvSpPr>
        <p:spPr bwMode="auto">
          <a:xfrm>
            <a:off x="3271838" y="2371725"/>
            <a:ext cx="519112" cy="246063"/>
          </a:xfrm>
          <a:prstGeom prst="rect">
            <a:avLst/>
          </a:prstGeom>
          <a:noFill/>
          <a:ln w="9525">
            <a:noFill/>
            <a:miter lim="800000"/>
            <a:headEnd/>
            <a:tailEnd/>
          </a:ln>
        </p:spPr>
        <p:txBody>
          <a:bodyPr wrap="none">
            <a:spAutoFit/>
          </a:bodyPr>
          <a:lstStyle/>
          <a:p>
            <a:pPr algn="ctr"/>
            <a:r>
              <a:rPr lang="en-GB" altLang="en-US" sz="1000" b="1" i="1">
                <a:latin typeface="Arial Narrow" pitchFamily="34" charset="0"/>
              </a:rPr>
              <a:t>P</a:t>
            </a:r>
            <a:r>
              <a:rPr lang="en-GB" altLang="en-US" sz="1000" b="1">
                <a:latin typeface="Arial Narrow" pitchFamily="34" charset="0"/>
              </a:rPr>
              <a:t>=0.27</a:t>
            </a:r>
          </a:p>
        </p:txBody>
      </p:sp>
      <p:sp>
        <p:nvSpPr>
          <p:cNvPr id="513061" name="TextBox 10"/>
          <p:cNvSpPr txBox="1">
            <a:spLocks noChangeArrowheads="1"/>
          </p:cNvSpPr>
          <p:nvPr/>
        </p:nvSpPr>
        <p:spPr bwMode="auto">
          <a:xfrm>
            <a:off x="4024313" y="1431925"/>
            <a:ext cx="517525" cy="246063"/>
          </a:xfrm>
          <a:prstGeom prst="rect">
            <a:avLst/>
          </a:prstGeom>
          <a:noFill/>
          <a:ln w="9525">
            <a:noFill/>
            <a:miter lim="800000"/>
            <a:headEnd/>
            <a:tailEnd/>
          </a:ln>
        </p:spPr>
        <p:txBody>
          <a:bodyPr wrap="none">
            <a:spAutoFit/>
          </a:bodyPr>
          <a:lstStyle/>
          <a:p>
            <a:pPr algn="ctr"/>
            <a:r>
              <a:rPr lang="en-GB" altLang="en-US" sz="1000" b="1" i="1">
                <a:latin typeface="Arial Narrow" pitchFamily="34" charset="0"/>
              </a:rPr>
              <a:t>P</a:t>
            </a:r>
            <a:r>
              <a:rPr lang="en-GB" altLang="en-US" sz="1000" b="1">
                <a:latin typeface="Arial Narrow" pitchFamily="34" charset="0"/>
              </a:rPr>
              <a:t>=0.14</a:t>
            </a:r>
          </a:p>
        </p:txBody>
      </p:sp>
      <p:sp>
        <p:nvSpPr>
          <p:cNvPr id="63" name="TextBox 62"/>
          <p:cNvSpPr txBox="1"/>
          <p:nvPr/>
        </p:nvSpPr>
        <p:spPr>
          <a:xfrm>
            <a:off x="4697244" y="1257749"/>
            <a:ext cx="225053" cy="1951423"/>
          </a:xfrm>
          <a:prstGeom prst="rect">
            <a:avLst/>
          </a:prstGeom>
          <a:noFill/>
          <a:ln>
            <a:noFill/>
          </a:ln>
          <a:extLst/>
        </p:spPr>
        <p:txBody>
          <a:bodyPr vert="vert270" wrap="none" lIns="36000" tIns="36000" rIns="36000" bIns="36000">
            <a:spAutoFit/>
          </a:bodyPr>
          <a:lstStyle>
            <a:defPPr>
              <a:defRPr lang="en-US"/>
            </a:defPPr>
            <a:lvl1pPr>
              <a:lnSpc>
                <a:spcPct val="90000"/>
              </a:lnSpc>
              <a:buFont typeface="Calibri" pitchFamily="34" charset="0"/>
              <a:buNone/>
              <a:defRPr sz="1200" b="1">
                <a:solidFill>
                  <a:srgbClr val="53575E"/>
                </a:solidFill>
                <a:latin typeface="Arial" pitchFamily="34" charset="0"/>
                <a:cs typeface="Arial" pitchFamily="34" charset="0"/>
              </a:defRPr>
            </a:lvl1pPr>
          </a:lstStyle>
          <a:p>
            <a:pPr algn="ctr" fontAlgn="auto">
              <a:spcBef>
                <a:spcPts val="0"/>
              </a:spcBef>
              <a:spcAft>
                <a:spcPts val="0"/>
              </a:spcAft>
              <a:defRPr/>
            </a:pPr>
            <a:r>
              <a:rPr lang="en-GB" sz="1100" dirty="0">
                <a:solidFill>
                  <a:schemeClr val="tx1"/>
                </a:solidFill>
                <a:latin typeface="Arial Narrow" panose="020B0606020202030204" pitchFamily="34" charset="0"/>
              </a:rPr>
              <a:t>Cumulative incidence of death (%)</a:t>
            </a:r>
          </a:p>
        </p:txBody>
      </p:sp>
      <p:grpSp>
        <p:nvGrpSpPr>
          <p:cNvPr id="513063" name="Group 63"/>
          <p:cNvGrpSpPr>
            <a:grpSpLocks/>
          </p:cNvGrpSpPr>
          <p:nvPr/>
        </p:nvGrpSpPr>
        <p:grpSpPr bwMode="auto">
          <a:xfrm>
            <a:off x="4849813" y="1314450"/>
            <a:ext cx="323850" cy="246063"/>
            <a:chOff x="3416558" y="1010755"/>
            <a:chExt cx="322679" cy="246221"/>
          </a:xfrm>
        </p:grpSpPr>
        <p:cxnSp>
          <p:nvCxnSpPr>
            <p:cNvPr id="65" name="Straight Connector 64"/>
            <p:cNvCxnSpPr/>
            <p:nvPr/>
          </p:nvCxnSpPr>
          <p:spPr>
            <a:xfrm>
              <a:off x="3666476" y="1131482"/>
              <a:ext cx="7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90" name="TextBox 65"/>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80</a:t>
              </a:r>
            </a:p>
          </p:txBody>
        </p:sp>
      </p:grpSp>
      <p:grpSp>
        <p:nvGrpSpPr>
          <p:cNvPr id="513064" name="Group 69"/>
          <p:cNvGrpSpPr>
            <a:grpSpLocks/>
          </p:cNvGrpSpPr>
          <p:nvPr/>
        </p:nvGrpSpPr>
        <p:grpSpPr bwMode="auto">
          <a:xfrm>
            <a:off x="4849813" y="1716088"/>
            <a:ext cx="323850" cy="246062"/>
            <a:chOff x="3416558" y="1010755"/>
            <a:chExt cx="322679" cy="246221"/>
          </a:xfrm>
        </p:grpSpPr>
        <p:cxnSp>
          <p:nvCxnSpPr>
            <p:cNvPr id="71" name="Straight Connector 70"/>
            <p:cNvCxnSpPr/>
            <p:nvPr/>
          </p:nvCxnSpPr>
          <p:spPr>
            <a:xfrm>
              <a:off x="3666476" y="1131483"/>
              <a:ext cx="7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88" name="TextBox 71"/>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60</a:t>
              </a:r>
            </a:p>
          </p:txBody>
        </p:sp>
      </p:grpSp>
      <p:grpSp>
        <p:nvGrpSpPr>
          <p:cNvPr id="513065" name="Group 72"/>
          <p:cNvGrpSpPr>
            <a:grpSpLocks/>
          </p:cNvGrpSpPr>
          <p:nvPr/>
        </p:nvGrpSpPr>
        <p:grpSpPr bwMode="auto">
          <a:xfrm>
            <a:off x="4849813" y="2117725"/>
            <a:ext cx="323850" cy="246063"/>
            <a:chOff x="3416558" y="1010755"/>
            <a:chExt cx="322679" cy="246221"/>
          </a:xfrm>
        </p:grpSpPr>
        <p:cxnSp>
          <p:nvCxnSpPr>
            <p:cNvPr id="74" name="Straight Connector 73"/>
            <p:cNvCxnSpPr/>
            <p:nvPr/>
          </p:nvCxnSpPr>
          <p:spPr>
            <a:xfrm>
              <a:off x="3666476" y="1131482"/>
              <a:ext cx="7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86" name="TextBox 74"/>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40</a:t>
              </a:r>
            </a:p>
          </p:txBody>
        </p:sp>
      </p:grpSp>
      <p:grpSp>
        <p:nvGrpSpPr>
          <p:cNvPr id="513066" name="Group 75"/>
          <p:cNvGrpSpPr>
            <a:grpSpLocks/>
          </p:cNvGrpSpPr>
          <p:nvPr/>
        </p:nvGrpSpPr>
        <p:grpSpPr bwMode="auto">
          <a:xfrm>
            <a:off x="4849813" y="2519363"/>
            <a:ext cx="323850" cy="246062"/>
            <a:chOff x="3416558" y="1010755"/>
            <a:chExt cx="322679" cy="246221"/>
          </a:xfrm>
        </p:grpSpPr>
        <p:cxnSp>
          <p:nvCxnSpPr>
            <p:cNvPr id="77" name="Straight Connector 76"/>
            <p:cNvCxnSpPr/>
            <p:nvPr/>
          </p:nvCxnSpPr>
          <p:spPr>
            <a:xfrm>
              <a:off x="3666476" y="1131483"/>
              <a:ext cx="7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84" name="TextBox 77"/>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20</a:t>
              </a:r>
            </a:p>
          </p:txBody>
        </p:sp>
      </p:grpSp>
      <p:grpSp>
        <p:nvGrpSpPr>
          <p:cNvPr id="513067" name="Group 78"/>
          <p:cNvGrpSpPr>
            <a:grpSpLocks/>
          </p:cNvGrpSpPr>
          <p:nvPr/>
        </p:nvGrpSpPr>
        <p:grpSpPr bwMode="auto">
          <a:xfrm>
            <a:off x="4908550" y="2921000"/>
            <a:ext cx="265113" cy="246063"/>
            <a:chOff x="3474266" y="1010755"/>
            <a:chExt cx="264971" cy="246221"/>
          </a:xfrm>
        </p:grpSpPr>
        <p:cxnSp>
          <p:nvCxnSpPr>
            <p:cNvPr id="80" name="Straight Connector 79"/>
            <p:cNvCxnSpPr/>
            <p:nvPr/>
          </p:nvCxnSpPr>
          <p:spPr>
            <a:xfrm>
              <a:off x="3667837" y="1131482"/>
              <a:ext cx="71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82" name="TextBox 80"/>
            <p:cNvSpPr txBox="1">
              <a:spLocks noChangeArrowheads="1"/>
            </p:cNvSpPr>
            <p:nvPr/>
          </p:nvSpPr>
          <p:spPr bwMode="auto">
            <a:xfrm>
              <a:off x="3474266" y="1010755"/>
              <a:ext cx="242374"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0</a:t>
              </a:r>
            </a:p>
          </p:txBody>
        </p:sp>
      </p:grpSp>
      <p:sp>
        <p:nvSpPr>
          <p:cNvPr id="513068" name="TextBox 10"/>
          <p:cNvSpPr txBox="1">
            <a:spLocks noChangeArrowheads="1"/>
          </p:cNvSpPr>
          <p:nvPr/>
        </p:nvSpPr>
        <p:spPr bwMode="auto">
          <a:xfrm>
            <a:off x="7373938" y="2651125"/>
            <a:ext cx="1449387" cy="277813"/>
          </a:xfrm>
          <a:prstGeom prst="rect">
            <a:avLst/>
          </a:prstGeom>
          <a:noFill/>
          <a:ln w="9525">
            <a:noFill/>
            <a:miter lim="800000"/>
            <a:headEnd/>
            <a:tailEnd/>
          </a:ln>
        </p:spPr>
        <p:txBody>
          <a:bodyPr wrap="none">
            <a:spAutoFit/>
          </a:bodyPr>
          <a:lstStyle/>
          <a:p>
            <a:r>
              <a:rPr lang="en-GB" altLang="en-US" sz="1200" b="1"/>
              <a:t>Intensive therapy</a:t>
            </a:r>
          </a:p>
        </p:txBody>
      </p:sp>
      <p:sp>
        <p:nvSpPr>
          <p:cNvPr id="513069" name="TextBox 12"/>
          <p:cNvSpPr txBox="1">
            <a:spLocks noChangeArrowheads="1"/>
          </p:cNvSpPr>
          <p:nvPr/>
        </p:nvSpPr>
        <p:spPr bwMode="auto">
          <a:xfrm>
            <a:off x="6469063" y="1933575"/>
            <a:ext cx="1758950" cy="277813"/>
          </a:xfrm>
          <a:prstGeom prst="rect">
            <a:avLst/>
          </a:prstGeom>
          <a:noFill/>
          <a:ln w="9525">
            <a:noFill/>
            <a:miter lim="800000"/>
            <a:headEnd/>
            <a:tailEnd/>
          </a:ln>
        </p:spPr>
        <p:txBody>
          <a:bodyPr wrap="none">
            <a:spAutoFit/>
          </a:bodyPr>
          <a:lstStyle/>
          <a:p>
            <a:pPr algn="r"/>
            <a:r>
              <a:rPr lang="en-GB" altLang="en-US" sz="1200" b="1"/>
              <a:t>Conventional therapy</a:t>
            </a:r>
          </a:p>
        </p:txBody>
      </p:sp>
      <p:sp>
        <p:nvSpPr>
          <p:cNvPr id="111" name="Freeform 110"/>
          <p:cNvSpPr/>
          <p:nvPr/>
        </p:nvSpPr>
        <p:spPr>
          <a:xfrm>
            <a:off x="5173663" y="1423988"/>
            <a:ext cx="3663950" cy="1619250"/>
          </a:xfrm>
          <a:custGeom>
            <a:avLst/>
            <a:gdLst>
              <a:gd name="connsiteX0" fmla="*/ 0 w 3459637"/>
              <a:gd name="connsiteY0" fmla="*/ 0 h 1545996"/>
              <a:gd name="connsiteX1" fmla="*/ 0 w 3459637"/>
              <a:gd name="connsiteY1" fmla="*/ 1545996 h 1545996"/>
              <a:gd name="connsiteX2" fmla="*/ 3459637 w 3459637"/>
              <a:gd name="connsiteY2" fmla="*/ 1545996 h 1545996"/>
            </a:gdLst>
            <a:ahLst/>
            <a:cxnLst>
              <a:cxn ang="0">
                <a:pos x="connsiteX0" y="connsiteY0"/>
              </a:cxn>
              <a:cxn ang="0">
                <a:pos x="connsiteX1" y="connsiteY1"/>
              </a:cxn>
              <a:cxn ang="0">
                <a:pos x="connsiteX2" y="connsiteY2"/>
              </a:cxn>
            </a:cxnLst>
            <a:rect l="l" t="t" r="r" b="b"/>
            <a:pathLst>
              <a:path w="3459637" h="1545996">
                <a:moveTo>
                  <a:pt x="0" y="0"/>
                </a:moveTo>
                <a:lnTo>
                  <a:pt x="0" y="1545996"/>
                </a:lnTo>
                <a:lnTo>
                  <a:pt x="3459637" y="1545996"/>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112" name="TextBox 111"/>
          <p:cNvSpPr txBox="1"/>
          <p:nvPr/>
        </p:nvSpPr>
        <p:spPr>
          <a:xfrm>
            <a:off x="267439" y="4042790"/>
            <a:ext cx="377402" cy="1630822"/>
          </a:xfrm>
          <a:prstGeom prst="rect">
            <a:avLst/>
          </a:prstGeom>
          <a:noFill/>
          <a:ln>
            <a:noFill/>
          </a:ln>
          <a:extLst/>
        </p:spPr>
        <p:txBody>
          <a:bodyPr vert="vert270" wrap="none" lIns="36000" tIns="36000" rIns="36000" bIns="36000">
            <a:spAutoFit/>
          </a:bodyPr>
          <a:lstStyle>
            <a:defPPr>
              <a:defRPr lang="en-US"/>
            </a:defPPr>
            <a:lvl1pPr>
              <a:lnSpc>
                <a:spcPct val="90000"/>
              </a:lnSpc>
              <a:buFont typeface="Calibri" pitchFamily="34" charset="0"/>
              <a:buNone/>
              <a:defRPr sz="1200" b="1">
                <a:solidFill>
                  <a:srgbClr val="53575E"/>
                </a:solidFill>
                <a:latin typeface="Arial" pitchFamily="34" charset="0"/>
                <a:cs typeface="Arial" pitchFamily="34" charset="0"/>
              </a:defRPr>
            </a:lvl1pPr>
          </a:lstStyle>
          <a:p>
            <a:pPr algn="ctr" fontAlgn="auto">
              <a:spcBef>
                <a:spcPts val="0"/>
              </a:spcBef>
              <a:spcAft>
                <a:spcPts val="0"/>
              </a:spcAft>
              <a:defRPr/>
            </a:pPr>
            <a:r>
              <a:rPr lang="en-GB" sz="1100" dirty="0">
                <a:solidFill>
                  <a:schemeClr val="tx1"/>
                </a:solidFill>
                <a:latin typeface="Arial Narrow" panose="020B0606020202030204" pitchFamily="34" charset="0"/>
              </a:rPr>
              <a:t>Cumulative incidence of any</a:t>
            </a:r>
            <a:br>
              <a:rPr lang="en-GB" sz="1100" dirty="0">
                <a:solidFill>
                  <a:schemeClr val="tx1"/>
                </a:solidFill>
                <a:latin typeface="Arial Narrow" panose="020B0606020202030204" pitchFamily="34" charset="0"/>
              </a:rPr>
            </a:br>
            <a:r>
              <a:rPr lang="en-GB" sz="1100" dirty="0">
                <a:solidFill>
                  <a:schemeClr val="tx1"/>
                </a:solidFill>
                <a:latin typeface="Arial Narrow" panose="020B0606020202030204" pitchFamily="34" charset="0"/>
              </a:rPr>
              <a:t>cardiovascular event (%)</a:t>
            </a:r>
          </a:p>
        </p:txBody>
      </p:sp>
      <p:grpSp>
        <p:nvGrpSpPr>
          <p:cNvPr id="513072" name="Group 112"/>
          <p:cNvGrpSpPr>
            <a:grpSpLocks/>
          </p:cNvGrpSpPr>
          <p:nvPr/>
        </p:nvGrpSpPr>
        <p:grpSpPr bwMode="auto">
          <a:xfrm>
            <a:off x="592138" y="3935413"/>
            <a:ext cx="322262" cy="246062"/>
            <a:chOff x="3416558" y="1010755"/>
            <a:chExt cx="322679" cy="246221"/>
          </a:xfrm>
        </p:grpSpPr>
        <p:cxnSp>
          <p:nvCxnSpPr>
            <p:cNvPr id="114" name="Straight Connector 113"/>
            <p:cNvCxnSpPr/>
            <p:nvPr/>
          </p:nvCxnSpPr>
          <p:spPr>
            <a:xfrm>
              <a:off x="3667708" y="1131483"/>
              <a:ext cx="715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80" name="TextBox 114"/>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80</a:t>
              </a:r>
            </a:p>
          </p:txBody>
        </p:sp>
      </p:grpSp>
      <p:grpSp>
        <p:nvGrpSpPr>
          <p:cNvPr id="513073" name="Group 118"/>
          <p:cNvGrpSpPr>
            <a:grpSpLocks/>
          </p:cNvGrpSpPr>
          <p:nvPr/>
        </p:nvGrpSpPr>
        <p:grpSpPr bwMode="auto">
          <a:xfrm>
            <a:off x="592138" y="4337050"/>
            <a:ext cx="322262" cy="246063"/>
            <a:chOff x="3416558" y="1010755"/>
            <a:chExt cx="322679" cy="246221"/>
          </a:xfrm>
        </p:grpSpPr>
        <p:cxnSp>
          <p:nvCxnSpPr>
            <p:cNvPr id="120" name="Straight Connector 119"/>
            <p:cNvCxnSpPr/>
            <p:nvPr/>
          </p:nvCxnSpPr>
          <p:spPr>
            <a:xfrm>
              <a:off x="3667708" y="1131482"/>
              <a:ext cx="715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78" name="TextBox 120"/>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60</a:t>
              </a:r>
            </a:p>
          </p:txBody>
        </p:sp>
      </p:grpSp>
      <p:grpSp>
        <p:nvGrpSpPr>
          <p:cNvPr id="513074" name="Group 121"/>
          <p:cNvGrpSpPr>
            <a:grpSpLocks/>
          </p:cNvGrpSpPr>
          <p:nvPr/>
        </p:nvGrpSpPr>
        <p:grpSpPr bwMode="auto">
          <a:xfrm>
            <a:off x="592138" y="4738688"/>
            <a:ext cx="322262" cy="246062"/>
            <a:chOff x="3416558" y="1010755"/>
            <a:chExt cx="322679" cy="246221"/>
          </a:xfrm>
        </p:grpSpPr>
        <p:cxnSp>
          <p:nvCxnSpPr>
            <p:cNvPr id="123" name="Straight Connector 122"/>
            <p:cNvCxnSpPr/>
            <p:nvPr/>
          </p:nvCxnSpPr>
          <p:spPr>
            <a:xfrm>
              <a:off x="3667708" y="1131483"/>
              <a:ext cx="715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76" name="TextBox 123"/>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40</a:t>
              </a:r>
            </a:p>
          </p:txBody>
        </p:sp>
      </p:grpSp>
      <p:grpSp>
        <p:nvGrpSpPr>
          <p:cNvPr id="513075" name="Group 124"/>
          <p:cNvGrpSpPr>
            <a:grpSpLocks/>
          </p:cNvGrpSpPr>
          <p:nvPr/>
        </p:nvGrpSpPr>
        <p:grpSpPr bwMode="auto">
          <a:xfrm>
            <a:off x="592138" y="5138738"/>
            <a:ext cx="322262" cy="247650"/>
            <a:chOff x="3416558" y="1010755"/>
            <a:chExt cx="322679" cy="246221"/>
          </a:xfrm>
        </p:grpSpPr>
        <p:cxnSp>
          <p:nvCxnSpPr>
            <p:cNvPr id="126" name="Straight Connector 125"/>
            <p:cNvCxnSpPr/>
            <p:nvPr/>
          </p:nvCxnSpPr>
          <p:spPr>
            <a:xfrm>
              <a:off x="3667708" y="1130709"/>
              <a:ext cx="7152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74" name="TextBox 126"/>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20</a:t>
              </a:r>
            </a:p>
          </p:txBody>
        </p:sp>
      </p:grpSp>
      <p:grpSp>
        <p:nvGrpSpPr>
          <p:cNvPr id="513076" name="Group 127"/>
          <p:cNvGrpSpPr>
            <a:grpSpLocks/>
          </p:cNvGrpSpPr>
          <p:nvPr/>
        </p:nvGrpSpPr>
        <p:grpSpPr bwMode="auto">
          <a:xfrm>
            <a:off x="649288" y="5540375"/>
            <a:ext cx="265112" cy="246063"/>
            <a:chOff x="3474266" y="1010755"/>
            <a:chExt cx="264971" cy="246221"/>
          </a:xfrm>
        </p:grpSpPr>
        <p:cxnSp>
          <p:nvCxnSpPr>
            <p:cNvPr id="129" name="Straight Connector 128"/>
            <p:cNvCxnSpPr/>
            <p:nvPr/>
          </p:nvCxnSpPr>
          <p:spPr>
            <a:xfrm>
              <a:off x="3667838" y="1131482"/>
              <a:ext cx="713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72" name="TextBox 129"/>
            <p:cNvSpPr txBox="1">
              <a:spLocks noChangeArrowheads="1"/>
            </p:cNvSpPr>
            <p:nvPr/>
          </p:nvSpPr>
          <p:spPr bwMode="auto">
            <a:xfrm>
              <a:off x="3474266" y="1010755"/>
              <a:ext cx="242374"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0</a:t>
              </a:r>
            </a:p>
          </p:txBody>
        </p:sp>
      </p:grpSp>
      <p:sp>
        <p:nvSpPr>
          <p:cNvPr id="513077" name="TextBox 10"/>
          <p:cNvSpPr txBox="1">
            <a:spLocks noChangeArrowheads="1"/>
          </p:cNvSpPr>
          <p:nvPr/>
        </p:nvSpPr>
        <p:spPr bwMode="auto">
          <a:xfrm>
            <a:off x="3219450" y="5086350"/>
            <a:ext cx="1449388" cy="277813"/>
          </a:xfrm>
          <a:prstGeom prst="rect">
            <a:avLst/>
          </a:prstGeom>
          <a:noFill/>
          <a:ln w="9525">
            <a:noFill/>
            <a:miter lim="800000"/>
            <a:headEnd/>
            <a:tailEnd/>
          </a:ln>
        </p:spPr>
        <p:txBody>
          <a:bodyPr wrap="none">
            <a:spAutoFit/>
          </a:bodyPr>
          <a:lstStyle/>
          <a:p>
            <a:r>
              <a:rPr lang="en-GB" altLang="en-US" sz="1200" b="1"/>
              <a:t>Intensive therapy</a:t>
            </a:r>
          </a:p>
        </p:txBody>
      </p:sp>
      <p:sp>
        <p:nvSpPr>
          <p:cNvPr id="513078" name="TextBox 12"/>
          <p:cNvSpPr txBox="1">
            <a:spLocks noChangeArrowheads="1"/>
          </p:cNvSpPr>
          <p:nvPr/>
        </p:nvSpPr>
        <p:spPr bwMode="auto">
          <a:xfrm>
            <a:off x="2208213" y="4165600"/>
            <a:ext cx="1758950" cy="277813"/>
          </a:xfrm>
          <a:prstGeom prst="rect">
            <a:avLst/>
          </a:prstGeom>
          <a:noFill/>
          <a:ln w="9525">
            <a:noFill/>
            <a:miter lim="800000"/>
            <a:headEnd/>
            <a:tailEnd/>
          </a:ln>
        </p:spPr>
        <p:txBody>
          <a:bodyPr wrap="none">
            <a:spAutoFit/>
          </a:bodyPr>
          <a:lstStyle/>
          <a:p>
            <a:pPr algn="r"/>
            <a:r>
              <a:rPr lang="en-GB" altLang="en-US" sz="1200" b="1"/>
              <a:t>Conventional therapy</a:t>
            </a:r>
          </a:p>
        </p:txBody>
      </p:sp>
      <p:sp>
        <p:nvSpPr>
          <p:cNvPr id="161" name="TextBox 160"/>
          <p:cNvSpPr txBox="1"/>
          <p:nvPr/>
        </p:nvSpPr>
        <p:spPr>
          <a:xfrm>
            <a:off x="4697244" y="4036376"/>
            <a:ext cx="225053" cy="1643646"/>
          </a:xfrm>
          <a:prstGeom prst="rect">
            <a:avLst/>
          </a:prstGeom>
          <a:noFill/>
          <a:ln>
            <a:noFill/>
          </a:ln>
          <a:extLst/>
        </p:spPr>
        <p:txBody>
          <a:bodyPr vert="vert270" wrap="none" lIns="36000" tIns="36000" rIns="36000" bIns="36000">
            <a:spAutoFit/>
          </a:bodyPr>
          <a:lstStyle>
            <a:defPPr>
              <a:defRPr lang="en-US"/>
            </a:defPPr>
            <a:lvl1pPr>
              <a:lnSpc>
                <a:spcPct val="90000"/>
              </a:lnSpc>
              <a:buFont typeface="Calibri" pitchFamily="34" charset="0"/>
              <a:buNone/>
              <a:defRPr sz="1200" b="1">
                <a:solidFill>
                  <a:srgbClr val="53575E"/>
                </a:solidFill>
                <a:latin typeface="Arial" pitchFamily="34" charset="0"/>
                <a:cs typeface="Arial" pitchFamily="34" charset="0"/>
              </a:defRPr>
            </a:lvl1pPr>
          </a:lstStyle>
          <a:p>
            <a:pPr algn="ctr" fontAlgn="auto">
              <a:spcBef>
                <a:spcPts val="0"/>
              </a:spcBef>
              <a:spcAft>
                <a:spcPts val="0"/>
              </a:spcAft>
              <a:defRPr/>
            </a:pPr>
            <a:r>
              <a:rPr lang="en-GB" sz="1100" dirty="0">
                <a:solidFill>
                  <a:schemeClr val="tx1"/>
                </a:solidFill>
                <a:latin typeface="Arial Narrow" panose="020B0606020202030204" pitchFamily="34" charset="0"/>
              </a:rPr>
              <a:t> No of cardiovascular events</a:t>
            </a:r>
          </a:p>
        </p:txBody>
      </p:sp>
      <p:grpSp>
        <p:nvGrpSpPr>
          <p:cNvPr id="513080" name="Group 161"/>
          <p:cNvGrpSpPr>
            <a:grpSpLocks/>
          </p:cNvGrpSpPr>
          <p:nvPr/>
        </p:nvGrpSpPr>
        <p:grpSpPr bwMode="auto">
          <a:xfrm>
            <a:off x="4849813" y="3935413"/>
            <a:ext cx="323850" cy="246062"/>
            <a:chOff x="3416558" y="1010755"/>
            <a:chExt cx="322679" cy="246221"/>
          </a:xfrm>
        </p:grpSpPr>
        <p:cxnSp>
          <p:nvCxnSpPr>
            <p:cNvPr id="163" name="Straight Connector 162"/>
            <p:cNvCxnSpPr/>
            <p:nvPr/>
          </p:nvCxnSpPr>
          <p:spPr>
            <a:xfrm>
              <a:off x="3666476" y="1131483"/>
              <a:ext cx="7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70" name="TextBox 163"/>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40</a:t>
              </a:r>
            </a:p>
          </p:txBody>
        </p:sp>
      </p:grpSp>
      <p:grpSp>
        <p:nvGrpSpPr>
          <p:cNvPr id="513081" name="Group 167"/>
          <p:cNvGrpSpPr>
            <a:grpSpLocks/>
          </p:cNvGrpSpPr>
          <p:nvPr/>
        </p:nvGrpSpPr>
        <p:grpSpPr bwMode="auto">
          <a:xfrm>
            <a:off x="4849813" y="4337050"/>
            <a:ext cx="323850" cy="246063"/>
            <a:chOff x="3416558" y="1010755"/>
            <a:chExt cx="322679" cy="246221"/>
          </a:xfrm>
        </p:grpSpPr>
        <p:cxnSp>
          <p:nvCxnSpPr>
            <p:cNvPr id="169" name="Straight Connector 168"/>
            <p:cNvCxnSpPr/>
            <p:nvPr/>
          </p:nvCxnSpPr>
          <p:spPr>
            <a:xfrm>
              <a:off x="3666476" y="1131482"/>
              <a:ext cx="7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68" name="TextBox 169"/>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30</a:t>
              </a:r>
            </a:p>
          </p:txBody>
        </p:sp>
      </p:grpSp>
      <p:grpSp>
        <p:nvGrpSpPr>
          <p:cNvPr id="513082" name="Group 170"/>
          <p:cNvGrpSpPr>
            <a:grpSpLocks/>
          </p:cNvGrpSpPr>
          <p:nvPr/>
        </p:nvGrpSpPr>
        <p:grpSpPr bwMode="auto">
          <a:xfrm>
            <a:off x="4849813" y="4738688"/>
            <a:ext cx="323850" cy="246062"/>
            <a:chOff x="3416558" y="1010755"/>
            <a:chExt cx="322679" cy="246221"/>
          </a:xfrm>
        </p:grpSpPr>
        <p:cxnSp>
          <p:nvCxnSpPr>
            <p:cNvPr id="172" name="Straight Connector 171"/>
            <p:cNvCxnSpPr/>
            <p:nvPr/>
          </p:nvCxnSpPr>
          <p:spPr>
            <a:xfrm>
              <a:off x="3666476" y="1131483"/>
              <a:ext cx="7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66" name="TextBox 172"/>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20</a:t>
              </a:r>
            </a:p>
          </p:txBody>
        </p:sp>
      </p:grpSp>
      <p:grpSp>
        <p:nvGrpSpPr>
          <p:cNvPr id="513083" name="Group 173"/>
          <p:cNvGrpSpPr>
            <a:grpSpLocks/>
          </p:cNvGrpSpPr>
          <p:nvPr/>
        </p:nvGrpSpPr>
        <p:grpSpPr bwMode="auto">
          <a:xfrm>
            <a:off x="4849813" y="5138738"/>
            <a:ext cx="323850" cy="247650"/>
            <a:chOff x="3416558" y="1010755"/>
            <a:chExt cx="322679" cy="246221"/>
          </a:xfrm>
        </p:grpSpPr>
        <p:cxnSp>
          <p:nvCxnSpPr>
            <p:cNvPr id="175" name="Straight Connector 174"/>
            <p:cNvCxnSpPr/>
            <p:nvPr/>
          </p:nvCxnSpPr>
          <p:spPr>
            <a:xfrm>
              <a:off x="3666476" y="1130709"/>
              <a:ext cx="7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64" name="TextBox 175"/>
            <p:cNvSpPr txBox="1">
              <a:spLocks noChangeArrowheads="1"/>
            </p:cNvSpPr>
            <p:nvPr/>
          </p:nvSpPr>
          <p:spPr bwMode="auto">
            <a:xfrm>
              <a:off x="3416558" y="1010755"/>
              <a:ext cx="300082"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10</a:t>
              </a:r>
            </a:p>
          </p:txBody>
        </p:sp>
      </p:grpSp>
      <p:grpSp>
        <p:nvGrpSpPr>
          <p:cNvPr id="513084" name="Group 176"/>
          <p:cNvGrpSpPr>
            <a:grpSpLocks/>
          </p:cNvGrpSpPr>
          <p:nvPr/>
        </p:nvGrpSpPr>
        <p:grpSpPr bwMode="auto">
          <a:xfrm>
            <a:off x="4908550" y="5540375"/>
            <a:ext cx="265113" cy="246063"/>
            <a:chOff x="3474266" y="1010755"/>
            <a:chExt cx="264971" cy="246221"/>
          </a:xfrm>
        </p:grpSpPr>
        <p:cxnSp>
          <p:nvCxnSpPr>
            <p:cNvPr id="178" name="Straight Connector 177"/>
            <p:cNvCxnSpPr/>
            <p:nvPr/>
          </p:nvCxnSpPr>
          <p:spPr>
            <a:xfrm>
              <a:off x="3667837" y="1131482"/>
              <a:ext cx="71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3262" name="TextBox 178"/>
            <p:cNvSpPr txBox="1">
              <a:spLocks noChangeArrowheads="1"/>
            </p:cNvSpPr>
            <p:nvPr/>
          </p:nvSpPr>
          <p:spPr bwMode="auto">
            <a:xfrm>
              <a:off x="3474266" y="1010755"/>
              <a:ext cx="242374" cy="246221"/>
            </a:xfrm>
            <a:prstGeom prst="rect">
              <a:avLst/>
            </a:prstGeom>
            <a:noFill/>
            <a:ln w="9525">
              <a:noFill/>
              <a:miter lim="800000"/>
              <a:headEnd/>
              <a:tailEnd/>
            </a:ln>
          </p:spPr>
          <p:txBody>
            <a:bodyPr wrap="none" anchor="ctr">
              <a:spAutoFit/>
            </a:bodyPr>
            <a:lstStyle/>
            <a:p>
              <a:pPr algn="r"/>
              <a:r>
                <a:rPr lang="en-GB" sz="1000" b="1">
                  <a:latin typeface="Arial Narrow" pitchFamily="34" charset="0"/>
                </a:rPr>
                <a:t>0</a:t>
              </a:r>
            </a:p>
          </p:txBody>
        </p:sp>
      </p:grpSp>
      <p:sp>
        <p:nvSpPr>
          <p:cNvPr id="180" name="Rectangle 179"/>
          <p:cNvSpPr/>
          <p:nvPr/>
        </p:nvSpPr>
        <p:spPr>
          <a:xfrm>
            <a:off x="5281242" y="3819606"/>
            <a:ext cx="144000" cy="108000"/>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13088" name="TextBox 10"/>
          <p:cNvSpPr txBox="1">
            <a:spLocks noChangeArrowheads="1"/>
          </p:cNvSpPr>
          <p:nvPr/>
        </p:nvSpPr>
        <p:spPr bwMode="auto">
          <a:xfrm>
            <a:off x="5413375" y="3735388"/>
            <a:ext cx="1449388" cy="276225"/>
          </a:xfrm>
          <a:prstGeom prst="rect">
            <a:avLst/>
          </a:prstGeom>
          <a:noFill/>
          <a:ln w="9525">
            <a:noFill/>
            <a:miter lim="800000"/>
            <a:headEnd/>
            <a:tailEnd/>
          </a:ln>
        </p:spPr>
        <p:txBody>
          <a:bodyPr wrap="none">
            <a:spAutoFit/>
          </a:bodyPr>
          <a:lstStyle/>
          <a:p>
            <a:r>
              <a:rPr lang="en-GB" altLang="en-US" sz="1200" b="1"/>
              <a:t>Intensive therapy</a:t>
            </a:r>
          </a:p>
        </p:txBody>
      </p:sp>
      <p:sp>
        <p:nvSpPr>
          <p:cNvPr id="182" name="Rectangle 181"/>
          <p:cNvSpPr/>
          <p:nvPr/>
        </p:nvSpPr>
        <p:spPr>
          <a:xfrm>
            <a:off x="6916633" y="3819606"/>
            <a:ext cx="144000" cy="108000"/>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513092" name="TextBox 12"/>
          <p:cNvSpPr txBox="1">
            <a:spLocks noChangeArrowheads="1"/>
          </p:cNvSpPr>
          <p:nvPr/>
        </p:nvSpPr>
        <p:spPr bwMode="auto">
          <a:xfrm>
            <a:off x="7050088" y="3735388"/>
            <a:ext cx="1758950" cy="276225"/>
          </a:xfrm>
          <a:prstGeom prst="rect">
            <a:avLst/>
          </a:prstGeom>
          <a:noFill/>
          <a:ln w="9525">
            <a:noFill/>
            <a:miter lim="800000"/>
            <a:headEnd/>
            <a:tailEnd/>
          </a:ln>
        </p:spPr>
        <p:txBody>
          <a:bodyPr wrap="none">
            <a:spAutoFit/>
          </a:bodyPr>
          <a:lstStyle/>
          <a:p>
            <a:r>
              <a:rPr lang="en-GB" altLang="en-US" sz="1200" b="1"/>
              <a:t>Conventional therapy</a:t>
            </a:r>
          </a:p>
        </p:txBody>
      </p:sp>
      <p:grpSp>
        <p:nvGrpSpPr>
          <p:cNvPr id="513093" name="Group 183"/>
          <p:cNvGrpSpPr>
            <a:grpSpLocks/>
          </p:cNvGrpSpPr>
          <p:nvPr/>
        </p:nvGrpSpPr>
        <p:grpSpPr bwMode="auto">
          <a:xfrm>
            <a:off x="5251450" y="4908550"/>
            <a:ext cx="360363" cy="752475"/>
            <a:chOff x="1253764" y="2108903"/>
            <a:chExt cx="377072" cy="752936"/>
          </a:xfrm>
        </p:grpSpPr>
        <p:sp>
          <p:nvSpPr>
            <p:cNvPr id="185" name="Rectangle 184"/>
            <p:cNvSpPr/>
            <p:nvPr/>
          </p:nvSpPr>
          <p:spPr>
            <a:xfrm>
              <a:off x="1253764" y="2506571"/>
              <a:ext cx="179109" cy="355268"/>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186" name="Rectangle 185"/>
            <p:cNvSpPr/>
            <p:nvPr/>
          </p:nvSpPr>
          <p:spPr>
            <a:xfrm>
              <a:off x="1451727" y="2108903"/>
              <a:ext cx="179109" cy="752936"/>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187" name="TextBox 10"/>
          <p:cNvSpPr txBox="1">
            <a:spLocks noChangeArrowheads="1"/>
          </p:cNvSpPr>
          <p:nvPr/>
        </p:nvSpPr>
        <p:spPr bwMode="auto">
          <a:xfrm>
            <a:off x="4989513" y="5667375"/>
            <a:ext cx="904875" cy="708025"/>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Death</a:t>
            </a:r>
            <a:br>
              <a:rPr lang="en-GB" altLang="en-US" sz="1000" b="1" spc="-10" dirty="0">
                <a:solidFill>
                  <a:schemeClr val="tx1"/>
                </a:solidFill>
                <a:latin typeface="Arial Narrow" panose="020B0606020202030204" pitchFamily="34" charset="0"/>
              </a:rPr>
            </a:br>
            <a:r>
              <a:rPr lang="en-GB" altLang="en-US" sz="1000" b="1" spc="-10" dirty="0">
                <a:solidFill>
                  <a:schemeClr val="tx1"/>
                </a:solidFill>
                <a:latin typeface="Arial Narrow" panose="020B0606020202030204" pitchFamily="34" charset="0"/>
              </a:rPr>
              <a:t>from</a:t>
            </a:r>
            <a:br>
              <a:rPr lang="en-GB" altLang="en-US" sz="1000" b="1" spc="-10" dirty="0">
                <a:solidFill>
                  <a:schemeClr val="tx1"/>
                </a:solidFill>
                <a:latin typeface="Arial Narrow" panose="020B0606020202030204" pitchFamily="34" charset="0"/>
              </a:rPr>
            </a:br>
            <a:r>
              <a:rPr lang="en-GB" altLang="en-US" sz="1000" b="1" spc="-10" dirty="0">
                <a:solidFill>
                  <a:schemeClr val="tx1"/>
                </a:solidFill>
                <a:latin typeface="Arial Narrow" panose="020B0606020202030204" pitchFamily="34" charset="0"/>
              </a:rPr>
              <a:t>cardiovascular</a:t>
            </a:r>
            <a:br>
              <a:rPr lang="en-GB" altLang="en-US" sz="1000" b="1" spc="-10" dirty="0">
                <a:solidFill>
                  <a:schemeClr val="tx1"/>
                </a:solidFill>
                <a:latin typeface="Arial Narrow" panose="020B0606020202030204" pitchFamily="34" charset="0"/>
              </a:rPr>
            </a:br>
            <a:r>
              <a:rPr lang="en-GB" altLang="en-US" sz="1000" b="1" spc="-10" dirty="0">
                <a:solidFill>
                  <a:schemeClr val="tx1"/>
                </a:solidFill>
                <a:latin typeface="Arial Narrow" panose="020B0606020202030204" pitchFamily="34" charset="0"/>
              </a:rPr>
              <a:t>causes</a:t>
            </a:r>
          </a:p>
        </p:txBody>
      </p:sp>
      <p:grpSp>
        <p:nvGrpSpPr>
          <p:cNvPr id="513095" name="Group 236"/>
          <p:cNvGrpSpPr>
            <a:grpSpLocks/>
          </p:cNvGrpSpPr>
          <p:nvPr/>
        </p:nvGrpSpPr>
        <p:grpSpPr bwMode="auto">
          <a:xfrm>
            <a:off x="5775325" y="4459288"/>
            <a:ext cx="360363" cy="1201737"/>
            <a:chOff x="1253764" y="1659724"/>
            <a:chExt cx="377072" cy="1202115"/>
          </a:xfrm>
        </p:grpSpPr>
        <p:sp>
          <p:nvSpPr>
            <p:cNvPr id="239" name="Rectangle 238"/>
            <p:cNvSpPr/>
            <p:nvPr/>
          </p:nvSpPr>
          <p:spPr>
            <a:xfrm>
              <a:off x="1253764" y="2632777"/>
              <a:ext cx="179109" cy="229061"/>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240" name="Rectangle 239"/>
            <p:cNvSpPr/>
            <p:nvPr/>
          </p:nvSpPr>
          <p:spPr>
            <a:xfrm>
              <a:off x="1451727" y="1659724"/>
              <a:ext cx="179109" cy="1202115"/>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238" name="TextBox 10"/>
          <p:cNvSpPr txBox="1">
            <a:spLocks noChangeArrowheads="1"/>
          </p:cNvSpPr>
          <p:nvPr/>
        </p:nvSpPr>
        <p:spPr bwMode="auto">
          <a:xfrm>
            <a:off x="5702300" y="5667375"/>
            <a:ext cx="504825" cy="24606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Stroke</a:t>
            </a:r>
          </a:p>
        </p:txBody>
      </p:sp>
      <p:grpSp>
        <p:nvGrpSpPr>
          <p:cNvPr id="513097" name="Group 241"/>
          <p:cNvGrpSpPr>
            <a:grpSpLocks/>
          </p:cNvGrpSpPr>
          <p:nvPr/>
        </p:nvGrpSpPr>
        <p:grpSpPr bwMode="auto">
          <a:xfrm>
            <a:off x="6299200" y="4265613"/>
            <a:ext cx="360363" cy="1395412"/>
            <a:chOff x="1253764" y="1465965"/>
            <a:chExt cx="377072" cy="1395874"/>
          </a:xfrm>
        </p:grpSpPr>
        <p:sp>
          <p:nvSpPr>
            <p:cNvPr id="244" name="Rectangle 243"/>
            <p:cNvSpPr/>
            <p:nvPr/>
          </p:nvSpPr>
          <p:spPr>
            <a:xfrm>
              <a:off x="1253764" y="2506571"/>
              <a:ext cx="179109" cy="355268"/>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245" name="Rectangle 244"/>
            <p:cNvSpPr/>
            <p:nvPr/>
          </p:nvSpPr>
          <p:spPr>
            <a:xfrm>
              <a:off x="1451727" y="1465965"/>
              <a:ext cx="179109" cy="1395874"/>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243" name="TextBox 10"/>
          <p:cNvSpPr txBox="1">
            <a:spLocks noChangeArrowheads="1"/>
          </p:cNvSpPr>
          <p:nvPr/>
        </p:nvSpPr>
        <p:spPr bwMode="auto">
          <a:xfrm>
            <a:off x="6127750" y="5667375"/>
            <a:ext cx="717550" cy="400050"/>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Myocardial</a:t>
            </a:r>
            <a:br>
              <a:rPr lang="en-GB" altLang="en-US" sz="1000" b="1" spc="-10" dirty="0">
                <a:solidFill>
                  <a:schemeClr val="tx1"/>
                </a:solidFill>
                <a:latin typeface="Arial Narrow" panose="020B0606020202030204" pitchFamily="34" charset="0"/>
              </a:rPr>
            </a:br>
            <a:r>
              <a:rPr lang="en-GB" altLang="en-US" sz="1000" b="1" spc="-10" dirty="0">
                <a:solidFill>
                  <a:schemeClr val="tx1"/>
                </a:solidFill>
                <a:latin typeface="Arial Narrow" panose="020B0606020202030204" pitchFamily="34" charset="0"/>
              </a:rPr>
              <a:t>infarction</a:t>
            </a:r>
          </a:p>
        </p:txBody>
      </p:sp>
      <p:grpSp>
        <p:nvGrpSpPr>
          <p:cNvPr id="513099" name="Group 246"/>
          <p:cNvGrpSpPr>
            <a:grpSpLocks/>
          </p:cNvGrpSpPr>
          <p:nvPr/>
        </p:nvGrpSpPr>
        <p:grpSpPr bwMode="auto">
          <a:xfrm>
            <a:off x="6823075" y="5138738"/>
            <a:ext cx="360363" cy="522287"/>
            <a:chOff x="1253764" y="2339688"/>
            <a:chExt cx="377072" cy="522151"/>
          </a:xfrm>
        </p:grpSpPr>
        <p:sp>
          <p:nvSpPr>
            <p:cNvPr id="249" name="Rectangle 248"/>
            <p:cNvSpPr/>
            <p:nvPr/>
          </p:nvSpPr>
          <p:spPr>
            <a:xfrm>
              <a:off x="1253764" y="2543107"/>
              <a:ext cx="179109" cy="318732"/>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250" name="Rectangle 249"/>
            <p:cNvSpPr/>
            <p:nvPr/>
          </p:nvSpPr>
          <p:spPr>
            <a:xfrm>
              <a:off x="1451727" y="2339688"/>
              <a:ext cx="179109" cy="522151"/>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248" name="TextBox 10"/>
          <p:cNvSpPr txBox="1">
            <a:spLocks noChangeArrowheads="1"/>
          </p:cNvSpPr>
          <p:nvPr/>
        </p:nvSpPr>
        <p:spPr bwMode="auto">
          <a:xfrm>
            <a:off x="6764338" y="5667375"/>
            <a:ext cx="487362" cy="24606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CABG</a:t>
            </a:r>
          </a:p>
        </p:txBody>
      </p:sp>
      <p:grpSp>
        <p:nvGrpSpPr>
          <p:cNvPr id="513101" name="Group 251"/>
          <p:cNvGrpSpPr>
            <a:grpSpLocks/>
          </p:cNvGrpSpPr>
          <p:nvPr/>
        </p:nvGrpSpPr>
        <p:grpSpPr bwMode="auto">
          <a:xfrm>
            <a:off x="7346950" y="5226050"/>
            <a:ext cx="360363" cy="434975"/>
            <a:chOff x="1253764" y="2425609"/>
            <a:chExt cx="377072" cy="436230"/>
          </a:xfrm>
        </p:grpSpPr>
        <p:sp>
          <p:nvSpPr>
            <p:cNvPr id="254" name="Rectangle 253"/>
            <p:cNvSpPr/>
            <p:nvPr/>
          </p:nvSpPr>
          <p:spPr>
            <a:xfrm>
              <a:off x="1253764" y="2816119"/>
              <a:ext cx="179109" cy="45719"/>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255" name="Rectangle 254"/>
            <p:cNvSpPr/>
            <p:nvPr/>
          </p:nvSpPr>
          <p:spPr>
            <a:xfrm>
              <a:off x="1451727" y="2425609"/>
              <a:ext cx="179109" cy="436230"/>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253" name="TextBox 10"/>
          <p:cNvSpPr txBox="1">
            <a:spLocks noChangeArrowheads="1"/>
          </p:cNvSpPr>
          <p:nvPr/>
        </p:nvSpPr>
        <p:spPr bwMode="auto">
          <a:xfrm>
            <a:off x="7353300" y="5667375"/>
            <a:ext cx="355600" cy="24606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PCI</a:t>
            </a:r>
          </a:p>
        </p:txBody>
      </p:sp>
      <p:grpSp>
        <p:nvGrpSpPr>
          <p:cNvPr id="513103" name="Group 256"/>
          <p:cNvGrpSpPr>
            <a:grpSpLocks/>
          </p:cNvGrpSpPr>
          <p:nvPr/>
        </p:nvGrpSpPr>
        <p:grpSpPr bwMode="auto">
          <a:xfrm>
            <a:off x="7870825" y="4984750"/>
            <a:ext cx="360363" cy="676275"/>
            <a:chOff x="1253764" y="2184372"/>
            <a:chExt cx="377072" cy="677467"/>
          </a:xfrm>
        </p:grpSpPr>
        <p:sp>
          <p:nvSpPr>
            <p:cNvPr id="259" name="Rectangle 258"/>
            <p:cNvSpPr/>
            <p:nvPr/>
          </p:nvSpPr>
          <p:spPr>
            <a:xfrm>
              <a:off x="1253764" y="2543107"/>
              <a:ext cx="179109" cy="318732"/>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260" name="Rectangle 259"/>
            <p:cNvSpPr/>
            <p:nvPr/>
          </p:nvSpPr>
          <p:spPr>
            <a:xfrm>
              <a:off x="1451727" y="2184372"/>
              <a:ext cx="179109" cy="677467"/>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258" name="TextBox 10"/>
          <p:cNvSpPr txBox="1">
            <a:spLocks noChangeArrowheads="1"/>
          </p:cNvSpPr>
          <p:nvPr/>
        </p:nvSpPr>
        <p:spPr bwMode="auto">
          <a:xfrm>
            <a:off x="7677150" y="5667375"/>
            <a:ext cx="750888" cy="400050"/>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Revas-</a:t>
            </a:r>
            <a:br>
              <a:rPr lang="en-GB" altLang="en-US" sz="1000" b="1" spc="-10" dirty="0">
                <a:solidFill>
                  <a:schemeClr val="tx1"/>
                </a:solidFill>
                <a:latin typeface="Arial Narrow" panose="020B0606020202030204" pitchFamily="34" charset="0"/>
              </a:rPr>
            </a:br>
            <a:r>
              <a:rPr lang="en-GB" altLang="en-US" sz="1000" b="1" spc="-10" dirty="0" err="1">
                <a:solidFill>
                  <a:schemeClr val="tx1"/>
                </a:solidFill>
                <a:latin typeface="Arial Narrow" panose="020B0606020202030204" pitchFamily="34" charset="0"/>
              </a:rPr>
              <a:t>cularization</a:t>
            </a:r>
            <a:endParaRPr lang="en-GB" altLang="en-US" sz="1000" b="1" spc="-10" dirty="0">
              <a:solidFill>
                <a:schemeClr val="tx1"/>
              </a:solidFill>
              <a:latin typeface="Arial Narrow" panose="020B0606020202030204" pitchFamily="34" charset="0"/>
            </a:endParaRPr>
          </a:p>
        </p:txBody>
      </p:sp>
      <p:grpSp>
        <p:nvGrpSpPr>
          <p:cNvPr id="513105" name="Group 261"/>
          <p:cNvGrpSpPr>
            <a:grpSpLocks/>
          </p:cNvGrpSpPr>
          <p:nvPr/>
        </p:nvGrpSpPr>
        <p:grpSpPr bwMode="auto">
          <a:xfrm>
            <a:off x="8394700" y="4337050"/>
            <a:ext cx="360363" cy="1323975"/>
            <a:chOff x="1253764" y="1536614"/>
            <a:chExt cx="377072" cy="1325225"/>
          </a:xfrm>
        </p:grpSpPr>
        <p:sp>
          <p:nvSpPr>
            <p:cNvPr id="264" name="Rectangle 263"/>
            <p:cNvSpPr/>
            <p:nvPr/>
          </p:nvSpPr>
          <p:spPr>
            <a:xfrm>
              <a:off x="1253764" y="2462798"/>
              <a:ext cx="179109" cy="399041"/>
            </a:xfrm>
            <a:prstGeom prst="rect">
              <a:avLst/>
            </a:prstGeom>
            <a:solidFill>
              <a:srgbClr val="DA006D"/>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265" name="Rectangle 264"/>
            <p:cNvSpPr/>
            <p:nvPr/>
          </p:nvSpPr>
          <p:spPr>
            <a:xfrm>
              <a:off x="1451727" y="1536614"/>
              <a:ext cx="179109" cy="1325225"/>
            </a:xfrm>
            <a:prstGeom prst="rect">
              <a:avLst/>
            </a:prstGeom>
            <a:solidFill>
              <a:srgbClr val="00B0F0"/>
            </a:solidFill>
            <a:ln>
              <a:noFill/>
            </a:ln>
            <a:effectLst/>
            <a:scene3d>
              <a:camera prst="orthographicFront">
                <a:rot lat="0" lon="0" rev="0"/>
              </a:camera>
              <a:lightRig rig="balanced" dir="t">
                <a:rot lat="0" lon="0" rev="8700000"/>
              </a:lightRig>
            </a:scene3d>
            <a:sp3d>
              <a:bevelT w="1270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sp>
        <p:nvSpPr>
          <p:cNvPr id="263" name="TextBox 10"/>
          <p:cNvSpPr txBox="1">
            <a:spLocks noChangeArrowheads="1"/>
          </p:cNvSpPr>
          <p:nvPr/>
        </p:nvSpPr>
        <p:spPr bwMode="auto">
          <a:xfrm>
            <a:off x="8207375" y="5667375"/>
            <a:ext cx="754063" cy="24606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Amputation</a:t>
            </a:r>
          </a:p>
        </p:txBody>
      </p:sp>
      <p:grpSp>
        <p:nvGrpSpPr>
          <p:cNvPr id="513107" name="Group 269"/>
          <p:cNvGrpSpPr>
            <a:grpSpLocks/>
          </p:cNvGrpSpPr>
          <p:nvPr/>
        </p:nvGrpSpPr>
        <p:grpSpPr bwMode="auto">
          <a:xfrm>
            <a:off x="5053013" y="3046413"/>
            <a:ext cx="241300" cy="292100"/>
            <a:chOff x="5099586" y="2942404"/>
            <a:chExt cx="241092" cy="292030"/>
          </a:xfrm>
        </p:grpSpPr>
        <p:sp>
          <p:nvSpPr>
            <p:cNvPr id="89" name="TextBox 10"/>
            <p:cNvSpPr txBox="1">
              <a:spLocks noChangeArrowheads="1"/>
            </p:cNvSpPr>
            <p:nvPr/>
          </p:nvSpPr>
          <p:spPr bwMode="auto">
            <a:xfrm>
              <a:off x="5099586" y="2988430"/>
              <a:ext cx="241092"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0</a:t>
              </a:r>
            </a:p>
          </p:txBody>
        </p:sp>
        <p:cxnSp>
          <p:nvCxnSpPr>
            <p:cNvPr id="269" name="Straight Connector 268"/>
            <p:cNvCxnSpPr/>
            <p:nvPr/>
          </p:nvCxnSpPr>
          <p:spPr>
            <a:xfrm>
              <a:off x="5220132"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08" name="Group 270"/>
          <p:cNvGrpSpPr>
            <a:grpSpLocks/>
          </p:cNvGrpSpPr>
          <p:nvPr/>
        </p:nvGrpSpPr>
        <p:grpSpPr bwMode="auto">
          <a:xfrm>
            <a:off x="5314950" y="3046413"/>
            <a:ext cx="241300" cy="292100"/>
            <a:chOff x="5099586" y="2942404"/>
            <a:chExt cx="241092" cy="292030"/>
          </a:xfrm>
        </p:grpSpPr>
        <p:sp>
          <p:nvSpPr>
            <p:cNvPr id="272" name="TextBox 10"/>
            <p:cNvSpPr txBox="1">
              <a:spLocks noChangeArrowheads="1"/>
            </p:cNvSpPr>
            <p:nvPr/>
          </p:nvSpPr>
          <p:spPr bwMode="auto">
            <a:xfrm>
              <a:off x="5099586" y="2988430"/>
              <a:ext cx="241092"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1</a:t>
              </a:r>
            </a:p>
          </p:txBody>
        </p:sp>
        <p:cxnSp>
          <p:nvCxnSpPr>
            <p:cNvPr id="273" name="Straight Connector 272"/>
            <p:cNvCxnSpPr/>
            <p:nvPr/>
          </p:nvCxnSpPr>
          <p:spPr>
            <a:xfrm>
              <a:off x="5220132"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09" name="Group 277"/>
          <p:cNvGrpSpPr>
            <a:grpSpLocks/>
          </p:cNvGrpSpPr>
          <p:nvPr/>
        </p:nvGrpSpPr>
        <p:grpSpPr bwMode="auto">
          <a:xfrm>
            <a:off x="5576888" y="3046413"/>
            <a:ext cx="241300" cy="292100"/>
            <a:chOff x="5099586" y="2942404"/>
            <a:chExt cx="241092" cy="292030"/>
          </a:xfrm>
        </p:grpSpPr>
        <p:sp>
          <p:nvSpPr>
            <p:cNvPr id="279" name="TextBox 10"/>
            <p:cNvSpPr txBox="1">
              <a:spLocks noChangeArrowheads="1"/>
            </p:cNvSpPr>
            <p:nvPr/>
          </p:nvSpPr>
          <p:spPr bwMode="auto">
            <a:xfrm>
              <a:off x="5099586" y="2988430"/>
              <a:ext cx="241092"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2</a:t>
              </a:r>
            </a:p>
          </p:txBody>
        </p:sp>
        <p:cxnSp>
          <p:nvCxnSpPr>
            <p:cNvPr id="280" name="Straight Connector 279"/>
            <p:cNvCxnSpPr/>
            <p:nvPr/>
          </p:nvCxnSpPr>
          <p:spPr>
            <a:xfrm>
              <a:off x="5220132"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10" name="Group 280"/>
          <p:cNvGrpSpPr>
            <a:grpSpLocks/>
          </p:cNvGrpSpPr>
          <p:nvPr/>
        </p:nvGrpSpPr>
        <p:grpSpPr bwMode="auto">
          <a:xfrm>
            <a:off x="5840413" y="3046413"/>
            <a:ext cx="239712" cy="292100"/>
            <a:chOff x="5099586" y="2942404"/>
            <a:chExt cx="241092" cy="292030"/>
          </a:xfrm>
        </p:grpSpPr>
        <p:sp>
          <p:nvSpPr>
            <p:cNvPr id="282" name="TextBox 10"/>
            <p:cNvSpPr txBox="1">
              <a:spLocks noChangeArrowheads="1"/>
            </p:cNvSpPr>
            <p:nvPr/>
          </p:nvSpPr>
          <p:spPr bwMode="auto">
            <a:xfrm>
              <a:off x="5099586" y="2988430"/>
              <a:ext cx="241092"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3</a:t>
              </a:r>
            </a:p>
          </p:txBody>
        </p:sp>
        <p:cxnSp>
          <p:nvCxnSpPr>
            <p:cNvPr id="283" name="Straight Connector 282"/>
            <p:cNvCxnSpPr/>
            <p:nvPr/>
          </p:nvCxnSpPr>
          <p:spPr>
            <a:xfrm>
              <a:off x="5220931"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11" name="Group 283"/>
          <p:cNvGrpSpPr>
            <a:grpSpLocks/>
          </p:cNvGrpSpPr>
          <p:nvPr/>
        </p:nvGrpSpPr>
        <p:grpSpPr bwMode="auto">
          <a:xfrm>
            <a:off x="6102350" y="3046413"/>
            <a:ext cx="241300" cy="292100"/>
            <a:chOff x="5099586" y="2942404"/>
            <a:chExt cx="241092" cy="292030"/>
          </a:xfrm>
        </p:grpSpPr>
        <p:sp>
          <p:nvSpPr>
            <p:cNvPr id="285" name="TextBox 10"/>
            <p:cNvSpPr txBox="1">
              <a:spLocks noChangeArrowheads="1"/>
            </p:cNvSpPr>
            <p:nvPr/>
          </p:nvSpPr>
          <p:spPr bwMode="auto">
            <a:xfrm>
              <a:off x="5099586" y="2988430"/>
              <a:ext cx="241092"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4</a:t>
              </a:r>
            </a:p>
          </p:txBody>
        </p:sp>
        <p:cxnSp>
          <p:nvCxnSpPr>
            <p:cNvPr id="286" name="Straight Connector 285"/>
            <p:cNvCxnSpPr/>
            <p:nvPr/>
          </p:nvCxnSpPr>
          <p:spPr>
            <a:xfrm>
              <a:off x="5220132"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12" name="Group 286"/>
          <p:cNvGrpSpPr>
            <a:grpSpLocks/>
          </p:cNvGrpSpPr>
          <p:nvPr/>
        </p:nvGrpSpPr>
        <p:grpSpPr bwMode="auto">
          <a:xfrm>
            <a:off x="6364288" y="3046413"/>
            <a:ext cx="241300" cy="292100"/>
            <a:chOff x="5099586" y="2942404"/>
            <a:chExt cx="241092" cy="292030"/>
          </a:xfrm>
        </p:grpSpPr>
        <p:sp>
          <p:nvSpPr>
            <p:cNvPr id="288" name="TextBox 10"/>
            <p:cNvSpPr txBox="1">
              <a:spLocks noChangeArrowheads="1"/>
            </p:cNvSpPr>
            <p:nvPr/>
          </p:nvSpPr>
          <p:spPr bwMode="auto">
            <a:xfrm>
              <a:off x="5099586" y="2988430"/>
              <a:ext cx="241092"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5</a:t>
              </a:r>
            </a:p>
          </p:txBody>
        </p:sp>
        <p:cxnSp>
          <p:nvCxnSpPr>
            <p:cNvPr id="289" name="Straight Connector 288"/>
            <p:cNvCxnSpPr/>
            <p:nvPr/>
          </p:nvCxnSpPr>
          <p:spPr>
            <a:xfrm>
              <a:off x="5220132"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13" name="Group 315"/>
          <p:cNvGrpSpPr>
            <a:grpSpLocks/>
          </p:cNvGrpSpPr>
          <p:nvPr/>
        </p:nvGrpSpPr>
        <p:grpSpPr bwMode="auto">
          <a:xfrm>
            <a:off x="6627813" y="3046413"/>
            <a:ext cx="239712" cy="292100"/>
            <a:chOff x="6674172" y="2942404"/>
            <a:chExt cx="241092" cy="292030"/>
          </a:xfrm>
        </p:grpSpPr>
        <p:sp>
          <p:nvSpPr>
            <p:cNvPr id="291" name="TextBox 10"/>
            <p:cNvSpPr txBox="1">
              <a:spLocks noChangeArrowheads="1"/>
            </p:cNvSpPr>
            <p:nvPr/>
          </p:nvSpPr>
          <p:spPr bwMode="auto">
            <a:xfrm>
              <a:off x="6674172" y="2988430"/>
              <a:ext cx="241092"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6</a:t>
              </a:r>
            </a:p>
          </p:txBody>
        </p:sp>
        <p:cxnSp>
          <p:nvCxnSpPr>
            <p:cNvPr id="292" name="Straight Connector 291"/>
            <p:cNvCxnSpPr/>
            <p:nvPr/>
          </p:nvCxnSpPr>
          <p:spPr>
            <a:xfrm>
              <a:off x="6795517"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14" name="Group 292"/>
          <p:cNvGrpSpPr>
            <a:grpSpLocks/>
          </p:cNvGrpSpPr>
          <p:nvPr/>
        </p:nvGrpSpPr>
        <p:grpSpPr bwMode="auto">
          <a:xfrm>
            <a:off x="6889750" y="3046413"/>
            <a:ext cx="241300" cy="292100"/>
            <a:chOff x="5099586" y="2942404"/>
            <a:chExt cx="241092" cy="292030"/>
          </a:xfrm>
        </p:grpSpPr>
        <p:sp>
          <p:nvSpPr>
            <p:cNvPr id="294" name="TextBox 10"/>
            <p:cNvSpPr txBox="1">
              <a:spLocks noChangeArrowheads="1"/>
            </p:cNvSpPr>
            <p:nvPr/>
          </p:nvSpPr>
          <p:spPr bwMode="auto">
            <a:xfrm>
              <a:off x="5099586" y="2988430"/>
              <a:ext cx="241092"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7</a:t>
              </a:r>
            </a:p>
          </p:txBody>
        </p:sp>
        <p:cxnSp>
          <p:nvCxnSpPr>
            <p:cNvPr id="295" name="Straight Connector 294"/>
            <p:cNvCxnSpPr/>
            <p:nvPr/>
          </p:nvCxnSpPr>
          <p:spPr>
            <a:xfrm>
              <a:off x="5220132"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15" name="Group 295"/>
          <p:cNvGrpSpPr>
            <a:grpSpLocks/>
          </p:cNvGrpSpPr>
          <p:nvPr/>
        </p:nvGrpSpPr>
        <p:grpSpPr bwMode="auto">
          <a:xfrm>
            <a:off x="7151688" y="3046413"/>
            <a:ext cx="241300" cy="292100"/>
            <a:chOff x="5099586" y="2942404"/>
            <a:chExt cx="241092" cy="292030"/>
          </a:xfrm>
        </p:grpSpPr>
        <p:sp>
          <p:nvSpPr>
            <p:cNvPr id="297" name="TextBox 10"/>
            <p:cNvSpPr txBox="1">
              <a:spLocks noChangeArrowheads="1"/>
            </p:cNvSpPr>
            <p:nvPr/>
          </p:nvSpPr>
          <p:spPr bwMode="auto">
            <a:xfrm>
              <a:off x="5099586" y="2988430"/>
              <a:ext cx="241092"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8</a:t>
              </a:r>
            </a:p>
          </p:txBody>
        </p:sp>
        <p:cxnSp>
          <p:nvCxnSpPr>
            <p:cNvPr id="298" name="Straight Connector 297"/>
            <p:cNvCxnSpPr/>
            <p:nvPr/>
          </p:nvCxnSpPr>
          <p:spPr>
            <a:xfrm>
              <a:off x="5220132"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16" name="Group 298"/>
          <p:cNvGrpSpPr>
            <a:grpSpLocks/>
          </p:cNvGrpSpPr>
          <p:nvPr/>
        </p:nvGrpSpPr>
        <p:grpSpPr bwMode="auto">
          <a:xfrm>
            <a:off x="7413625" y="3046413"/>
            <a:ext cx="241300" cy="292100"/>
            <a:chOff x="5099586" y="2942404"/>
            <a:chExt cx="241092" cy="292030"/>
          </a:xfrm>
        </p:grpSpPr>
        <p:sp>
          <p:nvSpPr>
            <p:cNvPr id="300" name="TextBox 10"/>
            <p:cNvSpPr txBox="1">
              <a:spLocks noChangeArrowheads="1"/>
            </p:cNvSpPr>
            <p:nvPr/>
          </p:nvSpPr>
          <p:spPr bwMode="auto">
            <a:xfrm>
              <a:off x="5099586" y="2988430"/>
              <a:ext cx="241092"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9</a:t>
              </a:r>
            </a:p>
          </p:txBody>
        </p:sp>
        <p:cxnSp>
          <p:nvCxnSpPr>
            <p:cNvPr id="301" name="Straight Connector 300"/>
            <p:cNvCxnSpPr/>
            <p:nvPr/>
          </p:nvCxnSpPr>
          <p:spPr>
            <a:xfrm>
              <a:off x="5220132"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17" name="Group 301"/>
          <p:cNvGrpSpPr>
            <a:grpSpLocks/>
          </p:cNvGrpSpPr>
          <p:nvPr/>
        </p:nvGrpSpPr>
        <p:grpSpPr bwMode="auto">
          <a:xfrm>
            <a:off x="7648575" y="3046413"/>
            <a:ext cx="296863" cy="292100"/>
            <a:chOff x="5071374" y="2942404"/>
            <a:chExt cx="297517" cy="292030"/>
          </a:xfrm>
        </p:grpSpPr>
        <p:sp>
          <p:nvSpPr>
            <p:cNvPr id="303" name="TextBox 10"/>
            <p:cNvSpPr txBox="1">
              <a:spLocks noChangeArrowheads="1"/>
            </p:cNvSpPr>
            <p:nvPr/>
          </p:nvSpPr>
          <p:spPr bwMode="auto">
            <a:xfrm>
              <a:off x="5071374" y="2988430"/>
              <a:ext cx="297517"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10</a:t>
              </a:r>
            </a:p>
          </p:txBody>
        </p:sp>
        <p:cxnSp>
          <p:nvCxnSpPr>
            <p:cNvPr id="304" name="Straight Connector 303"/>
            <p:cNvCxnSpPr/>
            <p:nvPr/>
          </p:nvCxnSpPr>
          <p:spPr>
            <a:xfrm>
              <a:off x="5219337"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18" name="Group 304"/>
          <p:cNvGrpSpPr>
            <a:grpSpLocks/>
          </p:cNvGrpSpPr>
          <p:nvPr/>
        </p:nvGrpSpPr>
        <p:grpSpPr bwMode="auto">
          <a:xfrm>
            <a:off x="7910513" y="3046413"/>
            <a:ext cx="298450" cy="292100"/>
            <a:chOff x="5071374" y="2942404"/>
            <a:chExt cx="297517" cy="292030"/>
          </a:xfrm>
        </p:grpSpPr>
        <p:sp>
          <p:nvSpPr>
            <p:cNvPr id="306" name="TextBox 10"/>
            <p:cNvSpPr txBox="1">
              <a:spLocks noChangeArrowheads="1"/>
            </p:cNvSpPr>
            <p:nvPr/>
          </p:nvSpPr>
          <p:spPr bwMode="auto">
            <a:xfrm>
              <a:off x="5071374" y="2988430"/>
              <a:ext cx="297517"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11</a:t>
              </a:r>
            </a:p>
          </p:txBody>
        </p:sp>
        <p:cxnSp>
          <p:nvCxnSpPr>
            <p:cNvPr id="307" name="Straight Connector 306"/>
            <p:cNvCxnSpPr/>
            <p:nvPr/>
          </p:nvCxnSpPr>
          <p:spPr>
            <a:xfrm>
              <a:off x="5220133"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19" name="Group 307"/>
          <p:cNvGrpSpPr>
            <a:grpSpLocks/>
          </p:cNvGrpSpPr>
          <p:nvPr/>
        </p:nvGrpSpPr>
        <p:grpSpPr bwMode="auto">
          <a:xfrm>
            <a:off x="8174038" y="3046413"/>
            <a:ext cx="296862" cy="292100"/>
            <a:chOff x="5071374" y="2942404"/>
            <a:chExt cx="297517" cy="292030"/>
          </a:xfrm>
        </p:grpSpPr>
        <p:sp>
          <p:nvSpPr>
            <p:cNvPr id="309" name="TextBox 10"/>
            <p:cNvSpPr txBox="1">
              <a:spLocks noChangeArrowheads="1"/>
            </p:cNvSpPr>
            <p:nvPr/>
          </p:nvSpPr>
          <p:spPr bwMode="auto">
            <a:xfrm>
              <a:off x="5071374" y="2988430"/>
              <a:ext cx="297517"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12</a:t>
              </a:r>
            </a:p>
          </p:txBody>
        </p:sp>
        <p:cxnSp>
          <p:nvCxnSpPr>
            <p:cNvPr id="310" name="Straight Connector 309"/>
            <p:cNvCxnSpPr/>
            <p:nvPr/>
          </p:nvCxnSpPr>
          <p:spPr>
            <a:xfrm>
              <a:off x="5219337"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20" name="Group 310"/>
          <p:cNvGrpSpPr>
            <a:grpSpLocks/>
          </p:cNvGrpSpPr>
          <p:nvPr/>
        </p:nvGrpSpPr>
        <p:grpSpPr bwMode="auto">
          <a:xfrm>
            <a:off x="8435975" y="3046413"/>
            <a:ext cx="296863" cy="292100"/>
            <a:chOff x="5071374" y="2942404"/>
            <a:chExt cx="297517" cy="292030"/>
          </a:xfrm>
        </p:grpSpPr>
        <p:sp>
          <p:nvSpPr>
            <p:cNvPr id="312" name="TextBox 10"/>
            <p:cNvSpPr txBox="1">
              <a:spLocks noChangeArrowheads="1"/>
            </p:cNvSpPr>
            <p:nvPr/>
          </p:nvSpPr>
          <p:spPr bwMode="auto">
            <a:xfrm>
              <a:off x="5071374" y="2988430"/>
              <a:ext cx="297517" cy="246004"/>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13</a:t>
              </a:r>
            </a:p>
          </p:txBody>
        </p:sp>
        <p:cxnSp>
          <p:nvCxnSpPr>
            <p:cNvPr id="313" name="Straight Connector 312"/>
            <p:cNvCxnSpPr/>
            <p:nvPr/>
          </p:nvCxnSpPr>
          <p:spPr>
            <a:xfrm>
              <a:off x="5219337" y="2942404"/>
              <a:ext cx="0" cy="714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3121" name="TextBox 10"/>
          <p:cNvSpPr txBox="1">
            <a:spLocks noChangeArrowheads="1"/>
          </p:cNvSpPr>
          <p:nvPr/>
        </p:nvSpPr>
        <p:spPr bwMode="auto">
          <a:xfrm>
            <a:off x="5381625" y="1654175"/>
            <a:ext cx="517525" cy="247650"/>
          </a:xfrm>
          <a:prstGeom prst="rect">
            <a:avLst/>
          </a:prstGeom>
          <a:noFill/>
          <a:ln w="9525">
            <a:noFill/>
            <a:miter lim="800000"/>
            <a:headEnd/>
            <a:tailEnd/>
          </a:ln>
        </p:spPr>
        <p:txBody>
          <a:bodyPr wrap="none">
            <a:spAutoFit/>
          </a:bodyPr>
          <a:lstStyle/>
          <a:p>
            <a:pPr algn="ctr"/>
            <a:r>
              <a:rPr lang="en-GB" altLang="en-US" sz="1000" b="1" i="1">
                <a:latin typeface="Arial Narrow" pitchFamily="34" charset="0"/>
              </a:rPr>
              <a:t>P</a:t>
            </a:r>
            <a:r>
              <a:rPr lang="en-GB" altLang="en-US" sz="1000" b="1">
                <a:latin typeface="Arial Narrow" pitchFamily="34" charset="0"/>
              </a:rPr>
              <a:t>=0.02</a:t>
            </a:r>
          </a:p>
        </p:txBody>
      </p:sp>
      <p:sp>
        <p:nvSpPr>
          <p:cNvPr id="315" name="TextBox 10"/>
          <p:cNvSpPr txBox="1">
            <a:spLocks noChangeArrowheads="1"/>
          </p:cNvSpPr>
          <p:nvPr/>
        </p:nvSpPr>
        <p:spPr bwMode="auto">
          <a:xfrm>
            <a:off x="6469063" y="3271838"/>
            <a:ext cx="1071562" cy="246062"/>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Years of follow-up</a:t>
            </a:r>
          </a:p>
        </p:txBody>
      </p:sp>
      <p:grpSp>
        <p:nvGrpSpPr>
          <p:cNvPr id="513123" name="Group 316"/>
          <p:cNvGrpSpPr>
            <a:grpSpLocks/>
          </p:cNvGrpSpPr>
          <p:nvPr/>
        </p:nvGrpSpPr>
        <p:grpSpPr bwMode="auto">
          <a:xfrm>
            <a:off x="793750" y="5667375"/>
            <a:ext cx="241300" cy="292100"/>
            <a:chOff x="5099586" y="2942404"/>
            <a:chExt cx="241092" cy="292030"/>
          </a:xfrm>
        </p:grpSpPr>
        <p:sp>
          <p:nvSpPr>
            <p:cNvPr id="318" name="TextBox 10"/>
            <p:cNvSpPr txBox="1">
              <a:spLocks noChangeArrowheads="1"/>
            </p:cNvSpPr>
            <p:nvPr/>
          </p:nvSpPr>
          <p:spPr bwMode="auto">
            <a:xfrm>
              <a:off x="5099586" y="2988431"/>
              <a:ext cx="241092"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0</a:t>
              </a:r>
            </a:p>
          </p:txBody>
        </p:sp>
        <p:cxnSp>
          <p:nvCxnSpPr>
            <p:cNvPr id="319" name="Straight Connector 318"/>
            <p:cNvCxnSpPr/>
            <p:nvPr/>
          </p:nvCxnSpPr>
          <p:spPr>
            <a:xfrm>
              <a:off x="5220132"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24" name="Group 319"/>
          <p:cNvGrpSpPr>
            <a:grpSpLocks/>
          </p:cNvGrpSpPr>
          <p:nvPr/>
        </p:nvGrpSpPr>
        <p:grpSpPr bwMode="auto">
          <a:xfrm>
            <a:off x="1057275" y="5667375"/>
            <a:ext cx="241300" cy="292100"/>
            <a:chOff x="5099586" y="2942404"/>
            <a:chExt cx="241092" cy="292030"/>
          </a:xfrm>
        </p:grpSpPr>
        <p:sp>
          <p:nvSpPr>
            <p:cNvPr id="321" name="TextBox 10"/>
            <p:cNvSpPr txBox="1">
              <a:spLocks noChangeArrowheads="1"/>
            </p:cNvSpPr>
            <p:nvPr/>
          </p:nvSpPr>
          <p:spPr bwMode="auto">
            <a:xfrm>
              <a:off x="5099586" y="2988431"/>
              <a:ext cx="241092"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1</a:t>
              </a:r>
            </a:p>
          </p:txBody>
        </p:sp>
        <p:cxnSp>
          <p:nvCxnSpPr>
            <p:cNvPr id="322" name="Straight Connector 321"/>
            <p:cNvCxnSpPr/>
            <p:nvPr/>
          </p:nvCxnSpPr>
          <p:spPr>
            <a:xfrm>
              <a:off x="5220132"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25" name="Group 322"/>
          <p:cNvGrpSpPr>
            <a:grpSpLocks/>
          </p:cNvGrpSpPr>
          <p:nvPr/>
        </p:nvGrpSpPr>
        <p:grpSpPr bwMode="auto">
          <a:xfrm>
            <a:off x="1319213" y="5667375"/>
            <a:ext cx="241300" cy="292100"/>
            <a:chOff x="5099586" y="2942404"/>
            <a:chExt cx="241092" cy="292030"/>
          </a:xfrm>
        </p:grpSpPr>
        <p:sp>
          <p:nvSpPr>
            <p:cNvPr id="324" name="TextBox 10"/>
            <p:cNvSpPr txBox="1">
              <a:spLocks noChangeArrowheads="1"/>
            </p:cNvSpPr>
            <p:nvPr/>
          </p:nvSpPr>
          <p:spPr bwMode="auto">
            <a:xfrm>
              <a:off x="5099586" y="2988431"/>
              <a:ext cx="241092"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2</a:t>
              </a:r>
            </a:p>
          </p:txBody>
        </p:sp>
        <p:cxnSp>
          <p:nvCxnSpPr>
            <p:cNvPr id="325" name="Straight Connector 324"/>
            <p:cNvCxnSpPr/>
            <p:nvPr/>
          </p:nvCxnSpPr>
          <p:spPr>
            <a:xfrm>
              <a:off x="5220132"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26" name="Group 325"/>
          <p:cNvGrpSpPr>
            <a:grpSpLocks/>
          </p:cNvGrpSpPr>
          <p:nvPr/>
        </p:nvGrpSpPr>
        <p:grpSpPr bwMode="auto">
          <a:xfrm>
            <a:off x="1581150" y="5667375"/>
            <a:ext cx="241300" cy="292100"/>
            <a:chOff x="5099586" y="2942404"/>
            <a:chExt cx="241092" cy="292030"/>
          </a:xfrm>
        </p:grpSpPr>
        <p:sp>
          <p:nvSpPr>
            <p:cNvPr id="327" name="TextBox 10"/>
            <p:cNvSpPr txBox="1">
              <a:spLocks noChangeArrowheads="1"/>
            </p:cNvSpPr>
            <p:nvPr/>
          </p:nvSpPr>
          <p:spPr bwMode="auto">
            <a:xfrm>
              <a:off x="5099586" y="2988431"/>
              <a:ext cx="241092"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3</a:t>
              </a:r>
            </a:p>
          </p:txBody>
        </p:sp>
        <p:cxnSp>
          <p:nvCxnSpPr>
            <p:cNvPr id="328" name="Straight Connector 327"/>
            <p:cNvCxnSpPr/>
            <p:nvPr/>
          </p:nvCxnSpPr>
          <p:spPr>
            <a:xfrm>
              <a:off x="5220132"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27" name="Group 328"/>
          <p:cNvGrpSpPr>
            <a:grpSpLocks/>
          </p:cNvGrpSpPr>
          <p:nvPr/>
        </p:nvGrpSpPr>
        <p:grpSpPr bwMode="auto">
          <a:xfrm>
            <a:off x="1844675" y="5667375"/>
            <a:ext cx="239713" cy="292100"/>
            <a:chOff x="5099586" y="2942404"/>
            <a:chExt cx="241092" cy="292030"/>
          </a:xfrm>
        </p:grpSpPr>
        <p:sp>
          <p:nvSpPr>
            <p:cNvPr id="330" name="TextBox 10"/>
            <p:cNvSpPr txBox="1">
              <a:spLocks noChangeArrowheads="1"/>
            </p:cNvSpPr>
            <p:nvPr/>
          </p:nvSpPr>
          <p:spPr bwMode="auto">
            <a:xfrm>
              <a:off x="5099586" y="2988431"/>
              <a:ext cx="241092"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4</a:t>
              </a:r>
            </a:p>
          </p:txBody>
        </p:sp>
        <p:cxnSp>
          <p:nvCxnSpPr>
            <p:cNvPr id="331" name="Straight Connector 330"/>
            <p:cNvCxnSpPr/>
            <p:nvPr/>
          </p:nvCxnSpPr>
          <p:spPr>
            <a:xfrm>
              <a:off x="5220930"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28" name="Group 331"/>
          <p:cNvGrpSpPr>
            <a:grpSpLocks/>
          </p:cNvGrpSpPr>
          <p:nvPr/>
        </p:nvGrpSpPr>
        <p:grpSpPr bwMode="auto">
          <a:xfrm>
            <a:off x="2106613" y="5667375"/>
            <a:ext cx="241300" cy="292100"/>
            <a:chOff x="5099586" y="2942404"/>
            <a:chExt cx="241092" cy="292030"/>
          </a:xfrm>
        </p:grpSpPr>
        <p:sp>
          <p:nvSpPr>
            <p:cNvPr id="333" name="TextBox 10"/>
            <p:cNvSpPr txBox="1">
              <a:spLocks noChangeArrowheads="1"/>
            </p:cNvSpPr>
            <p:nvPr/>
          </p:nvSpPr>
          <p:spPr bwMode="auto">
            <a:xfrm>
              <a:off x="5099586" y="2988431"/>
              <a:ext cx="241092"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5</a:t>
              </a:r>
            </a:p>
          </p:txBody>
        </p:sp>
        <p:cxnSp>
          <p:nvCxnSpPr>
            <p:cNvPr id="334" name="Straight Connector 333"/>
            <p:cNvCxnSpPr/>
            <p:nvPr/>
          </p:nvCxnSpPr>
          <p:spPr>
            <a:xfrm>
              <a:off x="5220132"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29" name="Group 334"/>
          <p:cNvGrpSpPr>
            <a:grpSpLocks/>
          </p:cNvGrpSpPr>
          <p:nvPr/>
        </p:nvGrpSpPr>
        <p:grpSpPr bwMode="auto">
          <a:xfrm>
            <a:off x="2368550" y="5667375"/>
            <a:ext cx="241300" cy="292100"/>
            <a:chOff x="6674172" y="2942404"/>
            <a:chExt cx="241092" cy="292030"/>
          </a:xfrm>
        </p:grpSpPr>
        <p:sp>
          <p:nvSpPr>
            <p:cNvPr id="336" name="TextBox 10"/>
            <p:cNvSpPr txBox="1">
              <a:spLocks noChangeArrowheads="1"/>
            </p:cNvSpPr>
            <p:nvPr/>
          </p:nvSpPr>
          <p:spPr bwMode="auto">
            <a:xfrm>
              <a:off x="6674172" y="2988431"/>
              <a:ext cx="241092"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6</a:t>
              </a:r>
            </a:p>
          </p:txBody>
        </p:sp>
        <p:cxnSp>
          <p:nvCxnSpPr>
            <p:cNvPr id="337" name="Straight Connector 336"/>
            <p:cNvCxnSpPr/>
            <p:nvPr/>
          </p:nvCxnSpPr>
          <p:spPr>
            <a:xfrm>
              <a:off x="6794718"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30" name="Group 337"/>
          <p:cNvGrpSpPr>
            <a:grpSpLocks/>
          </p:cNvGrpSpPr>
          <p:nvPr/>
        </p:nvGrpSpPr>
        <p:grpSpPr bwMode="auto">
          <a:xfrm>
            <a:off x="2632075" y="5667375"/>
            <a:ext cx="239713" cy="292100"/>
            <a:chOff x="5099586" y="2942404"/>
            <a:chExt cx="241092" cy="292030"/>
          </a:xfrm>
        </p:grpSpPr>
        <p:sp>
          <p:nvSpPr>
            <p:cNvPr id="339" name="TextBox 10"/>
            <p:cNvSpPr txBox="1">
              <a:spLocks noChangeArrowheads="1"/>
            </p:cNvSpPr>
            <p:nvPr/>
          </p:nvSpPr>
          <p:spPr bwMode="auto">
            <a:xfrm>
              <a:off x="5099586" y="2988431"/>
              <a:ext cx="241092"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7</a:t>
              </a:r>
            </a:p>
          </p:txBody>
        </p:sp>
        <p:cxnSp>
          <p:nvCxnSpPr>
            <p:cNvPr id="340" name="Straight Connector 339"/>
            <p:cNvCxnSpPr/>
            <p:nvPr/>
          </p:nvCxnSpPr>
          <p:spPr>
            <a:xfrm>
              <a:off x="5220930"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31" name="Group 340"/>
          <p:cNvGrpSpPr>
            <a:grpSpLocks/>
          </p:cNvGrpSpPr>
          <p:nvPr/>
        </p:nvGrpSpPr>
        <p:grpSpPr bwMode="auto">
          <a:xfrm>
            <a:off x="2894013" y="5667375"/>
            <a:ext cx="241300" cy="292100"/>
            <a:chOff x="5099586" y="2942404"/>
            <a:chExt cx="241092" cy="292030"/>
          </a:xfrm>
        </p:grpSpPr>
        <p:sp>
          <p:nvSpPr>
            <p:cNvPr id="342" name="TextBox 10"/>
            <p:cNvSpPr txBox="1">
              <a:spLocks noChangeArrowheads="1"/>
            </p:cNvSpPr>
            <p:nvPr/>
          </p:nvSpPr>
          <p:spPr bwMode="auto">
            <a:xfrm>
              <a:off x="5099586" y="2988431"/>
              <a:ext cx="241092"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8</a:t>
              </a:r>
            </a:p>
          </p:txBody>
        </p:sp>
        <p:cxnSp>
          <p:nvCxnSpPr>
            <p:cNvPr id="343" name="Straight Connector 342"/>
            <p:cNvCxnSpPr/>
            <p:nvPr/>
          </p:nvCxnSpPr>
          <p:spPr>
            <a:xfrm>
              <a:off x="5220132"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32" name="Group 343"/>
          <p:cNvGrpSpPr>
            <a:grpSpLocks/>
          </p:cNvGrpSpPr>
          <p:nvPr/>
        </p:nvGrpSpPr>
        <p:grpSpPr bwMode="auto">
          <a:xfrm>
            <a:off x="3155950" y="5667375"/>
            <a:ext cx="241300" cy="292100"/>
            <a:chOff x="5099586" y="2942404"/>
            <a:chExt cx="241092" cy="292030"/>
          </a:xfrm>
        </p:grpSpPr>
        <p:sp>
          <p:nvSpPr>
            <p:cNvPr id="345" name="TextBox 10"/>
            <p:cNvSpPr txBox="1">
              <a:spLocks noChangeArrowheads="1"/>
            </p:cNvSpPr>
            <p:nvPr/>
          </p:nvSpPr>
          <p:spPr bwMode="auto">
            <a:xfrm>
              <a:off x="5099586" y="2988431"/>
              <a:ext cx="241092"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9</a:t>
              </a:r>
            </a:p>
          </p:txBody>
        </p:sp>
        <p:cxnSp>
          <p:nvCxnSpPr>
            <p:cNvPr id="346" name="Straight Connector 345"/>
            <p:cNvCxnSpPr/>
            <p:nvPr/>
          </p:nvCxnSpPr>
          <p:spPr>
            <a:xfrm>
              <a:off x="5220132"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33" name="Group 346"/>
          <p:cNvGrpSpPr>
            <a:grpSpLocks/>
          </p:cNvGrpSpPr>
          <p:nvPr/>
        </p:nvGrpSpPr>
        <p:grpSpPr bwMode="auto">
          <a:xfrm>
            <a:off x="3390900" y="5667375"/>
            <a:ext cx="296863" cy="292100"/>
            <a:chOff x="5071374" y="2942404"/>
            <a:chExt cx="297517" cy="292030"/>
          </a:xfrm>
        </p:grpSpPr>
        <p:sp>
          <p:nvSpPr>
            <p:cNvPr id="348" name="TextBox 10"/>
            <p:cNvSpPr txBox="1">
              <a:spLocks noChangeArrowheads="1"/>
            </p:cNvSpPr>
            <p:nvPr/>
          </p:nvSpPr>
          <p:spPr bwMode="auto">
            <a:xfrm>
              <a:off x="5071374" y="2988431"/>
              <a:ext cx="297517"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10</a:t>
              </a:r>
            </a:p>
          </p:txBody>
        </p:sp>
        <p:cxnSp>
          <p:nvCxnSpPr>
            <p:cNvPr id="349" name="Straight Connector 348"/>
            <p:cNvCxnSpPr/>
            <p:nvPr/>
          </p:nvCxnSpPr>
          <p:spPr>
            <a:xfrm>
              <a:off x="5219337"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34" name="Group 349"/>
          <p:cNvGrpSpPr>
            <a:grpSpLocks/>
          </p:cNvGrpSpPr>
          <p:nvPr/>
        </p:nvGrpSpPr>
        <p:grpSpPr bwMode="auto">
          <a:xfrm>
            <a:off x="3652838" y="5667375"/>
            <a:ext cx="296862" cy="292100"/>
            <a:chOff x="5071374" y="2942404"/>
            <a:chExt cx="297517" cy="292030"/>
          </a:xfrm>
        </p:grpSpPr>
        <p:sp>
          <p:nvSpPr>
            <p:cNvPr id="351" name="TextBox 10"/>
            <p:cNvSpPr txBox="1">
              <a:spLocks noChangeArrowheads="1"/>
            </p:cNvSpPr>
            <p:nvPr/>
          </p:nvSpPr>
          <p:spPr bwMode="auto">
            <a:xfrm>
              <a:off x="5071374" y="2988431"/>
              <a:ext cx="297517"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11</a:t>
              </a:r>
            </a:p>
          </p:txBody>
        </p:sp>
        <p:cxnSp>
          <p:nvCxnSpPr>
            <p:cNvPr id="352" name="Straight Connector 351"/>
            <p:cNvCxnSpPr/>
            <p:nvPr/>
          </p:nvCxnSpPr>
          <p:spPr>
            <a:xfrm>
              <a:off x="5219337"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35" name="Group 352"/>
          <p:cNvGrpSpPr>
            <a:grpSpLocks/>
          </p:cNvGrpSpPr>
          <p:nvPr/>
        </p:nvGrpSpPr>
        <p:grpSpPr bwMode="auto">
          <a:xfrm>
            <a:off x="3914775" y="5667375"/>
            <a:ext cx="298450" cy="292100"/>
            <a:chOff x="5071374" y="2942404"/>
            <a:chExt cx="297517" cy="292030"/>
          </a:xfrm>
        </p:grpSpPr>
        <p:sp>
          <p:nvSpPr>
            <p:cNvPr id="354" name="TextBox 10"/>
            <p:cNvSpPr txBox="1">
              <a:spLocks noChangeArrowheads="1"/>
            </p:cNvSpPr>
            <p:nvPr/>
          </p:nvSpPr>
          <p:spPr bwMode="auto">
            <a:xfrm>
              <a:off x="5071374" y="2988431"/>
              <a:ext cx="297517"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12</a:t>
              </a:r>
            </a:p>
          </p:txBody>
        </p:sp>
        <p:cxnSp>
          <p:nvCxnSpPr>
            <p:cNvPr id="355" name="Straight Connector 354"/>
            <p:cNvCxnSpPr/>
            <p:nvPr/>
          </p:nvCxnSpPr>
          <p:spPr>
            <a:xfrm>
              <a:off x="5220133"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36" name="Group 355"/>
          <p:cNvGrpSpPr>
            <a:grpSpLocks/>
          </p:cNvGrpSpPr>
          <p:nvPr/>
        </p:nvGrpSpPr>
        <p:grpSpPr bwMode="auto">
          <a:xfrm>
            <a:off x="4178300" y="5667375"/>
            <a:ext cx="296863" cy="292100"/>
            <a:chOff x="5071374" y="2942404"/>
            <a:chExt cx="297517" cy="292030"/>
          </a:xfrm>
        </p:grpSpPr>
        <p:sp>
          <p:nvSpPr>
            <p:cNvPr id="357" name="TextBox 10"/>
            <p:cNvSpPr txBox="1">
              <a:spLocks noChangeArrowheads="1"/>
            </p:cNvSpPr>
            <p:nvPr/>
          </p:nvSpPr>
          <p:spPr bwMode="auto">
            <a:xfrm>
              <a:off x="5071374" y="2988431"/>
              <a:ext cx="297517" cy="24600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13</a:t>
              </a:r>
            </a:p>
          </p:txBody>
        </p:sp>
        <p:cxnSp>
          <p:nvCxnSpPr>
            <p:cNvPr id="358" name="Straight Connector 357"/>
            <p:cNvCxnSpPr/>
            <p:nvPr/>
          </p:nvCxnSpPr>
          <p:spPr>
            <a:xfrm>
              <a:off x="5219337" y="2942404"/>
              <a:ext cx="0" cy="71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13137" name="TextBox 10"/>
          <p:cNvSpPr txBox="1">
            <a:spLocks noChangeArrowheads="1"/>
          </p:cNvSpPr>
          <p:nvPr/>
        </p:nvSpPr>
        <p:spPr bwMode="auto">
          <a:xfrm>
            <a:off x="1095375" y="4275138"/>
            <a:ext cx="574675" cy="246062"/>
          </a:xfrm>
          <a:prstGeom prst="rect">
            <a:avLst/>
          </a:prstGeom>
          <a:noFill/>
          <a:ln w="9525">
            <a:noFill/>
            <a:miter lim="800000"/>
            <a:headEnd/>
            <a:tailEnd/>
          </a:ln>
        </p:spPr>
        <p:txBody>
          <a:bodyPr wrap="none">
            <a:spAutoFit/>
          </a:bodyPr>
          <a:lstStyle/>
          <a:p>
            <a:pPr algn="ctr"/>
            <a:r>
              <a:rPr lang="en-GB" altLang="en-US" sz="1000" b="1" i="1">
                <a:latin typeface="Arial Narrow" pitchFamily="34" charset="0"/>
              </a:rPr>
              <a:t>P</a:t>
            </a:r>
            <a:r>
              <a:rPr lang="en-GB" altLang="en-US" sz="1000" b="1">
                <a:latin typeface="Arial Narrow" pitchFamily="34" charset="0"/>
              </a:rPr>
              <a:t>&lt;0.001</a:t>
            </a:r>
          </a:p>
        </p:txBody>
      </p:sp>
      <p:sp>
        <p:nvSpPr>
          <p:cNvPr id="360" name="TextBox 10"/>
          <p:cNvSpPr txBox="1">
            <a:spLocks noChangeArrowheads="1"/>
          </p:cNvSpPr>
          <p:nvPr/>
        </p:nvSpPr>
        <p:spPr bwMode="auto">
          <a:xfrm>
            <a:off x="2211388" y="5892800"/>
            <a:ext cx="1069975" cy="246063"/>
          </a:xfrm>
          <a:prstGeom prst="rect">
            <a:avLst/>
          </a:prstGeom>
          <a:noFill/>
          <a:ln>
            <a:noFill/>
          </a:ln>
          <a:extLst/>
        </p:spPr>
        <p:txBody>
          <a:bodyPr wrap="none">
            <a:spAutoFit/>
          </a:bodyPr>
          <a:lstStyle>
            <a:lvl1pPr>
              <a:spcBef>
                <a:spcPct val="20000"/>
              </a:spcBef>
              <a:buClr>
                <a:srgbClr val="E50071"/>
              </a:buClr>
              <a:buFont typeface="Arial" panose="020B0604020202020204" pitchFamily="34" charset="0"/>
              <a:buChar char="•"/>
              <a:defRPr>
                <a:solidFill>
                  <a:srgbClr val="53575E"/>
                </a:solidFill>
                <a:latin typeface="Arial" panose="020B0604020202020204" pitchFamily="34" charset="0"/>
                <a:cs typeface="Arial" panose="020B0604020202020204" pitchFamily="34" charset="0"/>
              </a:defRPr>
            </a:lvl1pPr>
            <a:lvl2pPr marL="742950" indent="-285750">
              <a:spcBef>
                <a:spcPct val="20000"/>
              </a:spcBef>
              <a:buClr>
                <a:srgbClr val="E50071"/>
              </a:buClr>
              <a:buFont typeface="Courier New" panose="02070309020205020404" pitchFamily="49" charset="0"/>
              <a:buChar char="o"/>
              <a:defRPr sz="1600">
                <a:solidFill>
                  <a:srgbClr val="53575E"/>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rgbClr val="53575E"/>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rgbClr val="53575E"/>
                </a:solidFill>
                <a:latin typeface="Calibri" panose="020F0502020204030204" pitchFamily="34" charset="0"/>
                <a:cs typeface="Arial" panose="020B0604020202020204" pitchFamily="34" charset="0"/>
              </a:defRPr>
            </a:lvl9pPr>
          </a:lstStyle>
          <a:p>
            <a:pPr algn="ctr" fontAlgn="auto">
              <a:spcBef>
                <a:spcPct val="0"/>
              </a:spcBef>
              <a:spcAft>
                <a:spcPts val="0"/>
              </a:spcAft>
              <a:buClrTx/>
              <a:buFontTx/>
              <a:buNone/>
              <a:defRPr/>
            </a:pPr>
            <a:r>
              <a:rPr lang="en-GB" altLang="en-US" sz="1000" b="1" spc="-10" dirty="0">
                <a:solidFill>
                  <a:schemeClr val="tx1"/>
                </a:solidFill>
                <a:latin typeface="Arial Narrow" panose="020B0606020202030204" pitchFamily="34" charset="0"/>
              </a:rPr>
              <a:t>Years of follow-up</a:t>
            </a:r>
          </a:p>
        </p:txBody>
      </p:sp>
      <p:sp>
        <p:nvSpPr>
          <p:cNvPr id="4" name="Freeform 3"/>
          <p:cNvSpPr/>
          <p:nvPr/>
        </p:nvSpPr>
        <p:spPr>
          <a:xfrm>
            <a:off x="914400" y="1423988"/>
            <a:ext cx="3663950" cy="1619250"/>
          </a:xfrm>
          <a:custGeom>
            <a:avLst/>
            <a:gdLst>
              <a:gd name="connsiteX0" fmla="*/ 0 w 3459637"/>
              <a:gd name="connsiteY0" fmla="*/ 0 h 1545996"/>
              <a:gd name="connsiteX1" fmla="*/ 0 w 3459637"/>
              <a:gd name="connsiteY1" fmla="*/ 1545996 h 1545996"/>
              <a:gd name="connsiteX2" fmla="*/ 3459637 w 3459637"/>
              <a:gd name="connsiteY2" fmla="*/ 1545996 h 1545996"/>
            </a:gdLst>
            <a:ahLst/>
            <a:cxnLst>
              <a:cxn ang="0">
                <a:pos x="connsiteX0" y="connsiteY0"/>
              </a:cxn>
              <a:cxn ang="0">
                <a:pos x="connsiteX1" y="connsiteY1"/>
              </a:cxn>
              <a:cxn ang="0">
                <a:pos x="connsiteX2" y="connsiteY2"/>
              </a:cxn>
            </a:cxnLst>
            <a:rect l="l" t="t" r="r" b="b"/>
            <a:pathLst>
              <a:path w="3459637" h="1545996">
                <a:moveTo>
                  <a:pt x="0" y="0"/>
                </a:moveTo>
                <a:lnTo>
                  <a:pt x="0" y="1545996"/>
                </a:lnTo>
                <a:lnTo>
                  <a:pt x="3459637" y="1545996"/>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209" name="Freeform 208"/>
          <p:cNvSpPr/>
          <p:nvPr/>
        </p:nvSpPr>
        <p:spPr>
          <a:xfrm>
            <a:off x="5173663" y="4043363"/>
            <a:ext cx="3663950" cy="1620837"/>
          </a:xfrm>
          <a:custGeom>
            <a:avLst/>
            <a:gdLst>
              <a:gd name="connsiteX0" fmla="*/ 0 w 3459637"/>
              <a:gd name="connsiteY0" fmla="*/ 0 h 1545996"/>
              <a:gd name="connsiteX1" fmla="*/ 0 w 3459637"/>
              <a:gd name="connsiteY1" fmla="*/ 1545996 h 1545996"/>
              <a:gd name="connsiteX2" fmla="*/ 3459637 w 3459637"/>
              <a:gd name="connsiteY2" fmla="*/ 1545996 h 1545996"/>
            </a:gdLst>
            <a:ahLst/>
            <a:cxnLst>
              <a:cxn ang="0">
                <a:pos x="connsiteX0" y="connsiteY0"/>
              </a:cxn>
              <a:cxn ang="0">
                <a:pos x="connsiteX1" y="connsiteY1"/>
              </a:cxn>
              <a:cxn ang="0">
                <a:pos x="connsiteX2" y="connsiteY2"/>
              </a:cxn>
            </a:cxnLst>
            <a:rect l="l" t="t" r="r" b="b"/>
            <a:pathLst>
              <a:path w="3459637" h="1545996">
                <a:moveTo>
                  <a:pt x="0" y="0"/>
                </a:moveTo>
                <a:lnTo>
                  <a:pt x="0" y="1545996"/>
                </a:lnTo>
                <a:lnTo>
                  <a:pt x="3459637" y="1545996"/>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grpSp>
        <p:nvGrpSpPr>
          <p:cNvPr id="513141" name="Group 382"/>
          <p:cNvGrpSpPr>
            <a:grpSpLocks/>
          </p:cNvGrpSpPr>
          <p:nvPr/>
        </p:nvGrpSpPr>
        <p:grpSpPr bwMode="auto">
          <a:xfrm>
            <a:off x="1920875" y="5065713"/>
            <a:ext cx="80963" cy="93662"/>
            <a:chOff x="6182240" y="2518801"/>
            <a:chExt cx="80962" cy="93615"/>
          </a:xfrm>
        </p:grpSpPr>
        <p:cxnSp>
          <p:nvCxnSpPr>
            <p:cNvPr id="384" name="Straight Connector 383"/>
            <p:cNvCxnSpPr/>
            <p:nvPr/>
          </p:nvCxnSpPr>
          <p:spPr>
            <a:xfrm>
              <a:off x="6223514" y="2523561"/>
              <a:ext cx="0" cy="88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6182240" y="2518801"/>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42" name="Group 386"/>
          <p:cNvGrpSpPr>
            <a:grpSpLocks/>
          </p:cNvGrpSpPr>
          <p:nvPr/>
        </p:nvGrpSpPr>
        <p:grpSpPr bwMode="auto">
          <a:xfrm>
            <a:off x="1920875" y="5238750"/>
            <a:ext cx="80963" cy="93663"/>
            <a:chOff x="6182240" y="2518801"/>
            <a:chExt cx="80962" cy="93615"/>
          </a:xfrm>
        </p:grpSpPr>
        <p:cxnSp>
          <p:nvCxnSpPr>
            <p:cNvPr id="388" name="Straight Connector 387"/>
            <p:cNvCxnSpPr/>
            <p:nvPr/>
          </p:nvCxnSpPr>
          <p:spPr>
            <a:xfrm>
              <a:off x="6223514" y="2523562"/>
              <a:ext cx="0" cy="888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6182240" y="2518801"/>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43" name="Group 389"/>
          <p:cNvGrpSpPr>
            <a:grpSpLocks/>
          </p:cNvGrpSpPr>
          <p:nvPr/>
        </p:nvGrpSpPr>
        <p:grpSpPr bwMode="auto">
          <a:xfrm>
            <a:off x="2973388" y="4618038"/>
            <a:ext cx="80962" cy="120650"/>
            <a:chOff x="6182240" y="2518801"/>
            <a:chExt cx="80962" cy="120351"/>
          </a:xfrm>
        </p:grpSpPr>
        <p:cxnSp>
          <p:nvCxnSpPr>
            <p:cNvPr id="391" name="Straight Connector 390"/>
            <p:cNvCxnSpPr/>
            <p:nvPr/>
          </p:nvCxnSpPr>
          <p:spPr>
            <a:xfrm>
              <a:off x="6223515" y="2523551"/>
              <a:ext cx="0" cy="1156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6182240" y="2518801"/>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44" name="Group 393"/>
          <p:cNvGrpSpPr>
            <a:grpSpLocks/>
          </p:cNvGrpSpPr>
          <p:nvPr/>
        </p:nvGrpSpPr>
        <p:grpSpPr bwMode="auto">
          <a:xfrm>
            <a:off x="2973388" y="5060950"/>
            <a:ext cx="80962" cy="98425"/>
            <a:chOff x="6182240" y="2518801"/>
            <a:chExt cx="80962" cy="120351"/>
          </a:xfrm>
        </p:grpSpPr>
        <p:cxnSp>
          <p:nvCxnSpPr>
            <p:cNvPr id="395" name="Straight Connector 394"/>
            <p:cNvCxnSpPr/>
            <p:nvPr/>
          </p:nvCxnSpPr>
          <p:spPr>
            <a:xfrm>
              <a:off x="6223515" y="2524625"/>
              <a:ext cx="0" cy="114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6182240" y="2518801"/>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45" name="Group 397"/>
          <p:cNvGrpSpPr>
            <a:grpSpLocks/>
          </p:cNvGrpSpPr>
          <p:nvPr/>
        </p:nvGrpSpPr>
        <p:grpSpPr bwMode="auto">
          <a:xfrm>
            <a:off x="4502150" y="4213225"/>
            <a:ext cx="80963" cy="119063"/>
            <a:chOff x="6182240" y="2518801"/>
            <a:chExt cx="80962" cy="120351"/>
          </a:xfrm>
        </p:grpSpPr>
        <p:cxnSp>
          <p:nvCxnSpPr>
            <p:cNvPr id="399" name="Straight Connector 398"/>
            <p:cNvCxnSpPr/>
            <p:nvPr/>
          </p:nvCxnSpPr>
          <p:spPr>
            <a:xfrm>
              <a:off x="6223514" y="2523616"/>
              <a:ext cx="0" cy="1155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6182240" y="2518801"/>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3146" name="Group 400"/>
          <p:cNvGrpSpPr>
            <a:grpSpLocks/>
          </p:cNvGrpSpPr>
          <p:nvPr/>
        </p:nvGrpSpPr>
        <p:grpSpPr bwMode="auto">
          <a:xfrm>
            <a:off x="4502150" y="4892675"/>
            <a:ext cx="80963" cy="106363"/>
            <a:chOff x="6182240" y="2518801"/>
            <a:chExt cx="80962" cy="106988"/>
          </a:xfrm>
        </p:grpSpPr>
        <p:cxnSp>
          <p:nvCxnSpPr>
            <p:cNvPr id="402" name="Straight Connector 401"/>
            <p:cNvCxnSpPr/>
            <p:nvPr/>
          </p:nvCxnSpPr>
          <p:spPr>
            <a:xfrm>
              <a:off x="6223514" y="2523592"/>
              <a:ext cx="0" cy="102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6182240" y="2518801"/>
              <a:ext cx="809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5" name="Freeform 404"/>
          <p:cNvSpPr/>
          <p:nvPr/>
        </p:nvSpPr>
        <p:spPr>
          <a:xfrm>
            <a:off x="1031875" y="4995863"/>
            <a:ext cx="3565525" cy="668337"/>
          </a:xfrm>
          <a:custGeom>
            <a:avLst/>
            <a:gdLst>
              <a:gd name="connsiteX0" fmla="*/ 0 w 3558540"/>
              <a:gd name="connsiteY0" fmla="*/ 668020 h 668020"/>
              <a:gd name="connsiteX1" fmla="*/ 0 w 3558540"/>
              <a:gd name="connsiteY1" fmla="*/ 607060 h 668020"/>
              <a:gd name="connsiteX2" fmla="*/ 307340 w 3558540"/>
              <a:gd name="connsiteY2" fmla="*/ 607060 h 668020"/>
              <a:gd name="connsiteX3" fmla="*/ 307340 w 3558540"/>
              <a:gd name="connsiteY3" fmla="*/ 551180 h 668020"/>
              <a:gd name="connsiteX4" fmla="*/ 345440 w 3558540"/>
              <a:gd name="connsiteY4" fmla="*/ 551180 h 668020"/>
              <a:gd name="connsiteX5" fmla="*/ 345440 w 3558540"/>
              <a:gd name="connsiteY5" fmla="*/ 523240 h 668020"/>
              <a:gd name="connsiteX6" fmla="*/ 365760 w 3558540"/>
              <a:gd name="connsiteY6" fmla="*/ 523240 h 668020"/>
              <a:gd name="connsiteX7" fmla="*/ 365760 w 3558540"/>
              <a:gd name="connsiteY7" fmla="*/ 502920 h 668020"/>
              <a:gd name="connsiteX8" fmla="*/ 381000 w 3558540"/>
              <a:gd name="connsiteY8" fmla="*/ 502920 h 668020"/>
              <a:gd name="connsiteX9" fmla="*/ 381000 w 3558540"/>
              <a:gd name="connsiteY9" fmla="*/ 477520 h 668020"/>
              <a:gd name="connsiteX10" fmla="*/ 487680 w 3558540"/>
              <a:gd name="connsiteY10" fmla="*/ 477520 h 668020"/>
              <a:gd name="connsiteX11" fmla="*/ 487680 w 3558540"/>
              <a:gd name="connsiteY11" fmla="*/ 457200 h 668020"/>
              <a:gd name="connsiteX12" fmla="*/ 601980 w 3558540"/>
              <a:gd name="connsiteY12" fmla="*/ 457200 h 668020"/>
              <a:gd name="connsiteX13" fmla="*/ 601980 w 3558540"/>
              <a:gd name="connsiteY13" fmla="*/ 424180 h 668020"/>
              <a:gd name="connsiteX14" fmla="*/ 640080 w 3558540"/>
              <a:gd name="connsiteY14" fmla="*/ 424180 h 668020"/>
              <a:gd name="connsiteX15" fmla="*/ 640080 w 3558540"/>
              <a:gd name="connsiteY15" fmla="*/ 393700 h 668020"/>
              <a:gd name="connsiteX16" fmla="*/ 835660 w 3558540"/>
              <a:gd name="connsiteY16" fmla="*/ 393700 h 668020"/>
              <a:gd name="connsiteX17" fmla="*/ 835660 w 3558540"/>
              <a:gd name="connsiteY17" fmla="*/ 358140 h 668020"/>
              <a:gd name="connsiteX18" fmla="*/ 906780 w 3558540"/>
              <a:gd name="connsiteY18" fmla="*/ 358140 h 668020"/>
              <a:gd name="connsiteX19" fmla="*/ 906780 w 3558540"/>
              <a:gd name="connsiteY19" fmla="*/ 327660 h 668020"/>
              <a:gd name="connsiteX20" fmla="*/ 975360 w 3558540"/>
              <a:gd name="connsiteY20" fmla="*/ 327660 h 668020"/>
              <a:gd name="connsiteX21" fmla="*/ 975360 w 3558540"/>
              <a:gd name="connsiteY21" fmla="*/ 307340 h 668020"/>
              <a:gd name="connsiteX22" fmla="*/ 1005840 w 3558540"/>
              <a:gd name="connsiteY22" fmla="*/ 307340 h 668020"/>
              <a:gd name="connsiteX23" fmla="*/ 1005840 w 3558540"/>
              <a:gd name="connsiteY23" fmla="*/ 259080 h 668020"/>
              <a:gd name="connsiteX24" fmla="*/ 1231900 w 3558540"/>
              <a:gd name="connsiteY24" fmla="*/ 259080 h 668020"/>
              <a:gd name="connsiteX25" fmla="*/ 1231900 w 3558540"/>
              <a:gd name="connsiteY25" fmla="*/ 243840 h 668020"/>
              <a:gd name="connsiteX26" fmla="*/ 1285240 w 3558540"/>
              <a:gd name="connsiteY26" fmla="*/ 243840 h 668020"/>
              <a:gd name="connsiteX27" fmla="*/ 1285240 w 3558540"/>
              <a:gd name="connsiteY27" fmla="*/ 226060 h 668020"/>
              <a:gd name="connsiteX28" fmla="*/ 1638300 w 3558540"/>
              <a:gd name="connsiteY28" fmla="*/ 226060 h 668020"/>
              <a:gd name="connsiteX29" fmla="*/ 1638300 w 3558540"/>
              <a:gd name="connsiteY29" fmla="*/ 193040 h 668020"/>
              <a:gd name="connsiteX30" fmla="*/ 1706880 w 3558540"/>
              <a:gd name="connsiteY30" fmla="*/ 193040 h 668020"/>
              <a:gd name="connsiteX31" fmla="*/ 1706880 w 3558540"/>
              <a:gd name="connsiteY31" fmla="*/ 167640 h 668020"/>
              <a:gd name="connsiteX32" fmla="*/ 1996440 w 3558540"/>
              <a:gd name="connsiteY32" fmla="*/ 167640 h 668020"/>
              <a:gd name="connsiteX33" fmla="*/ 1996440 w 3558540"/>
              <a:gd name="connsiteY33" fmla="*/ 111760 h 668020"/>
              <a:gd name="connsiteX34" fmla="*/ 2044700 w 3558540"/>
              <a:gd name="connsiteY34" fmla="*/ 111760 h 668020"/>
              <a:gd name="connsiteX35" fmla="*/ 2044700 w 3558540"/>
              <a:gd name="connsiteY35" fmla="*/ 81280 h 668020"/>
              <a:gd name="connsiteX36" fmla="*/ 2489200 w 3558540"/>
              <a:gd name="connsiteY36" fmla="*/ 81280 h 668020"/>
              <a:gd name="connsiteX37" fmla="*/ 2489200 w 3558540"/>
              <a:gd name="connsiteY37" fmla="*/ 58420 h 668020"/>
              <a:gd name="connsiteX38" fmla="*/ 2750820 w 3558540"/>
              <a:gd name="connsiteY38" fmla="*/ 58420 h 668020"/>
              <a:gd name="connsiteX39" fmla="*/ 2750820 w 3558540"/>
              <a:gd name="connsiteY39" fmla="*/ 30480 h 668020"/>
              <a:gd name="connsiteX40" fmla="*/ 3111500 w 3558540"/>
              <a:gd name="connsiteY40" fmla="*/ 30480 h 668020"/>
              <a:gd name="connsiteX41" fmla="*/ 3111500 w 3558540"/>
              <a:gd name="connsiteY41" fmla="*/ 0 h 668020"/>
              <a:gd name="connsiteX42" fmla="*/ 3558540 w 3558540"/>
              <a:gd name="connsiteY42" fmla="*/ 0 h 668020"/>
              <a:gd name="connsiteX0" fmla="*/ 0 w 3558540"/>
              <a:gd name="connsiteY0" fmla="*/ 668020 h 668020"/>
              <a:gd name="connsiteX1" fmla="*/ 0 w 3558540"/>
              <a:gd name="connsiteY1" fmla="*/ 607060 h 668020"/>
              <a:gd name="connsiteX2" fmla="*/ 73660 w 3558540"/>
              <a:gd name="connsiteY2" fmla="*/ 607060 h 668020"/>
              <a:gd name="connsiteX3" fmla="*/ 307340 w 3558540"/>
              <a:gd name="connsiteY3" fmla="*/ 607060 h 668020"/>
              <a:gd name="connsiteX4" fmla="*/ 307340 w 3558540"/>
              <a:gd name="connsiteY4" fmla="*/ 551180 h 668020"/>
              <a:gd name="connsiteX5" fmla="*/ 345440 w 3558540"/>
              <a:gd name="connsiteY5" fmla="*/ 551180 h 668020"/>
              <a:gd name="connsiteX6" fmla="*/ 345440 w 3558540"/>
              <a:gd name="connsiteY6" fmla="*/ 523240 h 668020"/>
              <a:gd name="connsiteX7" fmla="*/ 365760 w 3558540"/>
              <a:gd name="connsiteY7" fmla="*/ 523240 h 668020"/>
              <a:gd name="connsiteX8" fmla="*/ 365760 w 3558540"/>
              <a:gd name="connsiteY8" fmla="*/ 502920 h 668020"/>
              <a:gd name="connsiteX9" fmla="*/ 381000 w 3558540"/>
              <a:gd name="connsiteY9" fmla="*/ 502920 h 668020"/>
              <a:gd name="connsiteX10" fmla="*/ 381000 w 3558540"/>
              <a:gd name="connsiteY10" fmla="*/ 477520 h 668020"/>
              <a:gd name="connsiteX11" fmla="*/ 487680 w 3558540"/>
              <a:gd name="connsiteY11" fmla="*/ 477520 h 668020"/>
              <a:gd name="connsiteX12" fmla="*/ 487680 w 3558540"/>
              <a:gd name="connsiteY12" fmla="*/ 457200 h 668020"/>
              <a:gd name="connsiteX13" fmla="*/ 601980 w 3558540"/>
              <a:gd name="connsiteY13" fmla="*/ 457200 h 668020"/>
              <a:gd name="connsiteX14" fmla="*/ 601980 w 3558540"/>
              <a:gd name="connsiteY14" fmla="*/ 424180 h 668020"/>
              <a:gd name="connsiteX15" fmla="*/ 640080 w 3558540"/>
              <a:gd name="connsiteY15" fmla="*/ 424180 h 668020"/>
              <a:gd name="connsiteX16" fmla="*/ 640080 w 3558540"/>
              <a:gd name="connsiteY16" fmla="*/ 393700 h 668020"/>
              <a:gd name="connsiteX17" fmla="*/ 835660 w 3558540"/>
              <a:gd name="connsiteY17" fmla="*/ 393700 h 668020"/>
              <a:gd name="connsiteX18" fmla="*/ 835660 w 3558540"/>
              <a:gd name="connsiteY18" fmla="*/ 358140 h 668020"/>
              <a:gd name="connsiteX19" fmla="*/ 906780 w 3558540"/>
              <a:gd name="connsiteY19" fmla="*/ 358140 h 668020"/>
              <a:gd name="connsiteX20" fmla="*/ 906780 w 3558540"/>
              <a:gd name="connsiteY20" fmla="*/ 327660 h 668020"/>
              <a:gd name="connsiteX21" fmla="*/ 975360 w 3558540"/>
              <a:gd name="connsiteY21" fmla="*/ 327660 h 668020"/>
              <a:gd name="connsiteX22" fmla="*/ 975360 w 3558540"/>
              <a:gd name="connsiteY22" fmla="*/ 307340 h 668020"/>
              <a:gd name="connsiteX23" fmla="*/ 1005840 w 3558540"/>
              <a:gd name="connsiteY23" fmla="*/ 307340 h 668020"/>
              <a:gd name="connsiteX24" fmla="*/ 1005840 w 3558540"/>
              <a:gd name="connsiteY24" fmla="*/ 259080 h 668020"/>
              <a:gd name="connsiteX25" fmla="*/ 1231900 w 3558540"/>
              <a:gd name="connsiteY25" fmla="*/ 259080 h 668020"/>
              <a:gd name="connsiteX26" fmla="*/ 1231900 w 3558540"/>
              <a:gd name="connsiteY26" fmla="*/ 243840 h 668020"/>
              <a:gd name="connsiteX27" fmla="*/ 1285240 w 3558540"/>
              <a:gd name="connsiteY27" fmla="*/ 243840 h 668020"/>
              <a:gd name="connsiteX28" fmla="*/ 1285240 w 3558540"/>
              <a:gd name="connsiteY28" fmla="*/ 226060 h 668020"/>
              <a:gd name="connsiteX29" fmla="*/ 1638300 w 3558540"/>
              <a:gd name="connsiteY29" fmla="*/ 226060 h 668020"/>
              <a:gd name="connsiteX30" fmla="*/ 1638300 w 3558540"/>
              <a:gd name="connsiteY30" fmla="*/ 193040 h 668020"/>
              <a:gd name="connsiteX31" fmla="*/ 1706880 w 3558540"/>
              <a:gd name="connsiteY31" fmla="*/ 193040 h 668020"/>
              <a:gd name="connsiteX32" fmla="*/ 1706880 w 3558540"/>
              <a:gd name="connsiteY32" fmla="*/ 167640 h 668020"/>
              <a:gd name="connsiteX33" fmla="*/ 1996440 w 3558540"/>
              <a:gd name="connsiteY33" fmla="*/ 167640 h 668020"/>
              <a:gd name="connsiteX34" fmla="*/ 1996440 w 3558540"/>
              <a:gd name="connsiteY34" fmla="*/ 111760 h 668020"/>
              <a:gd name="connsiteX35" fmla="*/ 2044700 w 3558540"/>
              <a:gd name="connsiteY35" fmla="*/ 111760 h 668020"/>
              <a:gd name="connsiteX36" fmla="*/ 2044700 w 3558540"/>
              <a:gd name="connsiteY36" fmla="*/ 81280 h 668020"/>
              <a:gd name="connsiteX37" fmla="*/ 2489200 w 3558540"/>
              <a:gd name="connsiteY37" fmla="*/ 81280 h 668020"/>
              <a:gd name="connsiteX38" fmla="*/ 2489200 w 3558540"/>
              <a:gd name="connsiteY38" fmla="*/ 58420 h 668020"/>
              <a:gd name="connsiteX39" fmla="*/ 2750820 w 3558540"/>
              <a:gd name="connsiteY39" fmla="*/ 58420 h 668020"/>
              <a:gd name="connsiteX40" fmla="*/ 2750820 w 3558540"/>
              <a:gd name="connsiteY40" fmla="*/ 30480 h 668020"/>
              <a:gd name="connsiteX41" fmla="*/ 3111500 w 3558540"/>
              <a:gd name="connsiteY41" fmla="*/ 30480 h 668020"/>
              <a:gd name="connsiteX42" fmla="*/ 3111500 w 3558540"/>
              <a:gd name="connsiteY42" fmla="*/ 0 h 668020"/>
              <a:gd name="connsiteX43" fmla="*/ 3558540 w 3558540"/>
              <a:gd name="connsiteY43" fmla="*/ 0 h 668020"/>
              <a:gd name="connsiteX0" fmla="*/ 7620 w 3566160"/>
              <a:gd name="connsiteY0" fmla="*/ 668020 h 668020"/>
              <a:gd name="connsiteX1" fmla="*/ 0 w 3566160"/>
              <a:gd name="connsiteY1" fmla="*/ 632460 h 668020"/>
              <a:gd name="connsiteX2" fmla="*/ 81280 w 3566160"/>
              <a:gd name="connsiteY2" fmla="*/ 607060 h 668020"/>
              <a:gd name="connsiteX3" fmla="*/ 314960 w 3566160"/>
              <a:gd name="connsiteY3" fmla="*/ 607060 h 668020"/>
              <a:gd name="connsiteX4" fmla="*/ 314960 w 3566160"/>
              <a:gd name="connsiteY4" fmla="*/ 551180 h 668020"/>
              <a:gd name="connsiteX5" fmla="*/ 353060 w 3566160"/>
              <a:gd name="connsiteY5" fmla="*/ 551180 h 668020"/>
              <a:gd name="connsiteX6" fmla="*/ 353060 w 3566160"/>
              <a:gd name="connsiteY6" fmla="*/ 523240 h 668020"/>
              <a:gd name="connsiteX7" fmla="*/ 373380 w 3566160"/>
              <a:gd name="connsiteY7" fmla="*/ 523240 h 668020"/>
              <a:gd name="connsiteX8" fmla="*/ 373380 w 3566160"/>
              <a:gd name="connsiteY8" fmla="*/ 502920 h 668020"/>
              <a:gd name="connsiteX9" fmla="*/ 388620 w 3566160"/>
              <a:gd name="connsiteY9" fmla="*/ 502920 h 668020"/>
              <a:gd name="connsiteX10" fmla="*/ 388620 w 3566160"/>
              <a:gd name="connsiteY10" fmla="*/ 477520 h 668020"/>
              <a:gd name="connsiteX11" fmla="*/ 495300 w 3566160"/>
              <a:gd name="connsiteY11" fmla="*/ 477520 h 668020"/>
              <a:gd name="connsiteX12" fmla="*/ 495300 w 3566160"/>
              <a:gd name="connsiteY12" fmla="*/ 457200 h 668020"/>
              <a:gd name="connsiteX13" fmla="*/ 609600 w 3566160"/>
              <a:gd name="connsiteY13" fmla="*/ 457200 h 668020"/>
              <a:gd name="connsiteX14" fmla="*/ 609600 w 3566160"/>
              <a:gd name="connsiteY14" fmla="*/ 424180 h 668020"/>
              <a:gd name="connsiteX15" fmla="*/ 647700 w 3566160"/>
              <a:gd name="connsiteY15" fmla="*/ 424180 h 668020"/>
              <a:gd name="connsiteX16" fmla="*/ 647700 w 3566160"/>
              <a:gd name="connsiteY16" fmla="*/ 393700 h 668020"/>
              <a:gd name="connsiteX17" fmla="*/ 843280 w 3566160"/>
              <a:gd name="connsiteY17" fmla="*/ 393700 h 668020"/>
              <a:gd name="connsiteX18" fmla="*/ 843280 w 3566160"/>
              <a:gd name="connsiteY18" fmla="*/ 358140 h 668020"/>
              <a:gd name="connsiteX19" fmla="*/ 914400 w 3566160"/>
              <a:gd name="connsiteY19" fmla="*/ 358140 h 668020"/>
              <a:gd name="connsiteX20" fmla="*/ 914400 w 3566160"/>
              <a:gd name="connsiteY20" fmla="*/ 327660 h 668020"/>
              <a:gd name="connsiteX21" fmla="*/ 982980 w 3566160"/>
              <a:gd name="connsiteY21" fmla="*/ 327660 h 668020"/>
              <a:gd name="connsiteX22" fmla="*/ 982980 w 3566160"/>
              <a:gd name="connsiteY22" fmla="*/ 307340 h 668020"/>
              <a:gd name="connsiteX23" fmla="*/ 1013460 w 3566160"/>
              <a:gd name="connsiteY23" fmla="*/ 307340 h 668020"/>
              <a:gd name="connsiteX24" fmla="*/ 1013460 w 3566160"/>
              <a:gd name="connsiteY24" fmla="*/ 259080 h 668020"/>
              <a:gd name="connsiteX25" fmla="*/ 1239520 w 3566160"/>
              <a:gd name="connsiteY25" fmla="*/ 259080 h 668020"/>
              <a:gd name="connsiteX26" fmla="*/ 1239520 w 3566160"/>
              <a:gd name="connsiteY26" fmla="*/ 243840 h 668020"/>
              <a:gd name="connsiteX27" fmla="*/ 1292860 w 3566160"/>
              <a:gd name="connsiteY27" fmla="*/ 243840 h 668020"/>
              <a:gd name="connsiteX28" fmla="*/ 1292860 w 3566160"/>
              <a:gd name="connsiteY28" fmla="*/ 226060 h 668020"/>
              <a:gd name="connsiteX29" fmla="*/ 1645920 w 3566160"/>
              <a:gd name="connsiteY29" fmla="*/ 226060 h 668020"/>
              <a:gd name="connsiteX30" fmla="*/ 1645920 w 3566160"/>
              <a:gd name="connsiteY30" fmla="*/ 193040 h 668020"/>
              <a:gd name="connsiteX31" fmla="*/ 1714500 w 3566160"/>
              <a:gd name="connsiteY31" fmla="*/ 193040 h 668020"/>
              <a:gd name="connsiteX32" fmla="*/ 1714500 w 3566160"/>
              <a:gd name="connsiteY32" fmla="*/ 167640 h 668020"/>
              <a:gd name="connsiteX33" fmla="*/ 2004060 w 3566160"/>
              <a:gd name="connsiteY33" fmla="*/ 167640 h 668020"/>
              <a:gd name="connsiteX34" fmla="*/ 2004060 w 3566160"/>
              <a:gd name="connsiteY34" fmla="*/ 111760 h 668020"/>
              <a:gd name="connsiteX35" fmla="*/ 2052320 w 3566160"/>
              <a:gd name="connsiteY35" fmla="*/ 111760 h 668020"/>
              <a:gd name="connsiteX36" fmla="*/ 2052320 w 3566160"/>
              <a:gd name="connsiteY36" fmla="*/ 81280 h 668020"/>
              <a:gd name="connsiteX37" fmla="*/ 2496820 w 3566160"/>
              <a:gd name="connsiteY37" fmla="*/ 81280 h 668020"/>
              <a:gd name="connsiteX38" fmla="*/ 2496820 w 3566160"/>
              <a:gd name="connsiteY38" fmla="*/ 58420 h 668020"/>
              <a:gd name="connsiteX39" fmla="*/ 2758440 w 3566160"/>
              <a:gd name="connsiteY39" fmla="*/ 58420 h 668020"/>
              <a:gd name="connsiteX40" fmla="*/ 2758440 w 3566160"/>
              <a:gd name="connsiteY40" fmla="*/ 30480 h 668020"/>
              <a:gd name="connsiteX41" fmla="*/ 3119120 w 3566160"/>
              <a:gd name="connsiteY41" fmla="*/ 30480 h 668020"/>
              <a:gd name="connsiteX42" fmla="*/ 3119120 w 3566160"/>
              <a:gd name="connsiteY42" fmla="*/ 0 h 668020"/>
              <a:gd name="connsiteX43" fmla="*/ 3566160 w 3566160"/>
              <a:gd name="connsiteY43" fmla="*/ 0 h 668020"/>
              <a:gd name="connsiteX0" fmla="*/ 7620 w 3566160"/>
              <a:gd name="connsiteY0" fmla="*/ 668020 h 668020"/>
              <a:gd name="connsiteX1" fmla="*/ 0 w 3566160"/>
              <a:gd name="connsiteY1" fmla="*/ 632460 h 668020"/>
              <a:gd name="connsiteX2" fmla="*/ 78740 w 3566160"/>
              <a:gd name="connsiteY2" fmla="*/ 629920 h 668020"/>
              <a:gd name="connsiteX3" fmla="*/ 81280 w 3566160"/>
              <a:gd name="connsiteY3" fmla="*/ 607060 h 668020"/>
              <a:gd name="connsiteX4" fmla="*/ 314960 w 3566160"/>
              <a:gd name="connsiteY4" fmla="*/ 607060 h 668020"/>
              <a:gd name="connsiteX5" fmla="*/ 314960 w 3566160"/>
              <a:gd name="connsiteY5" fmla="*/ 551180 h 668020"/>
              <a:gd name="connsiteX6" fmla="*/ 353060 w 3566160"/>
              <a:gd name="connsiteY6" fmla="*/ 551180 h 668020"/>
              <a:gd name="connsiteX7" fmla="*/ 353060 w 3566160"/>
              <a:gd name="connsiteY7" fmla="*/ 523240 h 668020"/>
              <a:gd name="connsiteX8" fmla="*/ 373380 w 3566160"/>
              <a:gd name="connsiteY8" fmla="*/ 523240 h 668020"/>
              <a:gd name="connsiteX9" fmla="*/ 373380 w 3566160"/>
              <a:gd name="connsiteY9" fmla="*/ 502920 h 668020"/>
              <a:gd name="connsiteX10" fmla="*/ 388620 w 3566160"/>
              <a:gd name="connsiteY10" fmla="*/ 502920 h 668020"/>
              <a:gd name="connsiteX11" fmla="*/ 388620 w 3566160"/>
              <a:gd name="connsiteY11" fmla="*/ 477520 h 668020"/>
              <a:gd name="connsiteX12" fmla="*/ 495300 w 3566160"/>
              <a:gd name="connsiteY12" fmla="*/ 477520 h 668020"/>
              <a:gd name="connsiteX13" fmla="*/ 495300 w 3566160"/>
              <a:gd name="connsiteY13" fmla="*/ 457200 h 668020"/>
              <a:gd name="connsiteX14" fmla="*/ 609600 w 3566160"/>
              <a:gd name="connsiteY14" fmla="*/ 457200 h 668020"/>
              <a:gd name="connsiteX15" fmla="*/ 609600 w 3566160"/>
              <a:gd name="connsiteY15" fmla="*/ 424180 h 668020"/>
              <a:gd name="connsiteX16" fmla="*/ 647700 w 3566160"/>
              <a:gd name="connsiteY16" fmla="*/ 424180 h 668020"/>
              <a:gd name="connsiteX17" fmla="*/ 647700 w 3566160"/>
              <a:gd name="connsiteY17" fmla="*/ 393700 h 668020"/>
              <a:gd name="connsiteX18" fmla="*/ 843280 w 3566160"/>
              <a:gd name="connsiteY18" fmla="*/ 393700 h 668020"/>
              <a:gd name="connsiteX19" fmla="*/ 843280 w 3566160"/>
              <a:gd name="connsiteY19" fmla="*/ 358140 h 668020"/>
              <a:gd name="connsiteX20" fmla="*/ 914400 w 3566160"/>
              <a:gd name="connsiteY20" fmla="*/ 358140 h 668020"/>
              <a:gd name="connsiteX21" fmla="*/ 914400 w 3566160"/>
              <a:gd name="connsiteY21" fmla="*/ 327660 h 668020"/>
              <a:gd name="connsiteX22" fmla="*/ 982980 w 3566160"/>
              <a:gd name="connsiteY22" fmla="*/ 327660 h 668020"/>
              <a:gd name="connsiteX23" fmla="*/ 982980 w 3566160"/>
              <a:gd name="connsiteY23" fmla="*/ 307340 h 668020"/>
              <a:gd name="connsiteX24" fmla="*/ 1013460 w 3566160"/>
              <a:gd name="connsiteY24" fmla="*/ 307340 h 668020"/>
              <a:gd name="connsiteX25" fmla="*/ 1013460 w 3566160"/>
              <a:gd name="connsiteY25" fmla="*/ 259080 h 668020"/>
              <a:gd name="connsiteX26" fmla="*/ 1239520 w 3566160"/>
              <a:gd name="connsiteY26" fmla="*/ 259080 h 668020"/>
              <a:gd name="connsiteX27" fmla="*/ 1239520 w 3566160"/>
              <a:gd name="connsiteY27" fmla="*/ 243840 h 668020"/>
              <a:gd name="connsiteX28" fmla="*/ 1292860 w 3566160"/>
              <a:gd name="connsiteY28" fmla="*/ 243840 h 668020"/>
              <a:gd name="connsiteX29" fmla="*/ 1292860 w 3566160"/>
              <a:gd name="connsiteY29" fmla="*/ 226060 h 668020"/>
              <a:gd name="connsiteX30" fmla="*/ 1645920 w 3566160"/>
              <a:gd name="connsiteY30" fmla="*/ 226060 h 668020"/>
              <a:gd name="connsiteX31" fmla="*/ 1645920 w 3566160"/>
              <a:gd name="connsiteY31" fmla="*/ 193040 h 668020"/>
              <a:gd name="connsiteX32" fmla="*/ 1714500 w 3566160"/>
              <a:gd name="connsiteY32" fmla="*/ 193040 h 668020"/>
              <a:gd name="connsiteX33" fmla="*/ 1714500 w 3566160"/>
              <a:gd name="connsiteY33" fmla="*/ 167640 h 668020"/>
              <a:gd name="connsiteX34" fmla="*/ 2004060 w 3566160"/>
              <a:gd name="connsiteY34" fmla="*/ 167640 h 668020"/>
              <a:gd name="connsiteX35" fmla="*/ 2004060 w 3566160"/>
              <a:gd name="connsiteY35" fmla="*/ 111760 h 668020"/>
              <a:gd name="connsiteX36" fmla="*/ 2052320 w 3566160"/>
              <a:gd name="connsiteY36" fmla="*/ 111760 h 668020"/>
              <a:gd name="connsiteX37" fmla="*/ 2052320 w 3566160"/>
              <a:gd name="connsiteY37" fmla="*/ 81280 h 668020"/>
              <a:gd name="connsiteX38" fmla="*/ 2496820 w 3566160"/>
              <a:gd name="connsiteY38" fmla="*/ 81280 h 668020"/>
              <a:gd name="connsiteX39" fmla="*/ 2496820 w 3566160"/>
              <a:gd name="connsiteY39" fmla="*/ 58420 h 668020"/>
              <a:gd name="connsiteX40" fmla="*/ 2758440 w 3566160"/>
              <a:gd name="connsiteY40" fmla="*/ 58420 h 668020"/>
              <a:gd name="connsiteX41" fmla="*/ 2758440 w 3566160"/>
              <a:gd name="connsiteY41" fmla="*/ 30480 h 668020"/>
              <a:gd name="connsiteX42" fmla="*/ 3119120 w 3566160"/>
              <a:gd name="connsiteY42" fmla="*/ 30480 h 668020"/>
              <a:gd name="connsiteX43" fmla="*/ 3119120 w 3566160"/>
              <a:gd name="connsiteY43" fmla="*/ 0 h 668020"/>
              <a:gd name="connsiteX44" fmla="*/ 3566160 w 3566160"/>
              <a:gd name="connsiteY44" fmla="*/ 0 h 668020"/>
              <a:gd name="connsiteX0" fmla="*/ 7620 w 3566160"/>
              <a:gd name="connsiteY0" fmla="*/ 668020 h 668020"/>
              <a:gd name="connsiteX1" fmla="*/ 0 w 3566160"/>
              <a:gd name="connsiteY1" fmla="*/ 632460 h 668020"/>
              <a:gd name="connsiteX2" fmla="*/ 78740 w 3566160"/>
              <a:gd name="connsiteY2" fmla="*/ 629920 h 668020"/>
              <a:gd name="connsiteX3" fmla="*/ 81280 w 3566160"/>
              <a:gd name="connsiteY3" fmla="*/ 607060 h 668020"/>
              <a:gd name="connsiteX4" fmla="*/ 314960 w 3566160"/>
              <a:gd name="connsiteY4" fmla="*/ 607060 h 668020"/>
              <a:gd name="connsiteX5" fmla="*/ 314960 w 3566160"/>
              <a:gd name="connsiteY5" fmla="*/ 551180 h 668020"/>
              <a:gd name="connsiteX6" fmla="*/ 353060 w 3566160"/>
              <a:gd name="connsiteY6" fmla="*/ 551180 h 668020"/>
              <a:gd name="connsiteX7" fmla="*/ 353060 w 3566160"/>
              <a:gd name="connsiteY7" fmla="*/ 523240 h 668020"/>
              <a:gd name="connsiteX8" fmla="*/ 373380 w 3566160"/>
              <a:gd name="connsiteY8" fmla="*/ 523240 h 668020"/>
              <a:gd name="connsiteX9" fmla="*/ 373380 w 3566160"/>
              <a:gd name="connsiteY9" fmla="*/ 502920 h 668020"/>
              <a:gd name="connsiteX10" fmla="*/ 388620 w 3566160"/>
              <a:gd name="connsiteY10" fmla="*/ 502920 h 668020"/>
              <a:gd name="connsiteX11" fmla="*/ 388620 w 3566160"/>
              <a:gd name="connsiteY11" fmla="*/ 477520 h 668020"/>
              <a:gd name="connsiteX12" fmla="*/ 495300 w 3566160"/>
              <a:gd name="connsiteY12" fmla="*/ 477520 h 668020"/>
              <a:gd name="connsiteX13" fmla="*/ 495300 w 3566160"/>
              <a:gd name="connsiteY13" fmla="*/ 457200 h 668020"/>
              <a:gd name="connsiteX14" fmla="*/ 609600 w 3566160"/>
              <a:gd name="connsiteY14" fmla="*/ 457200 h 668020"/>
              <a:gd name="connsiteX15" fmla="*/ 609600 w 3566160"/>
              <a:gd name="connsiteY15" fmla="*/ 424180 h 668020"/>
              <a:gd name="connsiteX16" fmla="*/ 647700 w 3566160"/>
              <a:gd name="connsiteY16" fmla="*/ 424180 h 668020"/>
              <a:gd name="connsiteX17" fmla="*/ 647700 w 3566160"/>
              <a:gd name="connsiteY17" fmla="*/ 393700 h 668020"/>
              <a:gd name="connsiteX18" fmla="*/ 843280 w 3566160"/>
              <a:gd name="connsiteY18" fmla="*/ 393700 h 668020"/>
              <a:gd name="connsiteX19" fmla="*/ 843280 w 3566160"/>
              <a:gd name="connsiteY19" fmla="*/ 358140 h 668020"/>
              <a:gd name="connsiteX20" fmla="*/ 914400 w 3566160"/>
              <a:gd name="connsiteY20" fmla="*/ 358140 h 668020"/>
              <a:gd name="connsiteX21" fmla="*/ 914400 w 3566160"/>
              <a:gd name="connsiteY21" fmla="*/ 327660 h 668020"/>
              <a:gd name="connsiteX22" fmla="*/ 982980 w 3566160"/>
              <a:gd name="connsiteY22" fmla="*/ 327660 h 668020"/>
              <a:gd name="connsiteX23" fmla="*/ 982980 w 3566160"/>
              <a:gd name="connsiteY23" fmla="*/ 307340 h 668020"/>
              <a:gd name="connsiteX24" fmla="*/ 1013460 w 3566160"/>
              <a:gd name="connsiteY24" fmla="*/ 307340 h 668020"/>
              <a:gd name="connsiteX25" fmla="*/ 1013460 w 3566160"/>
              <a:gd name="connsiteY25" fmla="*/ 259080 h 668020"/>
              <a:gd name="connsiteX26" fmla="*/ 1239520 w 3566160"/>
              <a:gd name="connsiteY26" fmla="*/ 259080 h 668020"/>
              <a:gd name="connsiteX27" fmla="*/ 1239520 w 3566160"/>
              <a:gd name="connsiteY27" fmla="*/ 243840 h 668020"/>
              <a:gd name="connsiteX28" fmla="*/ 1292860 w 3566160"/>
              <a:gd name="connsiteY28" fmla="*/ 243840 h 668020"/>
              <a:gd name="connsiteX29" fmla="*/ 1292860 w 3566160"/>
              <a:gd name="connsiteY29" fmla="*/ 226060 h 668020"/>
              <a:gd name="connsiteX30" fmla="*/ 1645920 w 3566160"/>
              <a:gd name="connsiteY30" fmla="*/ 226060 h 668020"/>
              <a:gd name="connsiteX31" fmla="*/ 1645920 w 3566160"/>
              <a:gd name="connsiteY31" fmla="*/ 193040 h 668020"/>
              <a:gd name="connsiteX32" fmla="*/ 1714500 w 3566160"/>
              <a:gd name="connsiteY32" fmla="*/ 193040 h 668020"/>
              <a:gd name="connsiteX33" fmla="*/ 1714500 w 3566160"/>
              <a:gd name="connsiteY33" fmla="*/ 167640 h 668020"/>
              <a:gd name="connsiteX34" fmla="*/ 2004060 w 3566160"/>
              <a:gd name="connsiteY34" fmla="*/ 167640 h 668020"/>
              <a:gd name="connsiteX35" fmla="*/ 2004060 w 3566160"/>
              <a:gd name="connsiteY35" fmla="*/ 111760 h 668020"/>
              <a:gd name="connsiteX36" fmla="*/ 2052320 w 3566160"/>
              <a:gd name="connsiteY36" fmla="*/ 111760 h 668020"/>
              <a:gd name="connsiteX37" fmla="*/ 2052320 w 3566160"/>
              <a:gd name="connsiteY37" fmla="*/ 81280 h 668020"/>
              <a:gd name="connsiteX38" fmla="*/ 2496820 w 3566160"/>
              <a:gd name="connsiteY38" fmla="*/ 81280 h 668020"/>
              <a:gd name="connsiteX39" fmla="*/ 2496820 w 3566160"/>
              <a:gd name="connsiteY39" fmla="*/ 58420 h 668020"/>
              <a:gd name="connsiteX40" fmla="*/ 2758440 w 3566160"/>
              <a:gd name="connsiteY40" fmla="*/ 58420 h 668020"/>
              <a:gd name="connsiteX41" fmla="*/ 2758440 w 3566160"/>
              <a:gd name="connsiteY41" fmla="*/ 30480 h 668020"/>
              <a:gd name="connsiteX42" fmla="*/ 3119120 w 3566160"/>
              <a:gd name="connsiteY42" fmla="*/ 30480 h 668020"/>
              <a:gd name="connsiteX43" fmla="*/ 3119120 w 3566160"/>
              <a:gd name="connsiteY43" fmla="*/ 0 h 668020"/>
              <a:gd name="connsiteX44" fmla="*/ 3566160 w 3566160"/>
              <a:gd name="connsiteY44" fmla="*/ 0 h 668020"/>
              <a:gd name="connsiteX0" fmla="*/ 7620 w 3566160"/>
              <a:gd name="connsiteY0" fmla="*/ 668020 h 668020"/>
              <a:gd name="connsiteX1" fmla="*/ 0 w 3566160"/>
              <a:gd name="connsiteY1" fmla="*/ 632460 h 668020"/>
              <a:gd name="connsiteX2" fmla="*/ 78740 w 3566160"/>
              <a:gd name="connsiteY2" fmla="*/ 629920 h 668020"/>
              <a:gd name="connsiteX3" fmla="*/ 81280 w 3566160"/>
              <a:gd name="connsiteY3" fmla="*/ 607060 h 668020"/>
              <a:gd name="connsiteX4" fmla="*/ 314960 w 3566160"/>
              <a:gd name="connsiteY4" fmla="*/ 607060 h 668020"/>
              <a:gd name="connsiteX5" fmla="*/ 314960 w 3566160"/>
              <a:gd name="connsiteY5" fmla="*/ 551180 h 668020"/>
              <a:gd name="connsiteX6" fmla="*/ 353060 w 3566160"/>
              <a:gd name="connsiteY6" fmla="*/ 551180 h 668020"/>
              <a:gd name="connsiteX7" fmla="*/ 353060 w 3566160"/>
              <a:gd name="connsiteY7" fmla="*/ 523240 h 668020"/>
              <a:gd name="connsiteX8" fmla="*/ 373380 w 3566160"/>
              <a:gd name="connsiteY8" fmla="*/ 523240 h 668020"/>
              <a:gd name="connsiteX9" fmla="*/ 373380 w 3566160"/>
              <a:gd name="connsiteY9" fmla="*/ 502920 h 668020"/>
              <a:gd name="connsiteX10" fmla="*/ 388620 w 3566160"/>
              <a:gd name="connsiteY10" fmla="*/ 502920 h 668020"/>
              <a:gd name="connsiteX11" fmla="*/ 388620 w 3566160"/>
              <a:gd name="connsiteY11" fmla="*/ 477520 h 668020"/>
              <a:gd name="connsiteX12" fmla="*/ 495300 w 3566160"/>
              <a:gd name="connsiteY12" fmla="*/ 477520 h 668020"/>
              <a:gd name="connsiteX13" fmla="*/ 495300 w 3566160"/>
              <a:gd name="connsiteY13" fmla="*/ 457200 h 668020"/>
              <a:gd name="connsiteX14" fmla="*/ 609600 w 3566160"/>
              <a:gd name="connsiteY14" fmla="*/ 457200 h 668020"/>
              <a:gd name="connsiteX15" fmla="*/ 609600 w 3566160"/>
              <a:gd name="connsiteY15" fmla="*/ 424180 h 668020"/>
              <a:gd name="connsiteX16" fmla="*/ 647700 w 3566160"/>
              <a:gd name="connsiteY16" fmla="*/ 424180 h 668020"/>
              <a:gd name="connsiteX17" fmla="*/ 647700 w 3566160"/>
              <a:gd name="connsiteY17" fmla="*/ 393700 h 668020"/>
              <a:gd name="connsiteX18" fmla="*/ 843280 w 3566160"/>
              <a:gd name="connsiteY18" fmla="*/ 393700 h 668020"/>
              <a:gd name="connsiteX19" fmla="*/ 843280 w 3566160"/>
              <a:gd name="connsiteY19" fmla="*/ 358140 h 668020"/>
              <a:gd name="connsiteX20" fmla="*/ 914400 w 3566160"/>
              <a:gd name="connsiteY20" fmla="*/ 358140 h 668020"/>
              <a:gd name="connsiteX21" fmla="*/ 914400 w 3566160"/>
              <a:gd name="connsiteY21" fmla="*/ 327660 h 668020"/>
              <a:gd name="connsiteX22" fmla="*/ 982980 w 3566160"/>
              <a:gd name="connsiteY22" fmla="*/ 327660 h 668020"/>
              <a:gd name="connsiteX23" fmla="*/ 982980 w 3566160"/>
              <a:gd name="connsiteY23" fmla="*/ 307340 h 668020"/>
              <a:gd name="connsiteX24" fmla="*/ 1013460 w 3566160"/>
              <a:gd name="connsiteY24" fmla="*/ 307340 h 668020"/>
              <a:gd name="connsiteX25" fmla="*/ 1013460 w 3566160"/>
              <a:gd name="connsiteY25" fmla="*/ 259080 h 668020"/>
              <a:gd name="connsiteX26" fmla="*/ 1239520 w 3566160"/>
              <a:gd name="connsiteY26" fmla="*/ 259080 h 668020"/>
              <a:gd name="connsiteX27" fmla="*/ 1239520 w 3566160"/>
              <a:gd name="connsiteY27" fmla="*/ 243840 h 668020"/>
              <a:gd name="connsiteX28" fmla="*/ 1292860 w 3566160"/>
              <a:gd name="connsiteY28" fmla="*/ 243840 h 668020"/>
              <a:gd name="connsiteX29" fmla="*/ 1292860 w 3566160"/>
              <a:gd name="connsiteY29" fmla="*/ 226060 h 668020"/>
              <a:gd name="connsiteX30" fmla="*/ 1645920 w 3566160"/>
              <a:gd name="connsiteY30" fmla="*/ 226060 h 668020"/>
              <a:gd name="connsiteX31" fmla="*/ 1645920 w 3566160"/>
              <a:gd name="connsiteY31" fmla="*/ 193040 h 668020"/>
              <a:gd name="connsiteX32" fmla="*/ 1714500 w 3566160"/>
              <a:gd name="connsiteY32" fmla="*/ 193040 h 668020"/>
              <a:gd name="connsiteX33" fmla="*/ 1714500 w 3566160"/>
              <a:gd name="connsiteY33" fmla="*/ 167640 h 668020"/>
              <a:gd name="connsiteX34" fmla="*/ 2004060 w 3566160"/>
              <a:gd name="connsiteY34" fmla="*/ 167640 h 668020"/>
              <a:gd name="connsiteX35" fmla="*/ 2004060 w 3566160"/>
              <a:gd name="connsiteY35" fmla="*/ 111760 h 668020"/>
              <a:gd name="connsiteX36" fmla="*/ 2052320 w 3566160"/>
              <a:gd name="connsiteY36" fmla="*/ 111760 h 668020"/>
              <a:gd name="connsiteX37" fmla="*/ 2052320 w 3566160"/>
              <a:gd name="connsiteY37" fmla="*/ 81280 h 668020"/>
              <a:gd name="connsiteX38" fmla="*/ 2496820 w 3566160"/>
              <a:gd name="connsiteY38" fmla="*/ 81280 h 668020"/>
              <a:gd name="connsiteX39" fmla="*/ 2496820 w 3566160"/>
              <a:gd name="connsiteY39" fmla="*/ 58420 h 668020"/>
              <a:gd name="connsiteX40" fmla="*/ 2758440 w 3566160"/>
              <a:gd name="connsiteY40" fmla="*/ 58420 h 668020"/>
              <a:gd name="connsiteX41" fmla="*/ 2758440 w 3566160"/>
              <a:gd name="connsiteY41" fmla="*/ 30480 h 668020"/>
              <a:gd name="connsiteX42" fmla="*/ 3119120 w 3566160"/>
              <a:gd name="connsiteY42" fmla="*/ 30480 h 668020"/>
              <a:gd name="connsiteX43" fmla="*/ 3119120 w 3566160"/>
              <a:gd name="connsiteY43" fmla="*/ 0 h 668020"/>
              <a:gd name="connsiteX44" fmla="*/ 3566160 w 3566160"/>
              <a:gd name="connsiteY44" fmla="*/ 0 h 66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566160" h="668020">
                <a:moveTo>
                  <a:pt x="7620" y="668020"/>
                </a:moveTo>
                <a:lnTo>
                  <a:pt x="0" y="632460"/>
                </a:lnTo>
                <a:lnTo>
                  <a:pt x="78740" y="629920"/>
                </a:lnTo>
                <a:lnTo>
                  <a:pt x="81280" y="607060"/>
                </a:lnTo>
                <a:lnTo>
                  <a:pt x="314960" y="607060"/>
                </a:lnTo>
                <a:lnTo>
                  <a:pt x="314960" y="551180"/>
                </a:lnTo>
                <a:lnTo>
                  <a:pt x="353060" y="551180"/>
                </a:lnTo>
                <a:lnTo>
                  <a:pt x="353060" y="523240"/>
                </a:lnTo>
                <a:lnTo>
                  <a:pt x="373380" y="523240"/>
                </a:lnTo>
                <a:lnTo>
                  <a:pt x="373380" y="502920"/>
                </a:lnTo>
                <a:lnTo>
                  <a:pt x="388620" y="502920"/>
                </a:lnTo>
                <a:lnTo>
                  <a:pt x="388620" y="477520"/>
                </a:lnTo>
                <a:lnTo>
                  <a:pt x="495300" y="477520"/>
                </a:lnTo>
                <a:lnTo>
                  <a:pt x="495300" y="457200"/>
                </a:lnTo>
                <a:lnTo>
                  <a:pt x="609600" y="457200"/>
                </a:lnTo>
                <a:lnTo>
                  <a:pt x="609600" y="424180"/>
                </a:lnTo>
                <a:lnTo>
                  <a:pt x="647700" y="424180"/>
                </a:lnTo>
                <a:lnTo>
                  <a:pt x="647700" y="393700"/>
                </a:lnTo>
                <a:lnTo>
                  <a:pt x="843280" y="393700"/>
                </a:lnTo>
                <a:lnTo>
                  <a:pt x="843280" y="358140"/>
                </a:lnTo>
                <a:lnTo>
                  <a:pt x="914400" y="358140"/>
                </a:lnTo>
                <a:lnTo>
                  <a:pt x="914400" y="327660"/>
                </a:lnTo>
                <a:lnTo>
                  <a:pt x="982980" y="327660"/>
                </a:lnTo>
                <a:lnTo>
                  <a:pt x="982980" y="307340"/>
                </a:lnTo>
                <a:lnTo>
                  <a:pt x="1013460" y="307340"/>
                </a:lnTo>
                <a:lnTo>
                  <a:pt x="1013460" y="259080"/>
                </a:lnTo>
                <a:lnTo>
                  <a:pt x="1239520" y="259080"/>
                </a:lnTo>
                <a:lnTo>
                  <a:pt x="1239520" y="243840"/>
                </a:lnTo>
                <a:lnTo>
                  <a:pt x="1292860" y="243840"/>
                </a:lnTo>
                <a:lnTo>
                  <a:pt x="1292860" y="226060"/>
                </a:lnTo>
                <a:lnTo>
                  <a:pt x="1645920" y="226060"/>
                </a:lnTo>
                <a:lnTo>
                  <a:pt x="1645920" y="193040"/>
                </a:lnTo>
                <a:lnTo>
                  <a:pt x="1714500" y="193040"/>
                </a:lnTo>
                <a:lnTo>
                  <a:pt x="1714500" y="167640"/>
                </a:lnTo>
                <a:lnTo>
                  <a:pt x="2004060" y="167640"/>
                </a:lnTo>
                <a:lnTo>
                  <a:pt x="2004060" y="111760"/>
                </a:lnTo>
                <a:lnTo>
                  <a:pt x="2052320" y="111760"/>
                </a:lnTo>
                <a:lnTo>
                  <a:pt x="2052320" y="81280"/>
                </a:lnTo>
                <a:lnTo>
                  <a:pt x="2496820" y="81280"/>
                </a:lnTo>
                <a:lnTo>
                  <a:pt x="2496820" y="58420"/>
                </a:lnTo>
                <a:lnTo>
                  <a:pt x="2758440" y="58420"/>
                </a:lnTo>
                <a:lnTo>
                  <a:pt x="2758440" y="30480"/>
                </a:lnTo>
                <a:lnTo>
                  <a:pt x="3119120" y="30480"/>
                </a:lnTo>
                <a:lnTo>
                  <a:pt x="3119120" y="0"/>
                </a:lnTo>
                <a:lnTo>
                  <a:pt x="3566160" y="0"/>
                </a:lnTo>
              </a:path>
            </a:pathLst>
          </a:custGeom>
          <a:noFill/>
          <a:ln w="28575">
            <a:solidFill>
              <a:srgbClr val="DA006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406" name="Freeform 405"/>
          <p:cNvSpPr/>
          <p:nvPr/>
        </p:nvSpPr>
        <p:spPr>
          <a:xfrm>
            <a:off x="914400" y="4322763"/>
            <a:ext cx="3675063" cy="1293812"/>
          </a:xfrm>
          <a:custGeom>
            <a:avLst/>
            <a:gdLst>
              <a:gd name="connsiteX0" fmla="*/ 0 w 3675380"/>
              <a:gd name="connsiteY0" fmla="*/ 1292860 h 1292860"/>
              <a:gd name="connsiteX1" fmla="*/ 101600 w 3675380"/>
              <a:gd name="connsiteY1" fmla="*/ 1292860 h 1292860"/>
              <a:gd name="connsiteX2" fmla="*/ 101600 w 3675380"/>
              <a:gd name="connsiteY2" fmla="*/ 1272540 h 1292860"/>
              <a:gd name="connsiteX3" fmla="*/ 187960 w 3675380"/>
              <a:gd name="connsiteY3" fmla="*/ 1272540 h 1292860"/>
              <a:gd name="connsiteX4" fmla="*/ 187960 w 3675380"/>
              <a:gd name="connsiteY4" fmla="*/ 1247140 h 1292860"/>
              <a:gd name="connsiteX5" fmla="*/ 215900 w 3675380"/>
              <a:gd name="connsiteY5" fmla="*/ 1247140 h 1292860"/>
              <a:gd name="connsiteX6" fmla="*/ 215900 w 3675380"/>
              <a:gd name="connsiteY6" fmla="*/ 1224280 h 1292860"/>
              <a:gd name="connsiteX7" fmla="*/ 231140 w 3675380"/>
              <a:gd name="connsiteY7" fmla="*/ 1224280 h 1292860"/>
              <a:gd name="connsiteX8" fmla="*/ 231140 w 3675380"/>
              <a:gd name="connsiteY8" fmla="*/ 1155700 h 1292860"/>
              <a:gd name="connsiteX9" fmla="*/ 289560 w 3675380"/>
              <a:gd name="connsiteY9" fmla="*/ 1155700 h 1292860"/>
              <a:gd name="connsiteX10" fmla="*/ 289560 w 3675380"/>
              <a:gd name="connsiteY10" fmla="*/ 1122680 h 1292860"/>
              <a:gd name="connsiteX11" fmla="*/ 411480 w 3675380"/>
              <a:gd name="connsiteY11" fmla="*/ 1122680 h 1292860"/>
              <a:gd name="connsiteX12" fmla="*/ 411480 w 3675380"/>
              <a:gd name="connsiteY12" fmla="*/ 1094740 h 1292860"/>
              <a:gd name="connsiteX13" fmla="*/ 528320 w 3675380"/>
              <a:gd name="connsiteY13" fmla="*/ 1094740 h 1292860"/>
              <a:gd name="connsiteX14" fmla="*/ 528320 w 3675380"/>
              <a:gd name="connsiteY14" fmla="*/ 1046480 h 1292860"/>
              <a:gd name="connsiteX15" fmla="*/ 551180 w 3675380"/>
              <a:gd name="connsiteY15" fmla="*/ 1046480 h 1292860"/>
              <a:gd name="connsiteX16" fmla="*/ 551180 w 3675380"/>
              <a:gd name="connsiteY16" fmla="*/ 1021080 h 1292860"/>
              <a:gd name="connsiteX17" fmla="*/ 568960 w 3675380"/>
              <a:gd name="connsiteY17" fmla="*/ 1021080 h 1292860"/>
              <a:gd name="connsiteX18" fmla="*/ 568960 w 3675380"/>
              <a:gd name="connsiteY18" fmla="*/ 970280 h 1292860"/>
              <a:gd name="connsiteX19" fmla="*/ 713740 w 3675380"/>
              <a:gd name="connsiteY19" fmla="*/ 970280 h 1292860"/>
              <a:gd name="connsiteX20" fmla="*/ 713740 w 3675380"/>
              <a:gd name="connsiteY20" fmla="*/ 944880 h 1292860"/>
              <a:gd name="connsiteX21" fmla="*/ 751840 w 3675380"/>
              <a:gd name="connsiteY21" fmla="*/ 944880 h 1292860"/>
              <a:gd name="connsiteX22" fmla="*/ 751840 w 3675380"/>
              <a:gd name="connsiteY22" fmla="*/ 924560 h 1292860"/>
              <a:gd name="connsiteX23" fmla="*/ 840740 w 3675380"/>
              <a:gd name="connsiteY23" fmla="*/ 924560 h 1292860"/>
              <a:gd name="connsiteX24" fmla="*/ 840740 w 3675380"/>
              <a:gd name="connsiteY24" fmla="*/ 894080 h 1292860"/>
              <a:gd name="connsiteX25" fmla="*/ 922020 w 3675380"/>
              <a:gd name="connsiteY25" fmla="*/ 894080 h 1292860"/>
              <a:gd name="connsiteX26" fmla="*/ 922020 w 3675380"/>
              <a:gd name="connsiteY26" fmla="*/ 863600 h 1292860"/>
              <a:gd name="connsiteX27" fmla="*/ 988060 w 3675380"/>
              <a:gd name="connsiteY27" fmla="*/ 863600 h 1292860"/>
              <a:gd name="connsiteX28" fmla="*/ 988060 w 3675380"/>
              <a:gd name="connsiteY28" fmla="*/ 840740 h 1292860"/>
              <a:gd name="connsiteX29" fmla="*/ 1056640 w 3675380"/>
              <a:gd name="connsiteY29" fmla="*/ 840740 h 1292860"/>
              <a:gd name="connsiteX30" fmla="*/ 1056640 w 3675380"/>
              <a:gd name="connsiteY30" fmla="*/ 820420 h 1292860"/>
              <a:gd name="connsiteX31" fmla="*/ 1188720 w 3675380"/>
              <a:gd name="connsiteY31" fmla="*/ 820420 h 1292860"/>
              <a:gd name="connsiteX32" fmla="*/ 1188720 w 3675380"/>
              <a:gd name="connsiteY32" fmla="*/ 800100 h 1292860"/>
              <a:gd name="connsiteX33" fmla="*/ 1242060 w 3675380"/>
              <a:gd name="connsiteY33" fmla="*/ 800100 h 1292860"/>
              <a:gd name="connsiteX34" fmla="*/ 1242060 w 3675380"/>
              <a:gd name="connsiteY34" fmla="*/ 772160 h 1292860"/>
              <a:gd name="connsiteX35" fmla="*/ 1270000 w 3675380"/>
              <a:gd name="connsiteY35" fmla="*/ 772160 h 1292860"/>
              <a:gd name="connsiteX36" fmla="*/ 1270000 w 3675380"/>
              <a:gd name="connsiteY36" fmla="*/ 683260 h 1292860"/>
              <a:gd name="connsiteX37" fmla="*/ 1463040 w 3675380"/>
              <a:gd name="connsiteY37" fmla="*/ 683260 h 1292860"/>
              <a:gd name="connsiteX38" fmla="*/ 1463040 w 3675380"/>
              <a:gd name="connsiteY38" fmla="*/ 665480 h 1292860"/>
              <a:gd name="connsiteX39" fmla="*/ 1480820 w 3675380"/>
              <a:gd name="connsiteY39" fmla="*/ 665480 h 1292860"/>
              <a:gd name="connsiteX40" fmla="*/ 1480820 w 3675380"/>
              <a:gd name="connsiteY40" fmla="*/ 632460 h 1292860"/>
              <a:gd name="connsiteX41" fmla="*/ 1513840 w 3675380"/>
              <a:gd name="connsiteY41" fmla="*/ 632460 h 1292860"/>
              <a:gd name="connsiteX42" fmla="*/ 1513840 w 3675380"/>
              <a:gd name="connsiteY42" fmla="*/ 607060 h 1292860"/>
              <a:gd name="connsiteX43" fmla="*/ 1546860 w 3675380"/>
              <a:gd name="connsiteY43" fmla="*/ 607060 h 1292860"/>
              <a:gd name="connsiteX44" fmla="*/ 1546860 w 3675380"/>
              <a:gd name="connsiteY44" fmla="*/ 579120 h 1292860"/>
              <a:gd name="connsiteX45" fmla="*/ 1719580 w 3675380"/>
              <a:gd name="connsiteY45" fmla="*/ 579120 h 1292860"/>
              <a:gd name="connsiteX46" fmla="*/ 1719580 w 3675380"/>
              <a:gd name="connsiteY46" fmla="*/ 548640 h 1292860"/>
              <a:gd name="connsiteX47" fmla="*/ 1724660 w 3675380"/>
              <a:gd name="connsiteY47" fmla="*/ 548640 h 1292860"/>
              <a:gd name="connsiteX48" fmla="*/ 1724660 w 3675380"/>
              <a:gd name="connsiteY48" fmla="*/ 525780 h 1292860"/>
              <a:gd name="connsiteX49" fmla="*/ 1917700 w 3675380"/>
              <a:gd name="connsiteY49" fmla="*/ 525780 h 1292860"/>
              <a:gd name="connsiteX50" fmla="*/ 1917700 w 3675380"/>
              <a:gd name="connsiteY50" fmla="*/ 497840 h 1292860"/>
              <a:gd name="connsiteX51" fmla="*/ 1976120 w 3675380"/>
              <a:gd name="connsiteY51" fmla="*/ 497840 h 1292860"/>
              <a:gd name="connsiteX52" fmla="*/ 1976120 w 3675380"/>
              <a:gd name="connsiteY52" fmla="*/ 462280 h 1292860"/>
              <a:gd name="connsiteX53" fmla="*/ 2072640 w 3675380"/>
              <a:gd name="connsiteY53" fmla="*/ 462280 h 1292860"/>
              <a:gd name="connsiteX54" fmla="*/ 2072640 w 3675380"/>
              <a:gd name="connsiteY54" fmla="*/ 436880 h 1292860"/>
              <a:gd name="connsiteX55" fmla="*/ 2087880 w 3675380"/>
              <a:gd name="connsiteY55" fmla="*/ 436880 h 1292860"/>
              <a:gd name="connsiteX56" fmla="*/ 2087880 w 3675380"/>
              <a:gd name="connsiteY56" fmla="*/ 414020 h 1292860"/>
              <a:gd name="connsiteX57" fmla="*/ 2146300 w 3675380"/>
              <a:gd name="connsiteY57" fmla="*/ 414020 h 1292860"/>
              <a:gd name="connsiteX58" fmla="*/ 2146300 w 3675380"/>
              <a:gd name="connsiteY58" fmla="*/ 391160 h 1292860"/>
              <a:gd name="connsiteX59" fmla="*/ 2153920 w 3675380"/>
              <a:gd name="connsiteY59" fmla="*/ 391160 h 1292860"/>
              <a:gd name="connsiteX60" fmla="*/ 2153920 w 3675380"/>
              <a:gd name="connsiteY60" fmla="*/ 355600 h 1292860"/>
              <a:gd name="connsiteX61" fmla="*/ 2296160 w 3675380"/>
              <a:gd name="connsiteY61" fmla="*/ 355600 h 1292860"/>
              <a:gd name="connsiteX62" fmla="*/ 2296160 w 3675380"/>
              <a:gd name="connsiteY62" fmla="*/ 322580 h 1292860"/>
              <a:gd name="connsiteX63" fmla="*/ 2372360 w 3675380"/>
              <a:gd name="connsiteY63" fmla="*/ 322580 h 1292860"/>
              <a:gd name="connsiteX64" fmla="*/ 2372360 w 3675380"/>
              <a:gd name="connsiteY64" fmla="*/ 292100 h 1292860"/>
              <a:gd name="connsiteX65" fmla="*/ 2420620 w 3675380"/>
              <a:gd name="connsiteY65" fmla="*/ 292100 h 1292860"/>
              <a:gd name="connsiteX66" fmla="*/ 2420620 w 3675380"/>
              <a:gd name="connsiteY66" fmla="*/ 261620 h 1292860"/>
              <a:gd name="connsiteX67" fmla="*/ 2453640 w 3675380"/>
              <a:gd name="connsiteY67" fmla="*/ 261620 h 1292860"/>
              <a:gd name="connsiteX68" fmla="*/ 2453640 w 3675380"/>
              <a:gd name="connsiteY68" fmla="*/ 228600 h 1292860"/>
              <a:gd name="connsiteX69" fmla="*/ 2512060 w 3675380"/>
              <a:gd name="connsiteY69" fmla="*/ 228600 h 1292860"/>
              <a:gd name="connsiteX70" fmla="*/ 2512060 w 3675380"/>
              <a:gd name="connsiteY70" fmla="*/ 198120 h 1292860"/>
              <a:gd name="connsiteX71" fmla="*/ 2649220 w 3675380"/>
              <a:gd name="connsiteY71" fmla="*/ 198120 h 1292860"/>
              <a:gd name="connsiteX72" fmla="*/ 2649220 w 3675380"/>
              <a:gd name="connsiteY72" fmla="*/ 177800 h 1292860"/>
              <a:gd name="connsiteX73" fmla="*/ 2679700 w 3675380"/>
              <a:gd name="connsiteY73" fmla="*/ 177800 h 1292860"/>
              <a:gd name="connsiteX74" fmla="*/ 2679700 w 3675380"/>
              <a:gd name="connsiteY74" fmla="*/ 149860 h 1292860"/>
              <a:gd name="connsiteX75" fmla="*/ 2987040 w 3675380"/>
              <a:gd name="connsiteY75" fmla="*/ 149860 h 1292860"/>
              <a:gd name="connsiteX76" fmla="*/ 2987040 w 3675380"/>
              <a:gd name="connsiteY76" fmla="*/ 111760 h 1292860"/>
              <a:gd name="connsiteX77" fmla="*/ 3144520 w 3675380"/>
              <a:gd name="connsiteY77" fmla="*/ 111760 h 1292860"/>
              <a:gd name="connsiteX78" fmla="*/ 3144520 w 3675380"/>
              <a:gd name="connsiteY78" fmla="*/ 81280 h 1292860"/>
              <a:gd name="connsiteX79" fmla="*/ 3294380 w 3675380"/>
              <a:gd name="connsiteY79" fmla="*/ 81280 h 1292860"/>
              <a:gd name="connsiteX80" fmla="*/ 3294380 w 3675380"/>
              <a:gd name="connsiteY80" fmla="*/ 38100 h 1292860"/>
              <a:gd name="connsiteX81" fmla="*/ 3398520 w 3675380"/>
              <a:gd name="connsiteY81" fmla="*/ 38100 h 1292860"/>
              <a:gd name="connsiteX82" fmla="*/ 3398520 w 3675380"/>
              <a:gd name="connsiteY82" fmla="*/ 0 h 1292860"/>
              <a:gd name="connsiteX83" fmla="*/ 3675380 w 3675380"/>
              <a:gd name="connsiteY83" fmla="*/ 0 h 12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675380" h="1292860">
                <a:moveTo>
                  <a:pt x="0" y="1292860"/>
                </a:moveTo>
                <a:lnTo>
                  <a:pt x="101600" y="1292860"/>
                </a:lnTo>
                <a:lnTo>
                  <a:pt x="101600" y="1272540"/>
                </a:lnTo>
                <a:lnTo>
                  <a:pt x="187960" y="1272540"/>
                </a:lnTo>
                <a:lnTo>
                  <a:pt x="187960" y="1247140"/>
                </a:lnTo>
                <a:lnTo>
                  <a:pt x="215900" y="1247140"/>
                </a:lnTo>
                <a:lnTo>
                  <a:pt x="215900" y="1224280"/>
                </a:lnTo>
                <a:lnTo>
                  <a:pt x="231140" y="1224280"/>
                </a:lnTo>
                <a:lnTo>
                  <a:pt x="231140" y="1155700"/>
                </a:lnTo>
                <a:lnTo>
                  <a:pt x="289560" y="1155700"/>
                </a:lnTo>
                <a:lnTo>
                  <a:pt x="289560" y="1122680"/>
                </a:lnTo>
                <a:lnTo>
                  <a:pt x="411480" y="1122680"/>
                </a:lnTo>
                <a:lnTo>
                  <a:pt x="411480" y="1094740"/>
                </a:lnTo>
                <a:lnTo>
                  <a:pt x="528320" y="1094740"/>
                </a:lnTo>
                <a:lnTo>
                  <a:pt x="528320" y="1046480"/>
                </a:lnTo>
                <a:lnTo>
                  <a:pt x="551180" y="1046480"/>
                </a:lnTo>
                <a:lnTo>
                  <a:pt x="551180" y="1021080"/>
                </a:lnTo>
                <a:lnTo>
                  <a:pt x="568960" y="1021080"/>
                </a:lnTo>
                <a:lnTo>
                  <a:pt x="568960" y="970280"/>
                </a:lnTo>
                <a:lnTo>
                  <a:pt x="713740" y="970280"/>
                </a:lnTo>
                <a:lnTo>
                  <a:pt x="713740" y="944880"/>
                </a:lnTo>
                <a:lnTo>
                  <a:pt x="751840" y="944880"/>
                </a:lnTo>
                <a:lnTo>
                  <a:pt x="751840" y="924560"/>
                </a:lnTo>
                <a:lnTo>
                  <a:pt x="840740" y="924560"/>
                </a:lnTo>
                <a:lnTo>
                  <a:pt x="840740" y="894080"/>
                </a:lnTo>
                <a:lnTo>
                  <a:pt x="922020" y="894080"/>
                </a:lnTo>
                <a:lnTo>
                  <a:pt x="922020" y="863600"/>
                </a:lnTo>
                <a:lnTo>
                  <a:pt x="988060" y="863600"/>
                </a:lnTo>
                <a:lnTo>
                  <a:pt x="988060" y="840740"/>
                </a:lnTo>
                <a:lnTo>
                  <a:pt x="1056640" y="840740"/>
                </a:lnTo>
                <a:lnTo>
                  <a:pt x="1056640" y="820420"/>
                </a:lnTo>
                <a:lnTo>
                  <a:pt x="1188720" y="820420"/>
                </a:lnTo>
                <a:lnTo>
                  <a:pt x="1188720" y="800100"/>
                </a:lnTo>
                <a:lnTo>
                  <a:pt x="1242060" y="800100"/>
                </a:lnTo>
                <a:lnTo>
                  <a:pt x="1242060" y="772160"/>
                </a:lnTo>
                <a:lnTo>
                  <a:pt x="1270000" y="772160"/>
                </a:lnTo>
                <a:lnTo>
                  <a:pt x="1270000" y="683260"/>
                </a:lnTo>
                <a:lnTo>
                  <a:pt x="1463040" y="683260"/>
                </a:lnTo>
                <a:lnTo>
                  <a:pt x="1463040" y="665480"/>
                </a:lnTo>
                <a:lnTo>
                  <a:pt x="1480820" y="665480"/>
                </a:lnTo>
                <a:lnTo>
                  <a:pt x="1480820" y="632460"/>
                </a:lnTo>
                <a:lnTo>
                  <a:pt x="1513840" y="632460"/>
                </a:lnTo>
                <a:lnTo>
                  <a:pt x="1513840" y="607060"/>
                </a:lnTo>
                <a:lnTo>
                  <a:pt x="1546860" y="607060"/>
                </a:lnTo>
                <a:lnTo>
                  <a:pt x="1546860" y="579120"/>
                </a:lnTo>
                <a:lnTo>
                  <a:pt x="1719580" y="579120"/>
                </a:lnTo>
                <a:lnTo>
                  <a:pt x="1719580" y="548640"/>
                </a:lnTo>
                <a:lnTo>
                  <a:pt x="1724660" y="548640"/>
                </a:lnTo>
                <a:lnTo>
                  <a:pt x="1724660" y="525780"/>
                </a:lnTo>
                <a:lnTo>
                  <a:pt x="1917700" y="525780"/>
                </a:lnTo>
                <a:lnTo>
                  <a:pt x="1917700" y="497840"/>
                </a:lnTo>
                <a:lnTo>
                  <a:pt x="1976120" y="497840"/>
                </a:lnTo>
                <a:lnTo>
                  <a:pt x="1976120" y="462280"/>
                </a:lnTo>
                <a:lnTo>
                  <a:pt x="2072640" y="462280"/>
                </a:lnTo>
                <a:lnTo>
                  <a:pt x="2072640" y="436880"/>
                </a:lnTo>
                <a:lnTo>
                  <a:pt x="2087880" y="436880"/>
                </a:lnTo>
                <a:lnTo>
                  <a:pt x="2087880" y="414020"/>
                </a:lnTo>
                <a:lnTo>
                  <a:pt x="2146300" y="414020"/>
                </a:lnTo>
                <a:lnTo>
                  <a:pt x="2146300" y="391160"/>
                </a:lnTo>
                <a:lnTo>
                  <a:pt x="2153920" y="391160"/>
                </a:lnTo>
                <a:lnTo>
                  <a:pt x="2153920" y="355600"/>
                </a:lnTo>
                <a:lnTo>
                  <a:pt x="2296160" y="355600"/>
                </a:lnTo>
                <a:lnTo>
                  <a:pt x="2296160" y="322580"/>
                </a:lnTo>
                <a:lnTo>
                  <a:pt x="2372360" y="322580"/>
                </a:lnTo>
                <a:lnTo>
                  <a:pt x="2372360" y="292100"/>
                </a:lnTo>
                <a:lnTo>
                  <a:pt x="2420620" y="292100"/>
                </a:lnTo>
                <a:lnTo>
                  <a:pt x="2420620" y="261620"/>
                </a:lnTo>
                <a:lnTo>
                  <a:pt x="2453640" y="261620"/>
                </a:lnTo>
                <a:lnTo>
                  <a:pt x="2453640" y="228600"/>
                </a:lnTo>
                <a:lnTo>
                  <a:pt x="2512060" y="228600"/>
                </a:lnTo>
                <a:lnTo>
                  <a:pt x="2512060" y="198120"/>
                </a:lnTo>
                <a:lnTo>
                  <a:pt x="2649220" y="198120"/>
                </a:lnTo>
                <a:lnTo>
                  <a:pt x="2649220" y="177800"/>
                </a:lnTo>
                <a:lnTo>
                  <a:pt x="2679700" y="177800"/>
                </a:lnTo>
                <a:lnTo>
                  <a:pt x="2679700" y="149860"/>
                </a:lnTo>
                <a:lnTo>
                  <a:pt x="2987040" y="149860"/>
                </a:lnTo>
                <a:lnTo>
                  <a:pt x="2987040" y="111760"/>
                </a:lnTo>
                <a:lnTo>
                  <a:pt x="3144520" y="111760"/>
                </a:lnTo>
                <a:lnTo>
                  <a:pt x="3144520" y="81280"/>
                </a:lnTo>
                <a:lnTo>
                  <a:pt x="3294380" y="81280"/>
                </a:lnTo>
                <a:lnTo>
                  <a:pt x="3294380" y="38100"/>
                </a:lnTo>
                <a:lnTo>
                  <a:pt x="3398520" y="38100"/>
                </a:lnTo>
                <a:lnTo>
                  <a:pt x="3398520" y="0"/>
                </a:lnTo>
                <a:lnTo>
                  <a:pt x="3675380" y="0"/>
                </a:lnTo>
              </a:path>
            </a:pathLst>
          </a:cu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160" name="Freeform 159"/>
          <p:cNvSpPr/>
          <p:nvPr/>
        </p:nvSpPr>
        <p:spPr>
          <a:xfrm>
            <a:off x="914400" y="4043363"/>
            <a:ext cx="3663950" cy="1620837"/>
          </a:xfrm>
          <a:custGeom>
            <a:avLst/>
            <a:gdLst>
              <a:gd name="connsiteX0" fmla="*/ 0 w 3459637"/>
              <a:gd name="connsiteY0" fmla="*/ 0 h 1545996"/>
              <a:gd name="connsiteX1" fmla="*/ 0 w 3459637"/>
              <a:gd name="connsiteY1" fmla="*/ 1545996 h 1545996"/>
              <a:gd name="connsiteX2" fmla="*/ 3459637 w 3459637"/>
              <a:gd name="connsiteY2" fmla="*/ 1545996 h 1545996"/>
            </a:gdLst>
            <a:ahLst/>
            <a:cxnLst>
              <a:cxn ang="0">
                <a:pos x="connsiteX0" y="connsiteY0"/>
              </a:cxn>
              <a:cxn ang="0">
                <a:pos x="connsiteX1" y="connsiteY1"/>
              </a:cxn>
              <a:cxn ang="0">
                <a:pos x="connsiteX2" y="connsiteY2"/>
              </a:cxn>
            </a:cxnLst>
            <a:rect l="l" t="t" r="r" b="b"/>
            <a:pathLst>
              <a:path w="3459637" h="1545996">
                <a:moveTo>
                  <a:pt x="0" y="0"/>
                </a:moveTo>
                <a:lnTo>
                  <a:pt x="0" y="1545996"/>
                </a:lnTo>
                <a:lnTo>
                  <a:pt x="3459637" y="1545996"/>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266" name="Rectangle 265"/>
          <p:cNvSpPr/>
          <p:nvPr/>
        </p:nvSpPr>
        <p:spPr>
          <a:xfrm>
            <a:off x="368300" y="6253163"/>
            <a:ext cx="4572000" cy="368300"/>
          </a:xfrm>
          <a:prstGeom prst="rect">
            <a:avLst/>
          </a:prstGeom>
        </p:spPr>
        <p:txBody>
          <a:bodyPr>
            <a:spAutoFit/>
          </a:bodyPr>
          <a:lstStyle/>
          <a:p>
            <a:pPr fontAlgn="auto">
              <a:spcBef>
                <a:spcPts val="0"/>
              </a:spcBef>
              <a:spcAft>
                <a:spcPts val="0"/>
              </a:spcAft>
              <a:defRPr/>
            </a:pPr>
            <a:r>
              <a:rPr lang="en-GB" sz="900" dirty="0">
                <a:solidFill>
                  <a:schemeClr val="tx1">
                    <a:lumMod val="65000"/>
                    <a:lumOff val="35000"/>
                  </a:schemeClr>
                </a:solidFill>
                <a:latin typeface="Arial" pitchFamily="34" charset="0"/>
                <a:cs typeface="Arial" pitchFamily="34" charset="0"/>
              </a:rPr>
              <a:t>Reference</a:t>
            </a:r>
          </a:p>
          <a:p>
            <a:pPr fontAlgn="auto">
              <a:spcBef>
                <a:spcPts val="0"/>
              </a:spcBef>
              <a:spcAft>
                <a:spcPts val="0"/>
              </a:spcAft>
              <a:defRPr/>
            </a:pPr>
            <a:r>
              <a:rPr lang="en-GB" sz="900" dirty="0">
                <a:solidFill>
                  <a:schemeClr val="tx1">
                    <a:lumMod val="65000"/>
                    <a:lumOff val="35000"/>
                  </a:schemeClr>
                </a:solidFill>
                <a:latin typeface="Arial" pitchFamily="34" charset="0"/>
                <a:cs typeface="Arial" pitchFamily="34" charset="0"/>
              </a:rPr>
              <a:t>Copied from; </a:t>
            </a:r>
            <a:r>
              <a:rPr lang="en-GB" sz="900" dirty="0" err="1">
                <a:solidFill>
                  <a:schemeClr val="tx1">
                    <a:lumMod val="65000"/>
                    <a:lumOff val="35000"/>
                  </a:schemeClr>
                </a:solidFill>
                <a:latin typeface="Arial" pitchFamily="34" charset="0"/>
                <a:cs typeface="Arial" pitchFamily="34" charset="0"/>
              </a:rPr>
              <a:t>Gaede</a:t>
            </a:r>
            <a:r>
              <a:rPr lang="en-GB" sz="900" dirty="0">
                <a:solidFill>
                  <a:schemeClr val="tx1">
                    <a:lumMod val="65000"/>
                    <a:lumOff val="35000"/>
                  </a:schemeClr>
                </a:solidFill>
                <a:latin typeface="Arial" pitchFamily="34" charset="0"/>
                <a:cs typeface="Arial" pitchFamily="34" charset="0"/>
              </a:rPr>
              <a:t> P </a:t>
            </a:r>
            <a:r>
              <a:rPr lang="en-GB" sz="900" i="1" dirty="0">
                <a:solidFill>
                  <a:schemeClr val="tx1">
                    <a:lumMod val="65000"/>
                    <a:lumOff val="35000"/>
                  </a:schemeClr>
                </a:solidFill>
                <a:latin typeface="Arial" pitchFamily="34" charset="0"/>
                <a:cs typeface="Arial" pitchFamily="34" charset="0"/>
              </a:rPr>
              <a:t>et al. NEJM</a:t>
            </a:r>
            <a:r>
              <a:rPr lang="en-GB" sz="900" dirty="0">
                <a:solidFill>
                  <a:schemeClr val="tx1">
                    <a:lumMod val="65000"/>
                    <a:lumOff val="35000"/>
                  </a:schemeClr>
                </a:solidFill>
                <a:latin typeface="Arial" pitchFamily="34" charset="0"/>
                <a:cs typeface="Arial" pitchFamily="34" charset="0"/>
              </a:rPr>
              <a:t>. 2008;358:580–91.</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3" name="Title 1"/>
          <p:cNvSpPr>
            <a:spLocks noGrp="1"/>
          </p:cNvSpPr>
          <p:nvPr>
            <p:ph type="title"/>
          </p:nvPr>
        </p:nvSpPr>
        <p:spPr>
          <a:xfrm>
            <a:off x="384175" y="482600"/>
            <a:ext cx="8229600" cy="776288"/>
          </a:xfrm>
        </p:spPr>
        <p:txBody>
          <a:bodyPr/>
          <a:lstStyle/>
          <a:p>
            <a:r>
              <a:rPr lang="en-GB">
                <a:solidFill>
                  <a:srgbClr val="404040"/>
                </a:solidFill>
                <a:latin typeface="Arial" charset="0"/>
                <a:cs typeface="Arial" charset="0"/>
              </a:rPr>
              <a:t>Impact of intensive therapy for diabetes:  Summary of major clinical trials</a:t>
            </a:r>
          </a:p>
        </p:txBody>
      </p:sp>
      <p:graphicFrame>
        <p:nvGraphicFramePr>
          <p:cNvPr id="5" name="Group 62"/>
          <p:cNvGraphicFramePr>
            <a:graphicFrameLocks noGrp="1"/>
          </p:cNvGraphicFramePr>
          <p:nvPr>
            <p:ph idx="1"/>
          </p:nvPr>
        </p:nvGraphicFramePr>
        <p:xfrm>
          <a:off x="457200" y="1590675"/>
          <a:ext cx="8230041" cy="3330222"/>
        </p:xfrm>
        <a:graphic>
          <a:graphicData uri="http://schemas.openxmlformats.org/drawingml/2006/table">
            <a:tbl>
              <a:tblPr/>
              <a:tblGrid>
                <a:gridCol w="2219342">
                  <a:extLst>
                    <a:ext uri="{9D8B030D-6E8A-4147-A177-3AD203B41FA5}">
                      <a16:colId xmlns:a16="http://schemas.microsoft.com/office/drawing/2014/main" val="20000"/>
                    </a:ext>
                  </a:extLst>
                </a:gridCol>
                <a:gridCol w="1020508">
                  <a:extLst>
                    <a:ext uri="{9D8B030D-6E8A-4147-A177-3AD203B41FA5}">
                      <a16:colId xmlns:a16="http://schemas.microsoft.com/office/drawing/2014/main" val="20001"/>
                    </a:ext>
                  </a:extLst>
                </a:gridCol>
                <a:gridCol w="973696">
                  <a:extLst>
                    <a:ext uri="{9D8B030D-6E8A-4147-A177-3AD203B41FA5}">
                      <a16:colId xmlns:a16="http://schemas.microsoft.com/office/drawing/2014/main" val="20002"/>
                    </a:ext>
                  </a:extLst>
                </a:gridCol>
                <a:gridCol w="1067320">
                  <a:extLst>
                    <a:ext uri="{9D8B030D-6E8A-4147-A177-3AD203B41FA5}">
                      <a16:colId xmlns:a16="http://schemas.microsoft.com/office/drawing/2014/main" val="20003"/>
                    </a:ext>
                  </a:extLst>
                </a:gridCol>
                <a:gridCol w="954971">
                  <a:extLst>
                    <a:ext uri="{9D8B030D-6E8A-4147-A177-3AD203B41FA5}">
                      <a16:colId xmlns:a16="http://schemas.microsoft.com/office/drawing/2014/main" val="20004"/>
                    </a:ext>
                  </a:extLst>
                </a:gridCol>
                <a:gridCol w="1158653">
                  <a:extLst>
                    <a:ext uri="{9D8B030D-6E8A-4147-A177-3AD203B41FA5}">
                      <a16:colId xmlns:a16="http://schemas.microsoft.com/office/drawing/2014/main" val="20005"/>
                    </a:ext>
                  </a:extLst>
                </a:gridCol>
                <a:gridCol w="835551">
                  <a:extLst>
                    <a:ext uri="{9D8B030D-6E8A-4147-A177-3AD203B41FA5}">
                      <a16:colId xmlns:a16="http://schemas.microsoft.com/office/drawing/2014/main" val="20006"/>
                    </a:ext>
                  </a:extLst>
                </a:gridCol>
              </a:tblGrid>
              <a:tr h="507951">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bg1"/>
                          </a:solidFill>
                          <a:effectLst/>
                          <a:latin typeface="Arial" pitchFamily="34" charset="0"/>
                          <a:ea typeface="Calibri" charset="0"/>
                          <a:cs typeface="Arial" pitchFamily="34" charset="0"/>
                        </a:rPr>
                        <a:t>Study</a:t>
                      </a: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tx2"/>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bg1"/>
                          </a:solidFill>
                          <a:effectLst/>
                          <a:latin typeface="Arial" pitchFamily="34" charset="0"/>
                          <a:ea typeface="Calibri" charset="0"/>
                          <a:cs typeface="Arial" pitchFamily="34" charset="0"/>
                        </a:rPr>
                        <a:t>Microvascular risk</a:t>
                      </a: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bg1"/>
                          </a:solidFill>
                          <a:effectLst/>
                          <a:latin typeface="Arial" pitchFamily="34" charset="0"/>
                          <a:ea typeface="Calibri" charset="0"/>
                          <a:cs typeface="Arial" pitchFamily="34" charset="0"/>
                        </a:rPr>
                        <a:t>Macrovascular risk</a:t>
                      </a: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bg1"/>
                          </a:solidFill>
                          <a:effectLst/>
                          <a:latin typeface="Arial" pitchFamily="34" charset="0"/>
                          <a:ea typeface="Calibri" charset="0"/>
                          <a:cs typeface="Arial" pitchFamily="34" charset="0"/>
                        </a:rPr>
                        <a:t>Mortality</a:t>
                      </a: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tx2"/>
                    </a:solidFill>
                  </a:tcPr>
                </a:tc>
                <a:tc hMerge="1">
                  <a:txBody>
                    <a:bodyPr/>
                    <a:lstStyle/>
                    <a:p>
                      <a:endParaRPr lang="en-GB"/>
                    </a:p>
                  </a:txBody>
                  <a:tcPr/>
                </a:tc>
                <a:extLst>
                  <a:ext uri="{0D108BD9-81ED-4DB2-BD59-A6C34878D82A}">
                    <a16:rowId xmlns:a16="http://schemas.microsoft.com/office/drawing/2014/main" val="10000"/>
                  </a:ext>
                </a:extLst>
              </a:tr>
              <a:tr h="67392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tx1">
                              <a:lumMod val="75000"/>
                              <a:lumOff val="25000"/>
                            </a:schemeClr>
                          </a:solidFill>
                          <a:effectLst/>
                          <a:latin typeface="Arial" pitchFamily="34" charset="0"/>
                          <a:ea typeface="Calibri" charset="0"/>
                          <a:cs typeface="Arial" pitchFamily="34" charset="0"/>
                        </a:rPr>
                        <a:t>UKPDS</a:t>
                      </a:r>
                      <a:r>
                        <a:rPr kumimoji="0" lang="en-US" sz="1800" b="1" i="0" u="none" strike="noStrike" cap="none" normalizeH="0" baseline="30000" dirty="0">
                          <a:ln>
                            <a:noFill/>
                          </a:ln>
                          <a:solidFill>
                            <a:schemeClr val="tx1">
                              <a:lumMod val="75000"/>
                              <a:lumOff val="25000"/>
                            </a:schemeClr>
                          </a:solidFill>
                          <a:effectLst/>
                          <a:latin typeface="Arial" pitchFamily="34" charset="0"/>
                          <a:ea typeface="Calibri" charset="0"/>
                          <a:cs typeface="Arial" pitchFamily="34" charset="0"/>
                        </a:rPr>
                        <a:t>1,2</a:t>
                      </a: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Helvetica" charset="0"/>
                        <a:ea typeface="Arial" charset="0"/>
                        <a:cs typeface="Arial"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defRPr/>
                      </a:pPr>
                      <a:r>
                        <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Helvetica" charset="0"/>
                        <a:ea typeface="Arial" charset="0"/>
                        <a:cs typeface="Arial" charset="0"/>
                      </a:endParaRPr>
                    </a:p>
                  </a:txBody>
                  <a:tcPr marL="79893" marR="79893" marT="45724" marB="45724" anchor="ctr" horzOverflow="overflow">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1" i="0" u="none" strike="noStrike" cap="none" normalizeH="0" baseline="0" dirty="0">
                          <a:ln>
                            <a:noFill/>
                          </a:ln>
                          <a:solidFill>
                            <a:srgbClr val="F59948"/>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1600" b="1" i="0" u="none" strike="noStrike" kern="1200" cap="none" normalizeH="0" baseline="0" dirty="0">
                        <a:ln>
                          <a:noFill/>
                        </a:ln>
                        <a:solidFill>
                          <a:srgbClr val="545A61"/>
                        </a:solidFill>
                        <a:effectLst/>
                        <a:latin typeface="+mn-lt"/>
                        <a:ea typeface="Calibri" charset="0"/>
                        <a:cs typeface="Calibri"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defRPr/>
                      </a:pPr>
                      <a:r>
                        <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Helvetica" charset="0"/>
                        <a:ea typeface="Arial" charset="0"/>
                        <a:cs typeface="Arial" charset="0"/>
                      </a:endParaRPr>
                    </a:p>
                  </a:txBody>
                  <a:tcPr marL="79893" marR="79893" marT="45724" marB="45724" anchor="ctr" horzOverflow="overflow">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lumMod val="6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1" i="0" u="none" strike="noStrike" cap="none" normalizeH="0" baseline="0" dirty="0">
                          <a:ln>
                            <a:noFill/>
                          </a:ln>
                          <a:solidFill>
                            <a:srgbClr val="F59948"/>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2000" b="1" i="0" u="none" strike="noStrike" cap="none" normalizeH="0" baseline="0" dirty="0">
                        <a:ln>
                          <a:noFill/>
                        </a:ln>
                        <a:solidFill>
                          <a:srgbClr val="F59948"/>
                        </a:solidFill>
                        <a:effectLst>
                          <a:outerShdw blurRad="38100" dist="38100" dir="2700000" algn="tl">
                            <a:srgbClr val="000000">
                              <a:alpha val="43137"/>
                            </a:srgbClr>
                          </a:outerShdw>
                        </a:effectLst>
                        <a:latin typeface="Helvetica" charset="0"/>
                        <a:ea typeface="Arial" charset="0"/>
                        <a:cs typeface="Arial"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defRPr/>
                      </a:pPr>
                      <a:r>
                        <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Helvetica" charset="0"/>
                        <a:ea typeface="Arial" charset="0"/>
                        <a:cs typeface="Arial" charset="0"/>
                      </a:endParaRPr>
                    </a:p>
                  </a:txBody>
                  <a:tcPr marL="79893" marR="79893" marT="45724" marB="45724" anchor="ctr" horzOverflow="overflow">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lumMod val="65000"/>
                      </a:schemeClr>
                    </a:solidFill>
                  </a:tcPr>
                </a:tc>
                <a:extLst>
                  <a:ext uri="{0D108BD9-81ED-4DB2-BD59-A6C34878D82A}">
                    <a16:rowId xmlns:a16="http://schemas.microsoft.com/office/drawing/2014/main" val="10001"/>
                  </a:ext>
                </a:extLst>
              </a:tr>
              <a:tr h="67392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1800" b="1" i="0" u="none" strike="noStrike" cap="none" normalizeH="0" baseline="0" dirty="0" err="1">
                          <a:ln>
                            <a:noFill/>
                          </a:ln>
                          <a:solidFill>
                            <a:schemeClr val="tx1">
                              <a:lumMod val="75000"/>
                              <a:lumOff val="25000"/>
                            </a:schemeClr>
                          </a:solidFill>
                          <a:effectLst/>
                          <a:latin typeface="Arial" pitchFamily="34" charset="0"/>
                          <a:ea typeface="Calibri" charset="0"/>
                          <a:cs typeface="Arial" pitchFamily="34" charset="0"/>
                        </a:rPr>
                        <a:t>ACCORD</a:t>
                      </a:r>
                      <a:r>
                        <a:rPr kumimoji="0" lang="en-US" sz="1800" b="1" i="0" u="none" strike="noStrike" cap="none" normalizeH="0" baseline="30000" dirty="0" err="1">
                          <a:ln>
                            <a:noFill/>
                          </a:ln>
                          <a:solidFill>
                            <a:schemeClr val="tx1">
                              <a:lumMod val="75000"/>
                              <a:lumOff val="25000"/>
                            </a:schemeClr>
                          </a:solidFill>
                          <a:effectLst/>
                          <a:latin typeface="Arial" pitchFamily="34" charset="0"/>
                          <a:ea typeface="Calibri" charset="0"/>
                          <a:cs typeface="Arial" pitchFamily="34" charset="0"/>
                        </a:rPr>
                        <a:t>3,4</a:t>
                      </a:r>
                      <a:endParaRPr kumimoji="0" lang="en-US" sz="1800" b="1" i="0" u="none" strike="noStrike" cap="none" normalizeH="0" baseline="30000" dirty="0">
                        <a:ln>
                          <a:noFill/>
                        </a:ln>
                        <a:solidFill>
                          <a:schemeClr val="tx1">
                            <a:lumMod val="75000"/>
                            <a:lumOff val="25000"/>
                          </a:schemeClr>
                        </a:solidFill>
                        <a:effectLst/>
                        <a:latin typeface="Arial" pitchFamily="34" charset="0"/>
                        <a:ea typeface="Calibri" charset="0"/>
                        <a:cs typeface="Arial" pitchFamily="34"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lumMod val="20000"/>
                        <a:lumOff val="80000"/>
                      </a:schemeClr>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defRPr/>
                      </a:pPr>
                      <a:r>
                        <a:rPr kumimoji="0" lang="en-US" sz="2400" b="1" i="0" u="none" strike="noStrike" kern="1200" cap="none" normalizeH="0" baseline="0" dirty="0">
                          <a:ln>
                            <a:noFill/>
                          </a:ln>
                          <a:solidFill>
                            <a:srgbClr val="404040"/>
                          </a:solidFill>
                          <a:effectLst/>
                          <a:latin typeface="+mn-lt"/>
                          <a:ea typeface="Wingdings" charset="2"/>
                          <a:cs typeface="Calibri" charset="0"/>
                        </a:rPr>
                        <a:t>-*</a:t>
                      </a: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hMerge="1">
                  <a:txBody>
                    <a:bodyPr/>
                    <a:lstStyle/>
                    <a:p>
                      <a:endParaRPr lang="en-GB"/>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1" i="0" u="none" strike="noStrike" cap="none" normalizeH="0" baseline="0" dirty="0">
                          <a:ln>
                            <a:noFill/>
                          </a:ln>
                          <a:solidFill>
                            <a:srgbClr val="F59948"/>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1600" b="1" i="0" u="none" strike="noStrike" kern="1200" cap="none" normalizeH="0" baseline="0" dirty="0">
                        <a:ln>
                          <a:noFill/>
                        </a:ln>
                        <a:solidFill>
                          <a:srgbClr val="545A61"/>
                        </a:solidFill>
                        <a:effectLst/>
                        <a:latin typeface="+mn-lt"/>
                        <a:ea typeface="Calibri" charset="0"/>
                        <a:cs typeface="Calibri"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hMerge="1">
                  <a:txBody>
                    <a:bodyPr/>
                    <a:lstStyle/>
                    <a:p>
                      <a:endParaRPr lang="en-GB"/>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1" i="0" u="none" strike="noStrike" cap="none" normalizeH="0" baseline="0" dirty="0">
                          <a:ln>
                            <a:noFill/>
                          </a:ln>
                          <a:solidFill>
                            <a:srgbClr val="FF0000"/>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2000" b="1" i="0" u="none" strike="noStrike" cap="none" normalizeH="0" baseline="0" dirty="0">
                        <a:ln>
                          <a:noFill/>
                        </a:ln>
                        <a:solidFill>
                          <a:srgbClr val="FF0000"/>
                        </a:solidFill>
                        <a:effectLst>
                          <a:outerShdw blurRad="38100" dist="38100" dir="2700000" algn="tl">
                            <a:srgbClr val="000000">
                              <a:alpha val="43137"/>
                            </a:srgbClr>
                          </a:outerShdw>
                        </a:effectLst>
                        <a:latin typeface="Helvetica" charset="0"/>
                        <a:ea typeface="Arial" charset="0"/>
                        <a:cs typeface="Arial"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hMerge="1">
                  <a:txBody>
                    <a:bodyPr/>
                    <a:lstStyle/>
                    <a:p>
                      <a:endParaRPr lang="en-GB"/>
                    </a:p>
                  </a:txBody>
                  <a:tcPr/>
                </a:tc>
                <a:extLst>
                  <a:ext uri="{0D108BD9-81ED-4DB2-BD59-A6C34878D82A}">
                    <a16:rowId xmlns:a16="http://schemas.microsoft.com/office/drawing/2014/main" val="10002"/>
                  </a:ext>
                </a:extLst>
              </a:tr>
              <a:tr h="67392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tx1">
                              <a:lumMod val="75000"/>
                              <a:lumOff val="25000"/>
                            </a:schemeClr>
                          </a:solidFill>
                          <a:effectLst/>
                          <a:latin typeface="Arial" pitchFamily="34" charset="0"/>
                          <a:ea typeface="Calibri" charset="0"/>
                          <a:cs typeface="Arial" pitchFamily="34" charset="0"/>
                        </a:rPr>
                        <a:t>ADVANCE</a:t>
                      </a:r>
                      <a:r>
                        <a:rPr kumimoji="0" lang="en-US" sz="1800" b="1" i="0" u="none" strike="noStrike" cap="none" normalizeH="0" baseline="30000" dirty="0">
                          <a:ln>
                            <a:noFill/>
                          </a:ln>
                          <a:solidFill>
                            <a:schemeClr val="tx1">
                              <a:lumMod val="75000"/>
                              <a:lumOff val="25000"/>
                            </a:schemeClr>
                          </a:solidFill>
                          <a:effectLst/>
                          <a:latin typeface="Arial" pitchFamily="34" charset="0"/>
                          <a:ea typeface="Calibri" charset="0"/>
                          <a:cs typeface="Arial" pitchFamily="34" charset="0"/>
                        </a:rPr>
                        <a:t>5</a:t>
                      </a: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6D9F1"/>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Helvetica" charset="0"/>
                        <a:ea typeface="Arial" charset="0"/>
                        <a:cs typeface="Arial"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hMerge="1">
                  <a:txBody>
                    <a:bodyPr/>
                    <a:lstStyle/>
                    <a:p>
                      <a:endParaRPr lang="en-GB"/>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defRPr/>
                      </a:pPr>
                      <a:r>
                        <a:rPr kumimoji="0" lang="en-US" sz="2000" b="1" i="0" u="none" strike="noStrike" cap="none" normalizeH="0" baseline="0" dirty="0">
                          <a:ln>
                            <a:noFill/>
                          </a:ln>
                          <a:solidFill>
                            <a:srgbClr val="F59948"/>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1600" b="1" i="0" u="none" strike="noStrike" kern="1200" cap="none" normalizeH="0" baseline="0" dirty="0">
                        <a:ln>
                          <a:noFill/>
                        </a:ln>
                        <a:solidFill>
                          <a:srgbClr val="545A61"/>
                        </a:solidFill>
                        <a:effectLst/>
                        <a:latin typeface="+mn-lt"/>
                        <a:ea typeface="Calibri" charset="0"/>
                        <a:cs typeface="Calibri"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hMerge="1">
                  <a:txBody>
                    <a:bodyPr/>
                    <a:lstStyle/>
                    <a:p>
                      <a:endParaRPr lang="en-GB"/>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1" i="0" u="none" strike="noStrike" cap="none" normalizeH="0" baseline="0" dirty="0">
                          <a:ln>
                            <a:noFill/>
                          </a:ln>
                          <a:solidFill>
                            <a:srgbClr val="F59948"/>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2000" b="1" i="0" u="none" strike="noStrike" cap="none" normalizeH="0" baseline="0" dirty="0">
                        <a:ln>
                          <a:noFill/>
                        </a:ln>
                        <a:solidFill>
                          <a:srgbClr val="F59948"/>
                        </a:solidFill>
                        <a:effectLst>
                          <a:outerShdw blurRad="38100" dist="38100" dir="2700000" algn="tl">
                            <a:srgbClr val="000000">
                              <a:alpha val="43137"/>
                            </a:srgbClr>
                          </a:outerShdw>
                        </a:effectLst>
                        <a:latin typeface="Helvetica" charset="0"/>
                        <a:ea typeface="Arial" charset="0"/>
                        <a:cs typeface="Arial"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hMerge="1">
                  <a:txBody>
                    <a:bodyPr/>
                    <a:lstStyle/>
                    <a:p>
                      <a:endParaRPr lang="en-GB"/>
                    </a:p>
                  </a:txBody>
                  <a:tcPr/>
                </a:tc>
                <a:extLst>
                  <a:ext uri="{0D108BD9-81ED-4DB2-BD59-A6C34878D82A}">
                    <a16:rowId xmlns:a16="http://schemas.microsoft.com/office/drawing/2014/main" val="10003"/>
                  </a:ext>
                </a:extLst>
              </a:tr>
              <a:tr h="66835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1800" b="1" i="0" u="none" strike="noStrike" cap="none" normalizeH="0" baseline="0" dirty="0">
                          <a:ln>
                            <a:noFill/>
                          </a:ln>
                          <a:solidFill>
                            <a:schemeClr val="tx1">
                              <a:lumMod val="75000"/>
                              <a:lumOff val="25000"/>
                            </a:schemeClr>
                          </a:solidFill>
                          <a:effectLst/>
                          <a:latin typeface="Arial" pitchFamily="34" charset="0"/>
                          <a:ea typeface="Calibri" charset="0"/>
                          <a:cs typeface="Arial" pitchFamily="34" charset="0"/>
                        </a:rPr>
                        <a:t>VADT</a:t>
                      </a:r>
                      <a:r>
                        <a:rPr kumimoji="0" lang="en-US" sz="1800" b="1" i="0" u="none" strike="noStrike" cap="none" normalizeH="0" baseline="30000" dirty="0">
                          <a:ln>
                            <a:noFill/>
                          </a:ln>
                          <a:solidFill>
                            <a:schemeClr val="tx1">
                              <a:lumMod val="75000"/>
                              <a:lumOff val="25000"/>
                            </a:schemeClr>
                          </a:solidFill>
                          <a:effectLst/>
                          <a:latin typeface="Arial" pitchFamily="34" charset="0"/>
                          <a:ea typeface="Calibri" charset="0"/>
                          <a:cs typeface="Arial" pitchFamily="34" charset="0"/>
                        </a:rPr>
                        <a:t>6</a:t>
                      </a: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6F2"/>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Wingdings" charset="2"/>
                          <a:ea typeface="Wingdings" charset="2"/>
                          <a:cs typeface="Wingdings" charset="2"/>
                        </a:rPr>
                        <a:t></a:t>
                      </a:r>
                      <a:r>
                        <a:rPr kumimoji="0" lang="en-US" sz="2000" b="1" i="0" u="none" strike="noStrike" cap="none" normalizeH="0" baseline="30000" dirty="0">
                          <a:ln>
                            <a:noFill/>
                          </a:ln>
                          <a:solidFill>
                            <a:srgbClr val="545A61"/>
                          </a:solidFill>
                          <a:effectLst/>
                          <a:latin typeface="+mn-lt"/>
                          <a:ea typeface="Wingdings" charset="2"/>
                          <a:cs typeface="Calibri" charset="0"/>
                        </a:rPr>
                        <a:t>ǂ</a:t>
                      </a:r>
                      <a:endParaRPr kumimoji="0" lang="en-US" sz="2000" b="1" i="0" u="none" strike="noStrike" cap="none" normalizeH="0" baseline="0" dirty="0">
                        <a:ln>
                          <a:noFill/>
                        </a:ln>
                        <a:solidFill>
                          <a:srgbClr val="008000"/>
                        </a:solidFill>
                        <a:effectLst>
                          <a:outerShdw blurRad="38100" dist="38100" dir="2700000" algn="tl">
                            <a:srgbClr val="000000">
                              <a:alpha val="43137"/>
                            </a:srgbClr>
                          </a:outerShdw>
                        </a:effectLst>
                        <a:latin typeface="Helvetica" charset="0"/>
                        <a:ea typeface="Arial" charset="0"/>
                        <a:cs typeface="Arial"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hMerge="1">
                  <a:txBody>
                    <a:bodyPr/>
                    <a:lstStyle/>
                    <a:p>
                      <a:endParaRPr lang="en-GB"/>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defRPr/>
                      </a:pPr>
                      <a:r>
                        <a:rPr kumimoji="0" lang="en-US" sz="2000" b="1" i="0" u="none" strike="noStrike" cap="none" normalizeH="0" baseline="0" dirty="0">
                          <a:ln>
                            <a:noFill/>
                          </a:ln>
                          <a:solidFill>
                            <a:srgbClr val="F59948"/>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1600" b="1" i="0" u="none" strike="noStrike" kern="1200" cap="none" normalizeH="0" baseline="0" dirty="0">
                        <a:ln>
                          <a:noFill/>
                        </a:ln>
                        <a:solidFill>
                          <a:srgbClr val="545A61"/>
                        </a:solidFill>
                        <a:effectLst/>
                        <a:latin typeface="+mn-lt"/>
                        <a:ea typeface="Calibri" charset="0"/>
                        <a:cs typeface="Calibri"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hMerge="1">
                  <a:txBody>
                    <a:bodyPr/>
                    <a:lstStyle/>
                    <a:p>
                      <a:endParaRPr lang="en-GB"/>
                    </a:p>
                  </a:txBody>
                  <a:tcPr/>
                </a:tc>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defRPr/>
                      </a:pPr>
                      <a:r>
                        <a:rPr kumimoji="0" lang="en-US" sz="2000" b="1" i="0" u="none" strike="noStrike" cap="none" normalizeH="0" baseline="0" dirty="0">
                          <a:ln>
                            <a:noFill/>
                          </a:ln>
                          <a:solidFill>
                            <a:srgbClr val="F59948"/>
                          </a:solidFill>
                          <a:effectLst>
                            <a:outerShdw blurRad="38100" dist="38100" dir="2700000" algn="tl">
                              <a:srgbClr val="000000">
                                <a:alpha val="43137"/>
                              </a:srgbClr>
                            </a:outerShdw>
                          </a:effectLst>
                          <a:latin typeface="Wingdings" charset="2"/>
                          <a:ea typeface="Wingdings" charset="2"/>
                          <a:cs typeface="Wingdings" charset="2"/>
                        </a:rPr>
                        <a:t></a:t>
                      </a:r>
                      <a:endParaRPr kumimoji="0" lang="en-US" sz="1600" b="1" i="0" u="none" strike="noStrike" kern="1200" cap="none" normalizeH="0" baseline="0" dirty="0">
                        <a:ln>
                          <a:noFill/>
                        </a:ln>
                        <a:solidFill>
                          <a:srgbClr val="545A61"/>
                        </a:solidFill>
                        <a:effectLst/>
                        <a:latin typeface="+mn-lt"/>
                        <a:ea typeface="Calibri" charset="0"/>
                        <a:cs typeface="Calibri" charset="0"/>
                      </a:endParaRPr>
                    </a:p>
                  </a:txBody>
                  <a:tcPr marL="79893" marR="79893" marT="45724" marB="45724"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9D9D9"/>
                    </a:solidFill>
                  </a:tcPr>
                </a:tc>
                <a:tc hMerge="1">
                  <a:txBody>
                    <a:bodyPr/>
                    <a:lstStyle/>
                    <a:p>
                      <a:endParaRPr lang="en-GB"/>
                    </a:p>
                  </a:txBody>
                  <a:tcPr/>
                </a:tc>
                <a:extLst>
                  <a:ext uri="{0D108BD9-81ED-4DB2-BD59-A6C34878D82A}">
                    <a16:rowId xmlns:a16="http://schemas.microsoft.com/office/drawing/2014/main" val="10004"/>
                  </a:ext>
                </a:extLst>
              </a:tr>
            </a:tbl>
          </a:graphicData>
        </a:graphic>
      </p:graphicFrame>
      <p:sp>
        <p:nvSpPr>
          <p:cNvPr id="515112" name="Rectangle 10"/>
          <p:cNvSpPr>
            <a:spLocks noChangeArrowheads="1"/>
          </p:cNvSpPr>
          <p:nvPr/>
        </p:nvSpPr>
        <p:spPr bwMode="auto">
          <a:xfrm>
            <a:off x="155575" y="6165850"/>
            <a:ext cx="8758238" cy="460375"/>
          </a:xfrm>
          <a:prstGeom prst="rect">
            <a:avLst/>
          </a:prstGeom>
          <a:noFill/>
          <a:ln w="9525">
            <a:noFill/>
            <a:miter lim="800000"/>
            <a:headEnd/>
            <a:tailEnd/>
          </a:ln>
        </p:spPr>
        <p:txBody>
          <a:bodyPr anchor="b">
            <a:spAutoFit/>
          </a:bodyPr>
          <a:lstStyle/>
          <a:p>
            <a:r>
              <a:rPr lang="en-GB" sz="800">
                <a:solidFill>
                  <a:srgbClr val="404040"/>
                </a:solidFill>
              </a:rPr>
              <a:t>1. UK Prospective Diabetes Study (UKPDS) Group. Lancet 1998;352:837–853.  2. Holman RR, et al. N Engl J Med 2008;359:1577–1589.  3. Ismail-Beigi F, et al. Lancet 2010;376:419–430.</a:t>
            </a:r>
          </a:p>
          <a:p>
            <a:r>
              <a:rPr lang="en-GB" sz="800">
                <a:solidFill>
                  <a:srgbClr val="404040"/>
                </a:solidFill>
              </a:rPr>
              <a:t>4. ACCORD Study Group, et al. N Engl J Med 2008;358:2545–2559. 5. ADVANCE Collaborative Group, et al. N Engl J Med 2008;358: 2560–2572. </a:t>
            </a:r>
          </a:p>
          <a:p>
            <a:r>
              <a:rPr lang="en-GB" sz="800">
                <a:solidFill>
                  <a:srgbClr val="404040"/>
                </a:solidFill>
              </a:rPr>
              <a:t>6. Duckworth W, et al. N Engl J Med 2009;360:129. (erratum: Moritz T. N Engl J Med 2009;361:1024).</a:t>
            </a:r>
          </a:p>
        </p:txBody>
      </p:sp>
      <p:sp>
        <p:nvSpPr>
          <p:cNvPr id="15" name="Text Box 49"/>
          <p:cNvSpPr txBox="1">
            <a:spLocks noChangeArrowheads="1"/>
          </p:cNvSpPr>
          <p:nvPr/>
        </p:nvSpPr>
        <p:spPr bwMode="auto">
          <a:xfrm>
            <a:off x="2438400" y="5084763"/>
            <a:ext cx="2928938" cy="339725"/>
          </a:xfrm>
          <a:prstGeom prst="rect">
            <a:avLst/>
          </a:prstGeom>
          <a:noFill/>
          <a:ln w="9525">
            <a:noFill/>
            <a:miter lim="800000"/>
            <a:headEnd/>
            <a:tailEnd/>
          </a:ln>
        </p:spPr>
        <p:txBody>
          <a:bodyPr lIns="91431" tIns="45716" rIns="91431" bIns="45716">
            <a:spAutoFit/>
          </a:bodyPr>
          <a:lstStyle/>
          <a:p>
            <a:pPr>
              <a:spcBef>
                <a:spcPct val="50000"/>
              </a:spcBef>
              <a:defRPr/>
            </a:pPr>
            <a:r>
              <a:rPr lang="en-US" sz="1600" b="1" dirty="0">
                <a:solidFill>
                  <a:schemeClr val="tx1">
                    <a:lumMod val="75000"/>
                    <a:lumOff val="25000"/>
                  </a:schemeClr>
                </a:solidFill>
                <a:latin typeface="Arial" pitchFamily="34" charset="0"/>
                <a:cs typeface="Arial" pitchFamily="34" charset="0"/>
              </a:rPr>
              <a:t>Post trial monitoring phase</a:t>
            </a:r>
          </a:p>
        </p:txBody>
      </p:sp>
      <p:sp>
        <p:nvSpPr>
          <p:cNvPr id="16" name="Text Box 51"/>
          <p:cNvSpPr txBox="1">
            <a:spLocks noChangeArrowheads="1"/>
          </p:cNvSpPr>
          <p:nvPr/>
        </p:nvSpPr>
        <p:spPr bwMode="auto">
          <a:xfrm>
            <a:off x="787400" y="5086350"/>
            <a:ext cx="1485900" cy="336550"/>
          </a:xfrm>
          <a:prstGeom prst="rect">
            <a:avLst/>
          </a:prstGeom>
          <a:noFill/>
          <a:ln w="9525">
            <a:noFill/>
            <a:miter lim="800000"/>
            <a:headEnd/>
            <a:tailEnd/>
          </a:ln>
        </p:spPr>
        <p:txBody>
          <a:bodyPr lIns="91431" tIns="45716" rIns="91431" bIns="45716">
            <a:spAutoFit/>
          </a:bodyPr>
          <a:lstStyle/>
          <a:p>
            <a:pPr>
              <a:spcBef>
                <a:spcPct val="50000"/>
              </a:spcBef>
              <a:defRPr/>
            </a:pPr>
            <a:r>
              <a:rPr lang="en-US" sz="1600" b="1" dirty="0">
                <a:solidFill>
                  <a:schemeClr val="tx1">
                    <a:lumMod val="75000"/>
                    <a:lumOff val="25000"/>
                  </a:schemeClr>
                </a:solidFill>
                <a:latin typeface="Arial" pitchFamily="34" charset="0"/>
                <a:cs typeface="Arial" pitchFamily="34" charset="0"/>
              </a:rPr>
              <a:t>Initial trial </a:t>
            </a:r>
          </a:p>
        </p:txBody>
      </p:sp>
      <p:sp>
        <p:nvSpPr>
          <p:cNvPr id="17" name="Rectangle 9"/>
          <p:cNvSpPr>
            <a:spLocks noChangeArrowheads="1"/>
          </p:cNvSpPr>
          <p:nvPr/>
        </p:nvSpPr>
        <p:spPr bwMode="auto">
          <a:xfrm>
            <a:off x="468313" y="5118100"/>
            <a:ext cx="285750" cy="273050"/>
          </a:xfrm>
          <a:prstGeom prst="rect">
            <a:avLst/>
          </a:prstGeom>
          <a:solidFill>
            <a:schemeClr val="bg1">
              <a:lumMod val="85000"/>
            </a:schemeClr>
          </a:solidFill>
          <a:ln w="12700">
            <a:solidFill>
              <a:schemeClr val="bg1"/>
            </a:solidFill>
            <a:round/>
            <a:headEnd type="none" w="sm" len="sm"/>
            <a:tailEnd type="none" w="sm" len="sm"/>
          </a:ln>
        </p:spPr>
        <p:txBody>
          <a:bodyPr lIns="91431" tIns="45716" rIns="91431" bIns="45716"/>
          <a:lstStyle/>
          <a:p>
            <a:pPr>
              <a:defRPr/>
            </a:pPr>
            <a:endParaRPr lang="en-US" dirty="0">
              <a:solidFill>
                <a:schemeClr val="bg1">
                  <a:lumMod val="75000"/>
                </a:schemeClr>
              </a:solidFill>
              <a:latin typeface="Arial" pitchFamily="34" charset="0"/>
              <a:cs typeface="Arial" pitchFamily="34" charset="0"/>
            </a:endParaRPr>
          </a:p>
        </p:txBody>
      </p:sp>
      <p:sp>
        <p:nvSpPr>
          <p:cNvPr id="18" name="Rectangle 9"/>
          <p:cNvSpPr>
            <a:spLocks noChangeArrowheads="1"/>
          </p:cNvSpPr>
          <p:nvPr/>
        </p:nvSpPr>
        <p:spPr bwMode="auto">
          <a:xfrm>
            <a:off x="2081213" y="5118100"/>
            <a:ext cx="285750" cy="273050"/>
          </a:xfrm>
          <a:prstGeom prst="rect">
            <a:avLst/>
          </a:prstGeom>
          <a:solidFill>
            <a:schemeClr val="bg1">
              <a:lumMod val="65000"/>
            </a:schemeClr>
          </a:solidFill>
          <a:ln w="12700">
            <a:solidFill>
              <a:schemeClr val="bg1"/>
            </a:solidFill>
            <a:round/>
            <a:headEnd type="none" w="sm" len="sm"/>
            <a:tailEnd type="none" w="sm" len="sm"/>
          </a:ln>
        </p:spPr>
        <p:txBody>
          <a:bodyPr lIns="91431" tIns="45716" rIns="91431" bIns="45716"/>
          <a:lstStyle/>
          <a:p>
            <a:pPr>
              <a:defRPr/>
            </a:pPr>
            <a:endParaRPr lang="en-US" dirty="0">
              <a:solidFill>
                <a:srgbClr val="FFFFFF"/>
              </a:solidFill>
              <a:latin typeface="Arial" pitchFamily="34" charset="0"/>
              <a:cs typeface="Arial" pitchFamily="34" charset="0"/>
            </a:endParaRPr>
          </a:p>
        </p:txBody>
      </p:sp>
      <p:sp>
        <p:nvSpPr>
          <p:cNvPr id="515117" name="Rectangle 10"/>
          <p:cNvSpPr>
            <a:spLocks noChangeArrowheads="1"/>
          </p:cNvSpPr>
          <p:nvPr/>
        </p:nvSpPr>
        <p:spPr bwMode="auto">
          <a:xfrm>
            <a:off x="161925" y="5516563"/>
            <a:ext cx="8229600" cy="647700"/>
          </a:xfrm>
          <a:prstGeom prst="rect">
            <a:avLst/>
          </a:prstGeom>
          <a:noFill/>
          <a:ln w="9525">
            <a:noFill/>
            <a:miter lim="800000"/>
            <a:headEnd/>
            <a:tailEnd/>
          </a:ln>
        </p:spPr>
        <p:txBody>
          <a:bodyPr anchor="b">
            <a:spAutoFit/>
          </a:bodyPr>
          <a:lstStyle/>
          <a:p>
            <a:pPr defTabSz="457200"/>
            <a:r>
              <a:rPr lang="en-GB" sz="900">
                <a:solidFill>
                  <a:srgbClr val="404040"/>
                </a:solidFill>
              </a:rPr>
              <a:t>ACCORD=Action to Control Cardiovascular Risk in Diabetes; ADVANCE=Action in Diabetes and Vascular Disease: Preterax and Diamicron MR Controlled Evaluation; UKPDS=UK Prospective Diabetes Study; VADT = Veterans Affairs Diabetes Trial.</a:t>
            </a:r>
          </a:p>
          <a:p>
            <a:pPr defTabSz="457200"/>
            <a:r>
              <a:rPr lang="en-GB" sz="900">
                <a:solidFill>
                  <a:srgbClr val="404040"/>
                </a:solidFill>
              </a:rPr>
              <a:t>*Not studied.</a:t>
            </a:r>
          </a:p>
          <a:p>
            <a:pPr defTabSz="457200"/>
            <a:r>
              <a:rPr lang="en-GB" sz="900">
                <a:solidFill>
                  <a:srgbClr val="404040"/>
                </a:solidFill>
              </a:rPr>
              <a:t>ǂSignificant benefit was observed only for progression of albuminuria.</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3795713" y="2693988"/>
            <a:ext cx="0" cy="3116262"/>
          </a:xfrm>
          <a:prstGeom prst="line">
            <a:avLst/>
          </a:prstGeom>
          <a:ln>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148263" y="2686050"/>
            <a:ext cx="0" cy="3116263"/>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00813" y="2686050"/>
            <a:ext cx="0" cy="3116263"/>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853363" y="2686050"/>
            <a:ext cx="0" cy="3116263"/>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443163" y="2686050"/>
            <a:ext cx="0" cy="3116263"/>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090613" y="2686050"/>
            <a:ext cx="0" cy="3116263"/>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517127" name="Line 2"/>
          <p:cNvSpPr>
            <a:spLocks noChangeShapeType="1"/>
          </p:cNvSpPr>
          <p:nvPr/>
        </p:nvSpPr>
        <p:spPr bwMode="auto">
          <a:xfrm>
            <a:off x="3675063" y="1973263"/>
            <a:ext cx="0" cy="3973512"/>
          </a:xfrm>
          <a:prstGeom prst="line">
            <a:avLst/>
          </a:prstGeom>
          <a:noFill/>
          <a:ln w="6350" cap="rnd">
            <a:solidFill>
              <a:srgbClr val="FFFFFF"/>
            </a:solidFill>
            <a:prstDash val="sysDot"/>
            <a:round/>
            <a:headEnd/>
            <a:tailEnd/>
          </a:ln>
        </p:spPr>
        <p:txBody>
          <a:bodyPr/>
          <a:lstStyle/>
          <a:p>
            <a:endParaRPr lang="en-US"/>
          </a:p>
        </p:txBody>
      </p:sp>
      <p:sp>
        <p:nvSpPr>
          <p:cNvPr id="517128" name="Rectangle 3"/>
          <p:cNvSpPr>
            <a:spLocks noGrp="1" noChangeArrowheads="1"/>
          </p:cNvSpPr>
          <p:nvPr>
            <p:ph type="title"/>
          </p:nvPr>
        </p:nvSpPr>
        <p:spPr>
          <a:xfrm>
            <a:off x="363538" y="504825"/>
            <a:ext cx="8229600" cy="776288"/>
          </a:xfrm>
        </p:spPr>
        <p:txBody>
          <a:bodyPr/>
          <a:lstStyle/>
          <a:p>
            <a:r>
              <a:rPr lang="en-US">
                <a:solidFill>
                  <a:srgbClr val="404040"/>
                </a:solidFill>
                <a:latin typeface="Arial" charset="0"/>
                <a:cs typeface="Arial" charset="0"/>
              </a:rPr>
              <a:t>Differences between UKPDS and ACCORD, VADT and ADVANCE</a:t>
            </a:r>
          </a:p>
        </p:txBody>
      </p:sp>
      <p:sp>
        <p:nvSpPr>
          <p:cNvPr id="517129" name="Content Placeholder 3"/>
          <p:cNvSpPr>
            <a:spLocks noGrp="1"/>
          </p:cNvSpPr>
          <p:nvPr>
            <p:ph idx="1"/>
          </p:nvPr>
        </p:nvSpPr>
        <p:spPr>
          <a:xfrm>
            <a:off x="457200" y="1412875"/>
            <a:ext cx="8229600" cy="4525963"/>
          </a:xfrm>
        </p:spPr>
        <p:txBody>
          <a:bodyPr/>
          <a:lstStyle/>
          <a:p>
            <a:r>
              <a:rPr lang="en-US" sz="1800">
                <a:solidFill>
                  <a:srgbClr val="404040"/>
                </a:solidFill>
                <a:latin typeface="Arial" charset="0"/>
                <a:cs typeface="Arial" charset="0"/>
              </a:rPr>
              <a:t>UKPDS</a:t>
            </a:r>
            <a:r>
              <a:rPr lang="en-US" sz="1800" baseline="30000">
                <a:solidFill>
                  <a:srgbClr val="404040"/>
                </a:solidFill>
                <a:latin typeface="Arial" charset="0"/>
                <a:cs typeface="Arial" charset="0"/>
              </a:rPr>
              <a:t>1,2</a:t>
            </a:r>
            <a:r>
              <a:rPr lang="en-US" sz="1800">
                <a:solidFill>
                  <a:srgbClr val="404040"/>
                </a:solidFill>
                <a:latin typeface="Arial" charset="0"/>
                <a:cs typeface="Arial" charset="0"/>
              </a:rPr>
              <a:t>: Participants enrolled at diagnosis</a:t>
            </a:r>
          </a:p>
          <a:p>
            <a:r>
              <a:rPr lang="en-US" sz="1800">
                <a:solidFill>
                  <a:srgbClr val="404040"/>
                </a:solidFill>
                <a:latin typeface="Arial" charset="0"/>
                <a:cs typeface="Arial" charset="0"/>
              </a:rPr>
              <a:t>ACCORD</a:t>
            </a:r>
            <a:r>
              <a:rPr lang="en-US" sz="1800" baseline="30000">
                <a:solidFill>
                  <a:srgbClr val="404040"/>
                </a:solidFill>
                <a:latin typeface="Arial" charset="0"/>
                <a:cs typeface="Arial" charset="0"/>
              </a:rPr>
              <a:t>3</a:t>
            </a:r>
            <a:r>
              <a:rPr lang="en-US" sz="1800">
                <a:solidFill>
                  <a:srgbClr val="404040"/>
                </a:solidFill>
                <a:latin typeface="Arial" charset="0"/>
                <a:cs typeface="Arial" charset="0"/>
              </a:rPr>
              <a:t>, VADT</a:t>
            </a:r>
            <a:r>
              <a:rPr lang="en-US" sz="1800" baseline="30000">
                <a:solidFill>
                  <a:srgbClr val="404040"/>
                </a:solidFill>
                <a:latin typeface="Arial" charset="0"/>
                <a:cs typeface="Arial" charset="0"/>
              </a:rPr>
              <a:t>4</a:t>
            </a:r>
            <a:r>
              <a:rPr lang="en-US" sz="1800">
                <a:solidFill>
                  <a:srgbClr val="404040"/>
                </a:solidFill>
                <a:latin typeface="Arial" charset="0"/>
                <a:cs typeface="Arial" charset="0"/>
              </a:rPr>
              <a:t>, ADVANCE</a:t>
            </a:r>
            <a:r>
              <a:rPr lang="en-US" sz="1800" baseline="30000">
                <a:solidFill>
                  <a:srgbClr val="404040"/>
                </a:solidFill>
                <a:latin typeface="Arial" charset="0"/>
                <a:cs typeface="Arial" charset="0"/>
              </a:rPr>
              <a:t>5</a:t>
            </a:r>
            <a:r>
              <a:rPr lang="en-US" sz="1800">
                <a:solidFill>
                  <a:srgbClr val="404040"/>
                </a:solidFill>
                <a:latin typeface="Arial" charset="0"/>
                <a:cs typeface="Arial" charset="0"/>
              </a:rPr>
              <a:t>: Participants enrolled later in the course of the disease process, with established CVD risk factors</a:t>
            </a:r>
          </a:p>
        </p:txBody>
      </p:sp>
      <p:sp>
        <p:nvSpPr>
          <p:cNvPr id="517130" name="Text Placeholder 4"/>
          <p:cNvSpPr>
            <a:spLocks noGrp="1"/>
          </p:cNvSpPr>
          <p:nvPr>
            <p:ph type="body" sz="quarter" idx="13"/>
          </p:nvPr>
        </p:nvSpPr>
        <p:spPr>
          <a:xfrm>
            <a:off x="179388" y="5834063"/>
            <a:ext cx="8229600" cy="395287"/>
          </a:xfrm>
        </p:spPr>
        <p:txBody>
          <a:bodyPr/>
          <a:lstStyle/>
          <a:p>
            <a:r>
              <a:rPr lang="en-US" sz="900">
                <a:solidFill>
                  <a:srgbClr val="404040"/>
                </a:solidFill>
                <a:latin typeface="Arial" charset="0"/>
                <a:cs typeface="Arial" charset="0"/>
              </a:rPr>
              <a:t>ACCORD=Action to Control Cardiovascular Risk in Diabetes; ADVANCE=Action in Diabetes and Vascular Disease: Preterax and Diamicron MR Controlled Evaluation; CVD=cardiovascular disease; UKPDS=UK Prospective Diabetes Study; VADT=Veterans Affairs Diabetes Trial.</a:t>
            </a:r>
          </a:p>
        </p:txBody>
      </p:sp>
      <p:sp>
        <p:nvSpPr>
          <p:cNvPr id="517131" name="Line 15"/>
          <p:cNvSpPr>
            <a:spLocks noChangeShapeType="1"/>
          </p:cNvSpPr>
          <p:nvPr/>
        </p:nvSpPr>
        <p:spPr bwMode="auto">
          <a:xfrm>
            <a:off x="5891213" y="1925638"/>
            <a:ext cx="0" cy="2644775"/>
          </a:xfrm>
          <a:prstGeom prst="line">
            <a:avLst/>
          </a:prstGeom>
          <a:noFill/>
          <a:ln w="6350" cap="rnd">
            <a:solidFill>
              <a:srgbClr val="FFFFFF"/>
            </a:solidFill>
            <a:prstDash val="sysDot"/>
            <a:round/>
            <a:headEnd/>
            <a:tailEnd/>
          </a:ln>
        </p:spPr>
        <p:txBody>
          <a:bodyPr/>
          <a:lstStyle/>
          <a:p>
            <a:endParaRPr lang="en-US"/>
          </a:p>
        </p:txBody>
      </p:sp>
      <p:sp>
        <p:nvSpPr>
          <p:cNvPr id="517132" name="Line 17"/>
          <p:cNvSpPr>
            <a:spLocks noChangeShapeType="1"/>
          </p:cNvSpPr>
          <p:nvPr/>
        </p:nvSpPr>
        <p:spPr bwMode="auto">
          <a:xfrm>
            <a:off x="8147050" y="1917700"/>
            <a:ext cx="0" cy="2654300"/>
          </a:xfrm>
          <a:prstGeom prst="line">
            <a:avLst/>
          </a:prstGeom>
          <a:noFill/>
          <a:ln w="6350" cap="rnd">
            <a:solidFill>
              <a:srgbClr val="FFFFFF"/>
            </a:solidFill>
            <a:prstDash val="sysDot"/>
            <a:round/>
            <a:headEnd/>
            <a:tailEnd/>
          </a:ln>
        </p:spPr>
        <p:txBody>
          <a:bodyPr/>
          <a:lstStyle/>
          <a:p>
            <a:endParaRPr lang="en-US"/>
          </a:p>
        </p:txBody>
      </p:sp>
      <p:sp>
        <p:nvSpPr>
          <p:cNvPr id="3" name="Right Arrow 2"/>
          <p:cNvSpPr/>
          <p:nvPr/>
        </p:nvSpPr>
        <p:spPr>
          <a:xfrm>
            <a:off x="457200" y="5349875"/>
            <a:ext cx="8229600" cy="642938"/>
          </a:xfrm>
          <a:prstGeom prst="rightArrow">
            <a:avLst/>
          </a:prstGeom>
          <a:solidFill>
            <a:schemeClr val="tx2"/>
          </a:solidFill>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200" b="1" dirty="0">
              <a:solidFill>
                <a:schemeClr val="bg1"/>
              </a:solidFill>
              <a:latin typeface="Arial" pitchFamily="34" charset="0"/>
              <a:cs typeface="Arial" pitchFamily="34" charset="0"/>
            </a:endParaRPr>
          </a:p>
          <a:p>
            <a:pPr algn="ctr" fontAlgn="auto">
              <a:spcBef>
                <a:spcPts val="0"/>
              </a:spcBef>
              <a:spcAft>
                <a:spcPts val="0"/>
              </a:spcAft>
              <a:defRPr/>
            </a:pPr>
            <a:r>
              <a:rPr lang="en-US" sz="1200" b="1" dirty="0">
                <a:solidFill>
                  <a:schemeClr val="bg1"/>
                </a:solidFill>
                <a:latin typeface="Arial" pitchFamily="34" charset="0"/>
                <a:cs typeface="Arial" pitchFamily="34" charset="0"/>
              </a:rPr>
              <a:t>Pre-diabetes							Type 2 diabetes	           			  </a:t>
            </a:r>
          </a:p>
        </p:txBody>
      </p:sp>
      <p:sp>
        <p:nvSpPr>
          <p:cNvPr id="6" name="Rectangle 5"/>
          <p:cNvSpPr/>
          <p:nvPr/>
        </p:nvSpPr>
        <p:spPr>
          <a:xfrm>
            <a:off x="1768475" y="4964113"/>
            <a:ext cx="6918325" cy="357187"/>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b="1" dirty="0">
                <a:solidFill>
                  <a:srgbClr val="404040"/>
                </a:solidFill>
                <a:latin typeface="Arial" pitchFamily="34" charset="0"/>
                <a:cs typeface="Arial" pitchFamily="34" charset="0"/>
              </a:rPr>
              <a:t>Macrovascular complications</a:t>
            </a:r>
            <a:r>
              <a:rPr lang="en-US" b="1" baseline="30000" dirty="0">
                <a:solidFill>
                  <a:srgbClr val="404040"/>
                </a:solidFill>
                <a:latin typeface="Arial" pitchFamily="34" charset="0"/>
                <a:cs typeface="Arial" pitchFamily="34" charset="0"/>
              </a:rPr>
              <a:t>6</a:t>
            </a:r>
            <a:endParaRPr lang="en-US" b="1" dirty="0">
              <a:solidFill>
                <a:srgbClr val="404040"/>
              </a:solidFill>
              <a:latin typeface="Arial" pitchFamily="34" charset="0"/>
              <a:cs typeface="Arial" pitchFamily="34" charset="0"/>
            </a:endParaRPr>
          </a:p>
        </p:txBody>
      </p:sp>
      <p:sp>
        <p:nvSpPr>
          <p:cNvPr id="36" name="Rectangle 35"/>
          <p:cNvSpPr/>
          <p:nvPr/>
        </p:nvSpPr>
        <p:spPr>
          <a:xfrm>
            <a:off x="2443163" y="4514850"/>
            <a:ext cx="6243637" cy="35718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b="1" dirty="0">
                <a:solidFill>
                  <a:srgbClr val="404040"/>
                </a:solidFill>
                <a:latin typeface="Arial" pitchFamily="34" charset="0"/>
                <a:cs typeface="Arial" pitchFamily="34" charset="0"/>
              </a:rPr>
              <a:t>Microvascular complications</a:t>
            </a:r>
            <a:r>
              <a:rPr lang="en-US" b="1" baseline="30000" dirty="0">
                <a:solidFill>
                  <a:srgbClr val="404040"/>
                </a:solidFill>
                <a:latin typeface="Arial" pitchFamily="34" charset="0"/>
                <a:cs typeface="Arial" pitchFamily="34" charset="0"/>
              </a:rPr>
              <a:t>6</a:t>
            </a:r>
            <a:endParaRPr lang="en-US" b="1" dirty="0">
              <a:solidFill>
                <a:srgbClr val="404040"/>
              </a:solidFill>
              <a:latin typeface="Arial" pitchFamily="34" charset="0"/>
              <a:cs typeface="Arial" pitchFamily="34" charset="0"/>
            </a:endParaRPr>
          </a:p>
        </p:txBody>
      </p:sp>
      <p:sp>
        <p:nvSpPr>
          <p:cNvPr id="44" name="Rectangle 43"/>
          <p:cNvSpPr/>
          <p:nvPr/>
        </p:nvSpPr>
        <p:spPr>
          <a:xfrm>
            <a:off x="3795713" y="3930650"/>
            <a:ext cx="4891087" cy="357188"/>
          </a:xfrm>
          <a:prstGeom prst="rect">
            <a:avLst/>
          </a:prstGeom>
          <a:solidFill>
            <a:schemeClr val="accent4">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chemeClr val="bg1"/>
                </a:solidFill>
                <a:latin typeface="Arial" pitchFamily="34" charset="0"/>
                <a:cs typeface="Arial" pitchFamily="34" charset="0"/>
              </a:rPr>
              <a:t>UKPDS</a:t>
            </a:r>
          </a:p>
        </p:txBody>
      </p:sp>
      <p:sp>
        <p:nvSpPr>
          <p:cNvPr id="517137" name="TextBox 8"/>
          <p:cNvSpPr txBox="1">
            <a:spLocks noChangeArrowheads="1"/>
          </p:cNvSpPr>
          <p:nvPr/>
        </p:nvSpPr>
        <p:spPr bwMode="auto">
          <a:xfrm>
            <a:off x="-663575" y="2997200"/>
            <a:ext cx="914400" cy="914400"/>
          </a:xfrm>
          <a:prstGeom prst="rect">
            <a:avLst/>
          </a:prstGeom>
          <a:noFill/>
          <a:ln w="9525">
            <a:noFill/>
            <a:miter lim="800000"/>
            <a:headEnd/>
            <a:tailEnd/>
          </a:ln>
        </p:spPr>
        <p:txBody>
          <a:bodyPr wrap="none" anchor="b"/>
          <a:lstStyle/>
          <a:p>
            <a:endParaRPr lang="en-GB" sz="1000">
              <a:latin typeface="Calibri" pitchFamily="34" charset="0"/>
            </a:endParaRPr>
          </a:p>
        </p:txBody>
      </p:sp>
      <p:sp>
        <p:nvSpPr>
          <p:cNvPr id="46" name="Rectangle 45"/>
          <p:cNvSpPr/>
          <p:nvPr/>
        </p:nvSpPr>
        <p:spPr>
          <a:xfrm>
            <a:off x="6500813" y="3121025"/>
            <a:ext cx="1055687" cy="357188"/>
          </a:xfrm>
          <a:prstGeom prst="rect">
            <a:avLst/>
          </a:prstGeom>
          <a:solidFill>
            <a:schemeClr val="accent4">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chemeClr val="bg1"/>
                </a:solidFill>
                <a:latin typeface="Arial" pitchFamily="34" charset="0"/>
                <a:cs typeface="Arial" pitchFamily="34" charset="0"/>
              </a:rPr>
              <a:t>ACCORD</a:t>
            </a:r>
          </a:p>
        </p:txBody>
      </p:sp>
      <p:sp>
        <p:nvSpPr>
          <p:cNvPr id="47" name="Rectangle 46"/>
          <p:cNvSpPr/>
          <p:nvPr/>
        </p:nvSpPr>
        <p:spPr>
          <a:xfrm>
            <a:off x="6234113" y="3527425"/>
            <a:ext cx="1322387" cy="357188"/>
          </a:xfrm>
          <a:prstGeom prst="rect">
            <a:avLst/>
          </a:prstGeom>
          <a:solidFill>
            <a:schemeClr val="accent4">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chemeClr val="bg1"/>
                </a:solidFill>
                <a:latin typeface="Arial" pitchFamily="34" charset="0"/>
                <a:cs typeface="Arial" pitchFamily="34" charset="0"/>
              </a:rPr>
              <a:t>ADVANCE</a:t>
            </a:r>
          </a:p>
        </p:txBody>
      </p:sp>
      <p:sp>
        <p:nvSpPr>
          <p:cNvPr id="48" name="Rectangle 47"/>
          <p:cNvSpPr/>
          <p:nvPr/>
        </p:nvSpPr>
        <p:spPr>
          <a:xfrm>
            <a:off x="6726238" y="2708275"/>
            <a:ext cx="1397000" cy="357188"/>
          </a:xfrm>
          <a:prstGeom prst="rect">
            <a:avLst/>
          </a:prstGeom>
          <a:solidFill>
            <a:schemeClr val="accent4">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b="1" dirty="0">
                <a:solidFill>
                  <a:schemeClr val="bg1"/>
                </a:solidFill>
                <a:latin typeface="Arial" pitchFamily="34" charset="0"/>
                <a:cs typeface="Arial" pitchFamily="34" charset="0"/>
              </a:rPr>
              <a:t>VADT</a:t>
            </a:r>
          </a:p>
        </p:txBody>
      </p:sp>
      <p:sp>
        <p:nvSpPr>
          <p:cNvPr id="517141" name="TextBox 9"/>
          <p:cNvSpPr txBox="1">
            <a:spLocks noChangeArrowheads="1"/>
          </p:cNvSpPr>
          <p:nvPr/>
        </p:nvSpPr>
        <p:spPr bwMode="auto">
          <a:xfrm>
            <a:off x="806450" y="2293938"/>
            <a:ext cx="566738" cy="406400"/>
          </a:xfrm>
          <a:prstGeom prst="rect">
            <a:avLst/>
          </a:prstGeom>
          <a:noFill/>
          <a:ln w="9525">
            <a:noFill/>
            <a:miter lim="800000"/>
            <a:headEnd/>
            <a:tailEnd/>
          </a:ln>
        </p:spPr>
        <p:txBody>
          <a:bodyPr anchor="b"/>
          <a:lstStyle/>
          <a:p>
            <a:pPr algn="ctr"/>
            <a:r>
              <a:rPr lang="en-US" sz="1000" b="1"/>
              <a:t>–10</a:t>
            </a:r>
          </a:p>
        </p:txBody>
      </p:sp>
      <p:sp>
        <p:nvSpPr>
          <p:cNvPr id="517142" name="TextBox 49"/>
          <p:cNvSpPr txBox="1">
            <a:spLocks noChangeArrowheads="1"/>
          </p:cNvSpPr>
          <p:nvPr/>
        </p:nvSpPr>
        <p:spPr bwMode="auto">
          <a:xfrm>
            <a:off x="2159000" y="2293938"/>
            <a:ext cx="566738" cy="406400"/>
          </a:xfrm>
          <a:prstGeom prst="rect">
            <a:avLst/>
          </a:prstGeom>
          <a:noFill/>
          <a:ln w="9525">
            <a:noFill/>
            <a:miter lim="800000"/>
            <a:headEnd/>
            <a:tailEnd/>
          </a:ln>
        </p:spPr>
        <p:txBody>
          <a:bodyPr anchor="b"/>
          <a:lstStyle/>
          <a:p>
            <a:pPr algn="ctr"/>
            <a:r>
              <a:rPr lang="en-US" sz="1000" b="1"/>
              <a:t>–5</a:t>
            </a:r>
          </a:p>
        </p:txBody>
      </p:sp>
      <p:sp>
        <p:nvSpPr>
          <p:cNvPr id="517143" name="TextBox 50"/>
          <p:cNvSpPr txBox="1">
            <a:spLocks noChangeArrowheads="1"/>
          </p:cNvSpPr>
          <p:nvPr/>
        </p:nvSpPr>
        <p:spPr bwMode="auto">
          <a:xfrm>
            <a:off x="3513138" y="2293938"/>
            <a:ext cx="565150" cy="406400"/>
          </a:xfrm>
          <a:prstGeom prst="rect">
            <a:avLst/>
          </a:prstGeom>
          <a:noFill/>
          <a:ln w="9525">
            <a:noFill/>
            <a:miter lim="800000"/>
            <a:headEnd/>
            <a:tailEnd/>
          </a:ln>
        </p:spPr>
        <p:txBody>
          <a:bodyPr anchor="b"/>
          <a:lstStyle/>
          <a:p>
            <a:pPr algn="ctr"/>
            <a:r>
              <a:rPr lang="en-US" sz="1000" b="1"/>
              <a:t>0</a:t>
            </a:r>
          </a:p>
        </p:txBody>
      </p:sp>
      <p:sp>
        <p:nvSpPr>
          <p:cNvPr id="517144" name="TextBox 51"/>
          <p:cNvSpPr txBox="1">
            <a:spLocks noChangeArrowheads="1"/>
          </p:cNvSpPr>
          <p:nvPr/>
        </p:nvSpPr>
        <p:spPr bwMode="auto">
          <a:xfrm>
            <a:off x="4865688" y="2293938"/>
            <a:ext cx="566737" cy="406400"/>
          </a:xfrm>
          <a:prstGeom prst="rect">
            <a:avLst/>
          </a:prstGeom>
          <a:noFill/>
          <a:ln w="9525">
            <a:noFill/>
            <a:miter lim="800000"/>
            <a:headEnd/>
            <a:tailEnd/>
          </a:ln>
        </p:spPr>
        <p:txBody>
          <a:bodyPr anchor="b"/>
          <a:lstStyle/>
          <a:p>
            <a:pPr algn="ctr"/>
            <a:r>
              <a:rPr lang="en-US" sz="1000" b="1"/>
              <a:t>5</a:t>
            </a:r>
          </a:p>
        </p:txBody>
      </p:sp>
      <p:sp>
        <p:nvSpPr>
          <p:cNvPr id="517145" name="TextBox 52"/>
          <p:cNvSpPr txBox="1">
            <a:spLocks noChangeArrowheads="1"/>
          </p:cNvSpPr>
          <p:nvPr/>
        </p:nvSpPr>
        <p:spPr bwMode="auto">
          <a:xfrm>
            <a:off x="6161088" y="2293938"/>
            <a:ext cx="566737" cy="406400"/>
          </a:xfrm>
          <a:prstGeom prst="rect">
            <a:avLst/>
          </a:prstGeom>
          <a:noFill/>
          <a:ln w="9525">
            <a:noFill/>
            <a:miter lim="800000"/>
            <a:headEnd/>
            <a:tailEnd/>
          </a:ln>
        </p:spPr>
        <p:txBody>
          <a:bodyPr anchor="b"/>
          <a:lstStyle/>
          <a:p>
            <a:pPr algn="ctr"/>
            <a:r>
              <a:rPr lang="en-US" sz="1000" b="1"/>
              <a:t>10</a:t>
            </a:r>
          </a:p>
        </p:txBody>
      </p:sp>
      <p:sp>
        <p:nvSpPr>
          <p:cNvPr id="517146" name="TextBox 53"/>
          <p:cNvSpPr txBox="1">
            <a:spLocks noChangeArrowheads="1"/>
          </p:cNvSpPr>
          <p:nvPr/>
        </p:nvSpPr>
        <p:spPr bwMode="auto">
          <a:xfrm>
            <a:off x="7556500" y="2293938"/>
            <a:ext cx="566738" cy="406400"/>
          </a:xfrm>
          <a:prstGeom prst="rect">
            <a:avLst/>
          </a:prstGeom>
          <a:noFill/>
          <a:ln w="9525">
            <a:noFill/>
            <a:miter lim="800000"/>
            <a:headEnd/>
            <a:tailEnd/>
          </a:ln>
        </p:spPr>
        <p:txBody>
          <a:bodyPr anchor="b"/>
          <a:lstStyle/>
          <a:p>
            <a:pPr algn="ctr"/>
            <a:r>
              <a:rPr lang="en-US" sz="1000" b="1"/>
              <a:t>15</a:t>
            </a:r>
          </a:p>
        </p:txBody>
      </p:sp>
      <p:sp>
        <p:nvSpPr>
          <p:cNvPr id="517147" name="TextBox 11"/>
          <p:cNvSpPr txBox="1">
            <a:spLocks noChangeArrowheads="1"/>
          </p:cNvSpPr>
          <p:nvPr/>
        </p:nvSpPr>
        <p:spPr bwMode="auto">
          <a:xfrm>
            <a:off x="47625" y="2501900"/>
            <a:ext cx="982663" cy="495300"/>
          </a:xfrm>
          <a:prstGeom prst="rect">
            <a:avLst/>
          </a:prstGeom>
          <a:noFill/>
          <a:ln w="9525">
            <a:noFill/>
            <a:miter lim="800000"/>
            <a:headEnd/>
            <a:tailEnd/>
          </a:ln>
        </p:spPr>
        <p:txBody>
          <a:bodyPr anchor="b"/>
          <a:lstStyle/>
          <a:p>
            <a:r>
              <a:rPr lang="en-US" sz="1000" b="1"/>
              <a:t>Years from diagnosis</a:t>
            </a:r>
          </a:p>
          <a:p>
            <a:r>
              <a:rPr lang="en-US" sz="1000" b="1"/>
              <a:t>of diabetes</a:t>
            </a:r>
          </a:p>
        </p:txBody>
      </p:sp>
      <p:sp>
        <p:nvSpPr>
          <p:cNvPr id="517148" name="TextBox 1"/>
          <p:cNvSpPr txBox="1">
            <a:spLocks noChangeArrowheads="1"/>
          </p:cNvSpPr>
          <p:nvPr/>
        </p:nvSpPr>
        <p:spPr bwMode="auto">
          <a:xfrm>
            <a:off x="165100" y="6194425"/>
            <a:ext cx="8424863" cy="461963"/>
          </a:xfrm>
          <a:prstGeom prst="rect">
            <a:avLst/>
          </a:prstGeom>
          <a:noFill/>
          <a:ln w="9525">
            <a:noFill/>
            <a:miter lim="800000"/>
            <a:headEnd/>
            <a:tailEnd/>
          </a:ln>
        </p:spPr>
        <p:txBody>
          <a:bodyPr>
            <a:spAutoFit/>
          </a:bodyPr>
          <a:lstStyle/>
          <a:p>
            <a:r>
              <a:rPr lang="en-GB" sz="800">
                <a:solidFill>
                  <a:srgbClr val="404040"/>
                </a:solidFill>
              </a:rPr>
              <a:t>1. UKPDS Group (1998) Lancet 352: 854</a:t>
            </a:r>
            <a:r>
              <a:rPr lang="en-US" sz="800">
                <a:solidFill>
                  <a:srgbClr val="404040"/>
                </a:solidFill>
              </a:rPr>
              <a:t>–8</a:t>
            </a:r>
            <a:r>
              <a:rPr lang="en-GB" sz="800">
                <a:solidFill>
                  <a:srgbClr val="404040"/>
                </a:solidFill>
              </a:rPr>
              <a:t>65; 2. Holman RR et al (2008) N Engl J Med 359: 1577–1589; 3. </a:t>
            </a:r>
            <a:r>
              <a:rPr lang="en-US" sz="800">
                <a:solidFill>
                  <a:srgbClr val="404040"/>
                </a:solidFill>
              </a:rPr>
              <a:t>ACCORD Study Group et al (2008) N Engl J Med 358: 2545–2559;</a:t>
            </a:r>
          </a:p>
          <a:p>
            <a:r>
              <a:rPr lang="en-GB" sz="800">
                <a:solidFill>
                  <a:srgbClr val="404040"/>
                </a:solidFill>
              </a:rPr>
              <a:t>4. Duckworth W et al (2009) N Engl J Med 360: 129</a:t>
            </a:r>
            <a:r>
              <a:rPr lang="en-US" sz="800">
                <a:solidFill>
                  <a:srgbClr val="404040"/>
                </a:solidFill>
              </a:rPr>
              <a:t>–3</a:t>
            </a:r>
            <a:r>
              <a:rPr lang="en-GB" sz="800">
                <a:solidFill>
                  <a:srgbClr val="404040"/>
                </a:solidFill>
              </a:rPr>
              <a:t>9; 5. ADVANCE Collaborative Group et al (2008) N Engl J Med 358: 2560</a:t>
            </a:r>
            <a:r>
              <a:rPr lang="en-US" sz="800">
                <a:solidFill>
                  <a:srgbClr val="404040"/>
                </a:solidFill>
              </a:rPr>
              <a:t>–25</a:t>
            </a:r>
            <a:r>
              <a:rPr lang="en-GB" sz="800">
                <a:solidFill>
                  <a:srgbClr val="404040"/>
                </a:solidFill>
              </a:rPr>
              <a:t>72</a:t>
            </a:r>
            <a:r>
              <a:rPr lang="en-US" sz="800">
                <a:solidFill>
                  <a:srgbClr val="404040"/>
                </a:solidFill>
              </a:rPr>
              <a:t>; </a:t>
            </a:r>
            <a:br>
              <a:rPr lang="en-US" sz="800">
                <a:solidFill>
                  <a:srgbClr val="404040"/>
                </a:solidFill>
              </a:rPr>
            </a:br>
            <a:r>
              <a:rPr lang="en-US" sz="800">
                <a:solidFill>
                  <a:srgbClr val="404040"/>
                </a:solidFill>
              </a:rPr>
              <a:t>6. Ramlo-Halsted BA, Edelman SV (2000) Clinical Diabetes 18: 80–85.</a:t>
            </a:r>
          </a:p>
        </p:txBody>
      </p:sp>
    </p:spTree>
    <p:custDataLst>
      <p:tags r:id="rId1"/>
    </p:custData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169" name="Picture 2" descr="Full-size image (40 K)"/>
          <p:cNvPicPr>
            <a:picLocks noChangeAspect="1" noChangeArrowheads="1"/>
          </p:cNvPicPr>
          <p:nvPr/>
        </p:nvPicPr>
        <p:blipFill>
          <a:blip r:embed="rId2"/>
          <a:srcRect/>
          <a:stretch>
            <a:fillRect/>
          </a:stretch>
        </p:blipFill>
        <p:spPr bwMode="auto">
          <a:xfrm>
            <a:off x="395288" y="1196975"/>
            <a:ext cx="7705725" cy="4248150"/>
          </a:xfrm>
          <a:prstGeom prst="rect">
            <a:avLst/>
          </a:prstGeom>
          <a:noFill/>
          <a:ln w="9525">
            <a:noFill/>
            <a:miter lim="800000"/>
            <a:headEnd/>
            <a:tailEnd/>
          </a:ln>
        </p:spPr>
      </p:pic>
      <p:sp>
        <p:nvSpPr>
          <p:cNvPr id="519170" name="Text Box 3"/>
          <p:cNvSpPr txBox="1">
            <a:spLocks noChangeArrowheads="1"/>
          </p:cNvSpPr>
          <p:nvPr/>
        </p:nvSpPr>
        <p:spPr bwMode="auto">
          <a:xfrm>
            <a:off x="684213" y="5805488"/>
            <a:ext cx="8064500" cy="822325"/>
          </a:xfrm>
          <a:prstGeom prst="rect">
            <a:avLst/>
          </a:prstGeom>
          <a:noFill/>
          <a:ln w="9525">
            <a:noFill/>
            <a:miter lim="800000"/>
            <a:headEnd/>
            <a:tailEnd/>
          </a:ln>
        </p:spPr>
        <p:txBody>
          <a:bodyPr>
            <a:spAutoFit/>
          </a:bodyPr>
          <a:lstStyle/>
          <a:p>
            <a:r>
              <a:rPr lang="en-GB" sz="1200" b="1"/>
              <a:t>Adjusted hazard ratios for all-cause mortality introducing HbA</a:t>
            </a:r>
            <a:r>
              <a:rPr lang="en-GB" sz="1200"/>
              <a:t>1c</a:t>
            </a:r>
            <a:r>
              <a:rPr lang="en-GB" sz="1200" b="1"/>
              <a:t> (%) into Cox proportional hazards model as a time-fixed or time-dependent covariate. Consists of two time-dependent covariates with data from combined cohorts. Vertical error bars show 95% CIs, horizontal bars show HbA</a:t>
            </a:r>
            <a:r>
              <a:rPr lang="en-GB" sz="1200"/>
              <a:t>1c</a:t>
            </a:r>
            <a:r>
              <a:rPr lang="en-GB" sz="1200" b="1"/>
              <a:t> range. Red circle=reference decile. </a:t>
            </a:r>
            <a:endParaRPr lang="en-GB" sz="1200"/>
          </a:p>
        </p:txBody>
      </p:sp>
      <p:sp>
        <p:nvSpPr>
          <p:cNvPr id="519171" name="Text Box 4"/>
          <p:cNvSpPr txBox="1">
            <a:spLocks noChangeArrowheads="1"/>
          </p:cNvSpPr>
          <p:nvPr/>
        </p:nvSpPr>
        <p:spPr bwMode="auto">
          <a:xfrm>
            <a:off x="808038" y="138113"/>
            <a:ext cx="4051300" cy="366712"/>
          </a:xfrm>
          <a:prstGeom prst="rect">
            <a:avLst/>
          </a:prstGeom>
          <a:noFill/>
          <a:ln w="9525">
            <a:noFill/>
            <a:miter lim="800000"/>
            <a:headEnd/>
            <a:tailEnd/>
          </a:ln>
        </p:spPr>
        <p:txBody>
          <a:bodyPr>
            <a:spAutoFit/>
          </a:bodyPr>
          <a:lstStyle/>
          <a:p>
            <a:r>
              <a:rPr lang="en-GB" b="1"/>
              <a:t>Currie et al, Lancet 2010</a:t>
            </a:r>
          </a:p>
        </p:txBody>
      </p:sp>
      <p:sp>
        <p:nvSpPr>
          <p:cNvPr id="519172" name="Text Box 5"/>
          <p:cNvSpPr txBox="1">
            <a:spLocks noChangeArrowheads="1"/>
          </p:cNvSpPr>
          <p:nvPr/>
        </p:nvSpPr>
        <p:spPr bwMode="auto">
          <a:xfrm>
            <a:off x="1403350" y="1268413"/>
            <a:ext cx="1655763" cy="274637"/>
          </a:xfrm>
          <a:prstGeom prst="rect">
            <a:avLst/>
          </a:prstGeom>
          <a:noFill/>
          <a:ln w="9525">
            <a:noFill/>
            <a:miter lim="800000"/>
            <a:headEnd/>
            <a:tailEnd/>
          </a:ln>
        </p:spPr>
        <p:txBody>
          <a:bodyPr>
            <a:spAutoFit/>
          </a:bodyPr>
          <a:lstStyle/>
          <a:p>
            <a:pPr>
              <a:spcBef>
                <a:spcPct val="50000"/>
              </a:spcBef>
            </a:pPr>
            <a:r>
              <a:rPr lang="en-GB" sz="1200"/>
              <a:t>Oral medication</a:t>
            </a:r>
          </a:p>
        </p:txBody>
      </p:sp>
      <p:sp>
        <p:nvSpPr>
          <p:cNvPr id="519173" name="Text Box 6"/>
          <p:cNvSpPr txBox="1">
            <a:spLocks noChangeArrowheads="1"/>
          </p:cNvSpPr>
          <p:nvPr/>
        </p:nvSpPr>
        <p:spPr bwMode="auto">
          <a:xfrm>
            <a:off x="5292725" y="1341438"/>
            <a:ext cx="1655763" cy="274637"/>
          </a:xfrm>
          <a:prstGeom prst="rect">
            <a:avLst/>
          </a:prstGeom>
          <a:noFill/>
          <a:ln w="9525">
            <a:noFill/>
            <a:miter lim="800000"/>
            <a:headEnd/>
            <a:tailEnd/>
          </a:ln>
        </p:spPr>
        <p:txBody>
          <a:bodyPr>
            <a:spAutoFit/>
          </a:bodyPr>
          <a:lstStyle/>
          <a:p>
            <a:pPr>
              <a:spcBef>
                <a:spcPct val="50000"/>
              </a:spcBef>
            </a:pPr>
            <a:r>
              <a:rPr lang="en-GB" sz="1200"/>
              <a:t>Plus insulin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46758"/>
            <a:ext cx="9144000" cy="5164484"/>
          </a:xfrm>
          <a:prstGeom prst="rect">
            <a:avLst/>
          </a:prstGeom>
        </p:spPr>
      </p:pic>
    </p:spTree>
    <p:extLst>
      <p:ext uri="{BB962C8B-B14F-4D97-AF65-F5344CB8AC3E}">
        <p14:creationId xmlns:p14="http://schemas.microsoft.com/office/powerpoint/2010/main" val="3768989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3" name="Picture 2"/>
          <p:cNvPicPr>
            <a:picLocks noChangeArrowheads="1"/>
          </p:cNvPicPr>
          <p:nvPr/>
        </p:nvPicPr>
        <p:blipFill>
          <a:blip r:embed="rId2"/>
          <a:srcRect/>
          <a:stretch>
            <a:fillRect/>
          </a:stretch>
        </p:blipFill>
        <p:spPr bwMode="auto">
          <a:xfrm>
            <a:off x="7885113" y="188913"/>
            <a:ext cx="1154112" cy="993775"/>
          </a:xfrm>
          <a:prstGeom prst="rect">
            <a:avLst/>
          </a:prstGeom>
          <a:noFill/>
          <a:ln w="9525">
            <a:noFill/>
            <a:miter lim="800000"/>
            <a:headEnd/>
            <a:tailEnd/>
          </a:ln>
        </p:spPr>
      </p:pic>
      <p:sp>
        <p:nvSpPr>
          <p:cNvPr id="520194" name="Rectangle 3"/>
          <p:cNvSpPr>
            <a:spLocks noGrp="1"/>
          </p:cNvSpPr>
          <p:nvPr>
            <p:ph type="title"/>
          </p:nvPr>
        </p:nvSpPr>
        <p:spPr/>
        <p:txBody>
          <a:bodyPr rIns="116994"/>
          <a:lstStyle/>
          <a:p>
            <a:pPr marL="57150"/>
            <a:r>
              <a:rPr lang="en-US" sz="2400">
                <a:latin typeface="Arial Bold"/>
                <a:ea typeface="Arial Bold"/>
                <a:cs typeface="Arial Bold"/>
                <a:sym typeface="Arial Bold"/>
              </a:rPr>
              <a:t>Inpatient CBG Analysis</a:t>
            </a:r>
            <a:endParaRPr lang="en-US" sz="2400">
              <a:latin typeface="Arial Bold"/>
              <a:cs typeface="Arial" charset="0"/>
              <a:sym typeface="Arial Bold"/>
            </a:endParaRPr>
          </a:p>
        </p:txBody>
      </p:sp>
      <p:sp>
        <p:nvSpPr>
          <p:cNvPr id="520195" name="Rectangle 4"/>
          <p:cNvSpPr>
            <a:spLocks noGrp="1"/>
          </p:cNvSpPr>
          <p:nvPr>
            <p:ph type="body" idx="1"/>
          </p:nvPr>
        </p:nvSpPr>
        <p:spPr>
          <a:xfrm>
            <a:off x="395288" y="1598613"/>
            <a:ext cx="6018212" cy="5259387"/>
          </a:xfrm>
        </p:spPr>
        <p:txBody>
          <a:bodyPr rIns="116994"/>
          <a:lstStyle/>
          <a:p>
            <a:pPr marL="382588">
              <a:lnSpc>
                <a:spcPct val="120000"/>
              </a:lnSpc>
            </a:pPr>
            <a:r>
              <a:rPr lang="en-US" sz="2800">
                <a:latin typeface="Arial" charset="0"/>
                <a:cs typeface="Arial" charset="0"/>
              </a:rPr>
              <a:t>Abbott Precision Webb</a:t>
            </a:r>
          </a:p>
          <a:p>
            <a:pPr marL="382588">
              <a:lnSpc>
                <a:spcPct val="120000"/>
              </a:lnSpc>
            </a:pPr>
            <a:r>
              <a:rPr lang="en-US" sz="2800">
                <a:latin typeface="Arial" charset="0"/>
                <a:cs typeface="Arial" charset="0"/>
              </a:rPr>
              <a:t>NHS Greater Glasgow and Clyde Health Board</a:t>
            </a:r>
          </a:p>
          <a:p>
            <a:pPr marL="382588">
              <a:lnSpc>
                <a:spcPct val="120000"/>
              </a:lnSpc>
            </a:pPr>
            <a:r>
              <a:rPr lang="en-US" sz="2800">
                <a:latin typeface="Arial" charset="0"/>
                <a:cs typeface="Arial" charset="0"/>
              </a:rPr>
              <a:t>8 acute hospitals and associated units</a:t>
            </a:r>
          </a:p>
          <a:p>
            <a:pPr marL="382588">
              <a:lnSpc>
                <a:spcPct val="120000"/>
              </a:lnSpc>
            </a:pPr>
            <a:r>
              <a:rPr lang="en-US" sz="2800">
                <a:latin typeface="Arial" charset="0"/>
                <a:cs typeface="Arial" charset="0"/>
              </a:rPr>
              <a:t>core population 1.2 million</a:t>
            </a:r>
          </a:p>
          <a:p>
            <a:pPr marL="382588">
              <a:lnSpc>
                <a:spcPct val="120000"/>
              </a:lnSpc>
            </a:pPr>
            <a:r>
              <a:rPr lang="en-US" sz="2800">
                <a:latin typeface="Arial" charset="0"/>
                <a:cs typeface="Arial" charset="0"/>
              </a:rPr>
              <a:t>specialist services 2.5 million</a:t>
            </a:r>
          </a:p>
          <a:p>
            <a:pPr marL="382588">
              <a:lnSpc>
                <a:spcPct val="120000"/>
              </a:lnSpc>
            </a:pPr>
            <a:r>
              <a:rPr lang="en-US" sz="2800">
                <a:latin typeface="Arial" charset="0"/>
                <a:cs typeface="Arial" charset="0"/>
              </a:rPr>
              <a:t>over 680 000 CBG per annum</a:t>
            </a:r>
          </a:p>
        </p:txBody>
      </p:sp>
      <p:pic>
        <p:nvPicPr>
          <p:cNvPr id="520196" name="Picture 5"/>
          <p:cNvPicPr>
            <a:picLocks noChangeArrowheads="1"/>
          </p:cNvPicPr>
          <p:nvPr/>
        </p:nvPicPr>
        <p:blipFill>
          <a:blip r:embed="rId3"/>
          <a:srcRect/>
          <a:stretch>
            <a:fillRect/>
          </a:stretch>
        </p:blipFill>
        <p:spPr bwMode="auto">
          <a:xfrm>
            <a:off x="6516688" y="2562225"/>
            <a:ext cx="1901825" cy="2381250"/>
          </a:xfrm>
          <a:prstGeom prst="rect">
            <a:avLst/>
          </a:prstGeom>
          <a:noFill/>
          <a:ln w="9525">
            <a:noFill/>
            <a:miter lim="800000"/>
            <a:headEnd/>
            <a:tailEnd/>
          </a:ln>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274" name="Object 2"/>
          <p:cNvGraphicFramePr>
            <a:graphicFrameLocks noChangeAspect="1"/>
          </p:cNvGraphicFramePr>
          <p:nvPr/>
        </p:nvGraphicFramePr>
        <p:xfrm>
          <a:off x="539750" y="1628775"/>
          <a:ext cx="8135938" cy="4537075"/>
        </p:xfrm>
        <a:graphic>
          <a:graphicData uri="http://schemas.openxmlformats.org/presentationml/2006/ole">
            <mc:AlternateContent xmlns:mc="http://schemas.openxmlformats.org/markup-compatibility/2006">
              <mc:Choice xmlns:v="urn:schemas-microsoft-com:vml" Requires="v">
                <p:oleObj spid="_x0000_s182281" name="Acrobat Document" r:id="rId3" imgW="10368000" imgH="5832000" progId="AcroExch.Document.11">
                  <p:embed/>
                </p:oleObj>
              </mc:Choice>
              <mc:Fallback>
                <p:oleObj name="Acrobat Document" r:id="rId3" imgW="10368000" imgH="5832000" progId="AcroExch.Document.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628775"/>
                        <a:ext cx="8135938"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75" name="Rectangle 3"/>
          <p:cNvSpPr>
            <a:spLocks noChangeArrowheads="1"/>
          </p:cNvSpPr>
          <p:nvPr/>
        </p:nvSpPr>
        <p:spPr bwMode="auto">
          <a:xfrm>
            <a:off x="971550" y="620713"/>
            <a:ext cx="6985000" cy="641350"/>
          </a:xfrm>
          <a:prstGeom prst="rect">
            <a:avLst/>
          </a:prstGeom>
          <a:noFill/>
          <a:ln w="9525">
            <a:noFill/>
            <a:miter lim="800000"/>
            <a:headEnd/>
            <a:tailEnd/>
          </a:ln>
        </p:spPr>
        <p:txBody>
          <a:bodyPr wrap="none">
            <a:spAutoFit/>
          </a:bodyPr>
          <a:lstStyle/>
          <a:p>
            <a:r>
              <a:rPr lang="en-GB">
                <a:solidFill>
                  <a:schemeClr val="tx2"/>
                </a:solidFill>
              </a:rPr>
              <a:t>01/01/2008 and 01/05/2013 Greater Glasgow and Clyde </a:t>
            </a:r>
            <a:br>
              <a:rPr lang="en-GB">
                <a:solidFill>
                  <a:schemeClr val="tx2"/>
                </a:solidFill>
              </a:rPr>
            </a:br>
            <a:r>
              <a:rPr lang="en-GB">
                <a:solidFill>
                  <a:schemeClr val="tx2"/>
                </a:solidFill>
              </a:rPr>
              <a:t>all adult patients with &gt; 4 recorded capillary glucose measurements</a:t>
            </a:r>
          </a:p>
        </p:txBody>
      </p:sp>
      <p:sp>
        <p:nvSpPr>
          <p:cNvPr id="182276" name="Text Box 6"/>
          <p:cNvSpPr txBox="1">
            <a:spLocks noChangeArrowheads="1"/>
          </p:cNvSpPr>
          <p:nvPr/>
        </p:nvSpPr>
        <p:spPr bwMode="auto">
          <a:xfrm>
            <a:off x="7235825" y="6237288"/>
            <a:ext cx="1412875" cy="396875"/>
          </a:xfrm>
          <a:prstGeom prst="rect">
            <a:avLst/>
          </a:prstGeom>
          <a:noFill/>
          <a:ln w="9525">
            <a:noFill/>
            <a:miter lim="800000"/>
            <a:headEnd/>
            <a:tailEnd/>
          </a:ln>
        </p:spPr>
        <p:txBody>
          <a:bodyPr wrap="none">
            <a:spAutoFit/>
          </a:bodyPr>
          <a:lstStyle/>
          <a:p>
            <a:r>
              <a:rPr lang="en-GB" sz="1000">
                <a:ea typeface="MS PGothic" pitchFamily="34" charset="-128"/>
              </a:rPr>
              <a:t>Data on file 4.9.13</a:t>
            </a:r>
          </a:p>
          <a:p>
            <a:r>
              <a:rPr lang="en-GB" sz="1000">
                <a:ea typeface="MS PGothic" pitchFamily="34" charset="-128"/>
              </a:rPr>
              <a:t>G Jones, C Sainsbury</a:t>
            </a:r>
          </a:p>
        </p:txBody>
      </p:sp>
      <p:sp>
        <p:nvSpPr>
          <p:cNvPr id="182277" name="Text Box 5"/>
          <p:cNvSpPr txBox="1">
            <a:spLocks noChangeArrowheads="1"/>
          </p:cNvSpPr>
          <p:nvPr/>
        </p:nvSpPr>
        <p:spPr bwMode="auto">
          <a:xfrm>
            <a:off x="2032000" y="2728913"/>
            <a:ext cx="1746250" cy="36671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GB"/>
              <a:t>18194 patients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3410" name="Object 2"/>
          <p:cNvGraphicFramePr>
            <a:graphicFrameLocks noChangeAspect="1"/>
          </p:cNvGraphicFramePr>
          <p:nvPr/>
        </p:nvGraphicFramePr>
        <p:xfrm>
          <a:off x="755650" y="549275"/>
          <a:ext cx="7488238" cy="5113338"/>
        </p:xfrm>
        <a:graphic>
          <a:graphicData uri="http://schemas.openxmlformats.org/presentationml/2006/ole">
            <mc:AlternateContent xmlns:mc="http://schemas.openxmlformats.org/markup-compatibility/2006">
              <mc:Choice xmlns:v="urn:schemas-microsoft-com:vml" Requires="v">
                <p:oleObj spid="_x0000_s273417" name="Acrobat Document" r:id="rId3" imgW="9753420" imgH="7315200" progId="AcroExch.Document.11">
                  <p:embed/>
                </p:oleObj>
              </mc:Choice>
              <mc:Fallback>
                <p:oleObj name="Acrobat Document" r:id="rId3" imgW="9753420" imgH="7315200" progId="AcroExch.Document.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549275"/>
                        <a:ext cx="7488238" cy="51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3411" name="Text Box 5"/>
          <p:cNvSpPr txBox="1">
            <a:spLocks noChangeArrowheads="1"/>
          </p:cNvSpPr>
          <p:nvPr/>
        </p:nvSpPr>
        <p:spPr bwMode="auto">
          <a:xfrm>
            <a:off x="4211638" y="5805488"/>
            <a:ext cx="4337050" cy="641350"/>
          </a:xfrm>
          <a:prstGeom prst="rect">
            <a:avLst/>
          </a:prstGeom>
          <a:noFill/>
          <a:ln w="9525">
            <a:noFill/>
            <a:miter lim="800000"/>
            <a:headEnd/>
            <a:tailEnd/>
          </a:ln>
        </p:spPr>
        <p:txBody>
          <a:bodyPr wrap="none">
            <a:spAutoFit/>
          </a:bodyPr>
          <a:lstStyle/>
          <a:p>
            <a:r>
              <a:rPr lang="en-GB"/>
              <a:t>CAR Sainsbury, GC Jones</a:t>
            </a:r>
          </a:p>
          <a:p>
            <a:r>
              <a:rPr lang="en-GB"/>
              <a:t>DIABETIC MEDICINE 2016  32, 157-157</a:t>
            </a:r>
          </a:p>
        </p:txBody>
      </p:sp>
      <p:sp>
        <p:nvSpPr>
          <p:cNvPr id="273412" name="Text Box 6"/>
          <p:cNvSpPr txBox="1">
            <a:spLocks noChangeArrowheads="1"/>
          </p:cNvSpPr>
          <p:nvPr/>
        </p:nvSpPr>
        <p:spPr bwMode="auto">
          <a:xfrm>
            <a:off x="3851275" y="4581525"/>
            <a:ext cx="504825" cy="304800"/>
          </a:xfrm>
          <a:prstGeom prst="rect">
            <a:avLst/>
          </a:prstGeom>
          <a:solidFill>
            <a:schemeClr val="bg1"/>
          </a:solidFill>
          <a:ln w="9525">
            <a:noFill/>
            <a:miter lim="800000"/>
            <a:headEnd/>
            <a:tailEnd/>
          </a:ln>
        </p:spPr>
        <p:txBody>
          <a:bodyPr>
            <a:spAutoFit/>
          </a:bodyPr>
          <a:lstStyle/>
          <a:p>
            <a:pPr>
              <a:spcBef>
                <a:spcPct val="50000"/>
              </a:spcBef>
            </a:pPr>
            <a:r>
              <a:rPr lang="en-GB" sz="1400" b="1"/>
              <a:t>low</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284" name="Picture 4"/>
          <p:cNvPicPr>
            <a:picLocks noChangeAspect="1" noChangeArrowheads="1"/>
          </p:cNvPicPr>
          <p:nvPr/>
        </p:nvPicPr>
        <p:blipFill>
          <a:blip r:embed="rId2"/>
          <a:srcRect/>
          <a:stretch>
            <a:fillRect/>
          </a:stretch>
        </p:blipFill>
        <p:spPr bwMode="auto">
          <a:xfrm>
            <a:off x="611188" y="1628775"/>
            <a:ext cx="7993062" cy="4183063"/>
          </a:xfrm>
          <a:prstGeom prst="rect">
            <a:avLst/>
          </a:prstGeom>
          <a:solidFill>
            <a:schemeClr val="bg1"/>
          </a:solidFill>
          <a:ln w="9525">
            <a:noFill/>
            <a:miter lim="800000"/>
            <a:headEnd/>
            <a:tailEnd/>
          </a:ln>
          <a:effectLst>
            <a:prstShdw prst="shdw17" dist="17961" dir="2700000">
              <a:schemeClr val="bg1">
                <a:gamma/>
                <a:shade val="60000"/>
                <a:invGamma/>
              </a:schemeClr>
            </a:prstShdw>
          </a:effectLst>
        </p:spPr>
      </p:pic>
      <p:sp>
        <p:nvSpPr>
          <p:cNvPr id="353285" name="Text Box 5"/>
          <p:cNvSpPr txBox="1">
            <a:spLocks noChangeArrowheads="1"/>
          </p:cNvSpPr>
          <p:nvPr/>
        </p:nvSpPr>
        <p:spPr bwMode="auto">
          <a:xfrm>
            <a:off x="4067175" y="5949950"/>
            <a:ext cx="4705350" cy="64135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GB"/>
              <a:t>CAR Sainsbury, SG Cunningham, GC Jones</a:t>
            </a:r>
          </a:p>
          <a:p>
            <a:pPr>
              <a:defRPr/>
            </a:pPr>
            <a:r>
              <a:rPr lang="en-GB"/>
              <a:t>DIABETIC MEDICINE 2016 33, 193-193</a:t>
            </a:r>
          </a:p>
        </p:txBody>
      </p:sp>
      <p:sp>
        <p:nvSpPr>
          <p:cNvPr id="353286" name="Text Box 6"/>
          <p:cNvSpPr txBox="1">
            <a:spLocks noChangeArrowheads="1"/>
          </p:cNvSpPr>
          <p:nvPr/>
        </p:nvSpPr>
        <p:spPr bwMode="auto">
          <a:xfrm>
            <a:off x="468313" y="765175"/>
            <a:ext cx="44767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GB"/>
              <a:t>Inpatient with preadmission SU/metformin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Rectangle 3"/>
          <p:cNvSpPr>
            <a:spLocks noGrp="1" noRot="1" noChangeArrowheads="1"/>
          </p:cNvSpPr>
          <p:nvPr>
            <p:ph type="title" idx="4294967295"/>
          </p:nvPr>
        </p:nvSpPr>
        <p:spPr>
          <a:xfrm>
            <a:off x="395288" y="188913"/>
            <a:ext cx="8353425" cy="1143000"/>
          </a:xfrm>
        </p:spPr>
        <p:txBody>
          <a:bodyPr/>
          <a:lstStyle/>
          <a:p>
            <a:r>
              <a:rPr lang="en-GB" sz="2600">
                <a:latin typeface="Arial" charset="0"/>
                <a:cs typeface="Arial" charset="0"/>
              </a:rPr>
              <a:t>Morbidity of hypoglycaemia in the heart</a:t>
            </a:r>
          </a:p>
        </p:txBody>
      </p:sp>
      <p:sp>
        <p:nvSpPr>
          <p:cNvPr id="524290" name="Text Box 8"/>
          <p:cNvSpPr txBox="1">
            <a:spLocks noChangeArrowheads="1"/>
          </p:cNvSpPr>
          <p:nvPr/>
        </p:nvSpPr>
        <p:spPr bwMode="auto">
          <a:xfrm>
            <a:off x="5219700" y="1773238"/>
            <a:ext cx="3455988" cy="2747962"/>
          </a:xfrm>
          <a:prstGeom prst="rect">
            <a:avLst/>
          </a:prstGeom>
          <a:noFill/>
          <a:ln w="12700">
            <a:noFill/>
            <a:miter lim="800000"/>
            <a:headEnd type="none" w="sm" len="sm"/>
            <a:tailEnd type="none" w="sm" len="sm"/>
          </a:ln>
        </p:spPr>
        <p:txBody>
          <a:bodyPr>
            <a:spAutoFit/>
          </a:bodyPr>
          <a:lstStyle/>
          <a:p>
            <a:pPr eaLnBrk="0" hangingPunct="0">
              <a:spcBef>
                <a:spcPts val="300"/>
              </a:spcBef>
              <a:buFontTx/>
              <a:buChar char="•"/>
            </a:pPr>
            <a:r>
              <a:rPr lang="en-GB" sz="2400">
                <a:ea typeface="MS PGothic" pitchFamily="34" charset="-128"/>
              </a:rPr>
              <a:t>Prolonged QT</a:t>
            </a:r>
          </a:p>
          <a:p>
            <a:pPr eaLnBrk="0" hangingPunct="0">
              <a:spcBef>
                <a:spcPts val="300"/>
              </a:spcBef>
              <a:buFontTx/>
              <a:buChar char="•"/>
            </a:pPr>
            <a:r>
              <a:rPr lang="en-GB" sz="2400">
                <a:ea typeface="MS PGothic" pitchFamily="34" charset="-128"/>
              </a:rPr>
              <a:t>Arrhythmias</a:t>
            </a:r>
          </a:p>
          <a:p>
            <a:pPr eaLnBrk="0" hangingPunct="0">
              <a:spcBef>
                <a:spcPts val="300"/>
              </a:spcBef>
              <a:buFontTx/>
              <a:buChar char="•"/>
            </a:pPr>
            <a:r>
              <a:rPr lang="en-GB" sz="2400">
                <a:ea typeface="MS PGothic" pitchFamily="34" charset="-128"/>
              </a:rPr>
              <a:t>Platelet Activation</a:t>
            </a:r>
          </a:p>
          <a:p>
            <a:pPr eaLnBrk="0" hangingPunct="0">
              <a:spcBef>
                <a:spcPts val="300"/>
              </a:spcBef>
              <a:buFontTx/>
              <a:buChar char="•"/>
            </a:pPr>
            <a:r>
              <a:rPr lang="en-GB" sz="2400">
                <a:ea typeface="MS PGothic" pitchFamily="34" charset="-128"/>
              </a:rPr>
              <a:t>Counter-regulatory response</a:t>
            </a:r>
          </a:p>
          <a:p>
            <a:pPr eaLnBrk="0" hangingPunct="0">
              <a:spcBef>
                <a:spcPts val="300"/>
              </a:spcBef>
              <a:buFontTx/>
              <a:buChar char="•"/>
            </a:pPr>
            <a:r>
              <a:rPr lang="en-GB" sz="2400">
                <a:ea typeface="MS PGothic" pitchFamily="34" charset="-128"/>
              </a:rPr>
              <a:t>Myocardial glucose</a:t>
            </a:r>
          </a:p>
          <a:p>
            <a:pPr eaLnBrk="0" hangingPunct="0">
              <a:spcBef>
                <a:spcPts val="300"/>
              </a:spcBef>
              <a:buFontTx/>
              <a:buChar char="•"/>
            </a:pPr>
            <a:endParaRPr lang="en-GB">
              <a:ea typeface="MS PGothic" pitchFamily="34" charset="-128"/>
            </a:endParaRPr>
          </a:p>
        </p:txBody>
      </p:sp>
      <p:pic>
        <p:nvPicPr>
          <p:cNvPr id="524291" name="Picture 3"/>
          <p:cNvPicPr>
            <a:picLocks noChangeAspect="1" noChangeArrowheads="1"/>
          </p:cNvPicPr>
          <p:nvPr/>
        </p:nvPicPr>
        <p:blipFill>
          <a:blip r:embed="rId3"/>
          <a:srcRect/>
          <a:stretch>
            <a:fillRect/>
          </a:stretch>
        </p:blipFill>
        <p:spPr bwMode="auto">
          <a:xfrm>
            <a:off x="1258888" y="1916113"/>
            <a:ext cx="2592387" cy="3600450"/>
          </a:xfrm>
          <a:prstGeom prst="rect">
            <a:avLst/>
          </a:prstGeom>
          <a:noFill/>
          <a:ln w="9525">
            <a:noFill/>
            <a:miter lim="800000"/>
            <a:headEnd/>
            <a:tailEnd/>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Rectangle 2"/>
          <p:cNvSpPr>
            <a:spLocks noGrp="1"/>
          </p:cNvSpPr>
          <p:nvPr>
            <p:ph type="title"/>
          </p:nvPr>
        </p:nvSpPr>
        <p:spPr/>
        <p:txBody>
          <a:bodyPr/>
          <a:lstStyle/>
          <a:p>
            <a:r>
              <a:rPr lang="en-GB">
                <a:latin typeface="Arial" charset="0"/>
                <a:cs typeface="Arial" charset="0"/>
              </a:rPr>
              <a:t>Learning Point</a:t>
            </a:r>
          </a:p>
        </p:txBody>
      </p:sp>
      <p:sp>
        <p:nvSpPr>
          <p:cNvPr id="526338" name="Rectangle 3"/>
          <p:cNvSpPr>
            <a:spLocks noGrp="1"/>
          </p:cNvSpPr>
          <p:nvPr>
            <p:ph type="body" idx="1"/>
          </p:nvPr>
        </p:nvSpPr>
        <p:spPr>
          <a:xfrm>
            <a:off x="468313" y="1628775"/>
            <a:ext cx="8229600" cy="4525963"/>
          </a:xfrm>
        </p:spPr>
        <p:txBody>
          <a:bodyPr/>
          <a:lstStyle/>
          <a:p>
            <a:endParaRPr lang="en-GB" sz="3200">
              <a:latin typeface="Arial" charset="0"/>
              <a:cs typeface="Arial" charset="0"/>
            </a:endParaRPr>
          </a:p>
          <a:p>
            <a:r>
              <a:rPr lang="en-GB" sz="3200">
                <a:latin typeface="Arial" charset="0"/>
                <a:cs typeface="Arial" charset="0"/>
              </a:rPr>
              <a:t>In high risk CV disease patients hypoglycaemia should be avoided.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Rectangle 1"/>
          <p:cNvSpPr>
            <a:spLocks noGrp="1" noChangeArrowheads="1"/>
          </p:cNvSpPr>
          <p:nvPr>
            <p:ph type="title" idx="4294967295"/>
          </p:nvPr>
        </p:nvSpPr>
        <p:spPr>
          <a:xfrm>
            <a:off x="385763" y="365125"/>
            <a:ext cx="8166100" cy="531813"/>
          </a:xfrm>
        </p:spPr>
        <p:txBody>
          <a:bodyPr lIns="0" tIns="12801" rIns="0" bIns="0"/>
          <a:lstStyle/>
          <a:p>
            <a:pPr defTabSz="449263" eaLnBrk="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sz="1800">
                <a:latin typeface="Arial" charset="0"/>
                <a:cs typeface="Arial" charset="0"/>
              </a:rPr>
              <a:t>Sulphonylureas and risk of cardiovascular disease: systematic review and meta‐analysis</a:t>
            </a:r>
          </a:p>
        </p:txBody>
      </p:sp>
      <p:pic>
        <p:nvPicPr>
          <p:cNvPr id="527362" name="Picture 2"/>
          <p:cNvPicPr>
            <a:picLocks noChangeAspect="1" noChangeArrowheads="1"/>
          </p:cNvPicPr>
          <p:nvPr/>
        </p:nvPicPr>
        <p:blipFill>
          <a:blip r:embed="rId3"/>
          <a:srcRect/>
          <a:stretch>
            <a:fillRect/>
          </a:stretch>
        </p:blipFill>
        <p:spPr bwMode="auto">
          <a:xfrm>
            <a:off x="1258888" y="981075"/>
            <a:ext cx="6265862" cy="5184775"/>
          </a:xfrm>
          <a:prstGeom prst="rect">
            <a:avLst/>
          </a:prstGeom>
          <a:noFill/>
          <a:ln w="9525">
            <a:noFill/>
            <a:round/>
            <a:headEnd/>
            <a:tailEnd/>
          </a:ln>
        </p:spPr>
      </p:pic>
      <p:pic>
        <p:nvPicPr>
          <p:cNvPr id="527363" name="Picture 3"/>
          <p:cNvPicPr>
            <a:picLocks noChangeAspect="1" noChangeArrowheads="1"/>
          </p:cNvPicPr>
          <p:nvPr/>
        </p:nvPicPr>
        <p:blipFill>
          <a:blip r:embed="rId4"/>
          <a:srcRect/>
          <a:stretch>
            <a:fillRect/>
          </a:stretch>
        </p:blipFill>
        <p:spPr bwMode="auto">
          <a:xfrm>
            <a:off x="0" y="0"/>
            <a:ext cx="0" cy="0"/>
          </a:xfrm>
          <a:prstGeom prst="rect">
            <a:avLst/>
          </a:prstGeom>
          <a:noFill/>
          <a:ln w="9525">
            <a:noFill/>
            <a:round/>
            <a:headEnd/>
            <a:tailEnd/>
          </a:ln>
        </p:spPr>
      </p:pic>
      <p:sp>
        <p:nvSpPr>
          <p:cNvPr id="527364" name="Text Box 4"/>
          <p:cNvSpPr txBox="1">
            <a:spLocks noChangeArrowheads="1"/>
          </p:cNvSpPr>
          <p:nvPr/>
        </p:nvSpPr>
        <p:spPr bwMode="auto">
          <a:xfrm>
            <a:off x="115888" y="6205538"/>
            <a:ext cx="6251575" cy="504825"/>
          </a:xfrm>
          <a:prstGeom prst="rect">
            <a:avLst/>
          </a:prstGeom>
          <a:noFill/>
          <a:ln w="9525">
            <a:noFill/>
            <a:round/>
            <a:headEnd/>
            <a:tailEnd/>
          </a:ln>
        </p:spPr>
        <p:txBody>
          <a:bodyPr lIns="81639" tIns="49620" rIns="81639" bIns="40820"/>
          <a:lstStyle/>
          <a:p>
            <a:pPr defTabSz="407988" hangingPunct="0">
              <a:lnSpc>
                <a:spcPct val="93000"/>
              </a:lnSpc>
              <a:buClr>
                <a:srgbClr val="000000"/>
              </a:buClr>
              <a:buSzPct val="100000"/>
              <a:buFont typeface="Times New Roman" pitchFamily="18" charset="0"/>
              <a:buNone/>
              <a:tabLst>
                <a:tab pos="657225" algn="l"/>
                <a:tab pos="1312863" algn="l"/>
                <a:tab pos="1970088" algn="l"/>
                <a:tab pos="2627313" algn="l"/>
                <a:tab pos="3282950" algn="l"/>
                <a:tab pos="3940175" algn="l"/>
                <a:tab pos="4595813" algn="l"/>
                <a:tab pos="5253038" algn="l"/>
                <a:tab pos="5910263" algn="l"/>
              </a:tabLst>
            </a:pPr>
            <a:r>
              <a:rPr lang="en-GB" sz="1000" b="1">
                <a:solidFill>
                  <a:srgbClr val="000000"/>
                </a:solidFill>
                <a:ea typeface="DejaVu Sans"/>
                <a:cs typeface="DejaVu Sans"/>
              </a:rPr>
              <a:t>Diabetic Medicine</a:t>
            </a:r>
            <a:br>
              <a:rPr lang="en-GB" sz="1000">
                <a:solidFill>
                  <a:srgbClr val="000000"/>
                </a:solidFill>
                <a:ea typeface="DejaVu Sans"/>
                <a:cs typeface="DejaVu Sans"/>
              </a:rPr>
            </a:br>
            <a:r>
              <a:rPr lang="en-GB" sz="1000">
                <a:solidFill>
                  <a:srgbClr val="000000"/>
                </a:solidFill>
                <a:ea typeface="DejaVu Sans"/>
                <a:cs typeface="DejaVu Sans"/>
                <a:hlinkClick r:id="rId5"/>
              </a:rPr>
              <a:t>Volume 30, Issue 10, </a:t>
            </a:r>
            <a:r>
              <a:rPr lang="en-GB" sz="1000">
                <a:solidFill>
                  <a:srgbClr val="000000"/>
                </a:solidFill>
                <a:ea typeface="DejaVu Sans"/>
                <a:cs typeface="DejaVu Sans"/>
              </a:rPr>
              <a:t>pages 1160-1171, 16 SEP 2013 DOI: 10.1111/dme.12232</a:t>
            </a:r>
            <a:br>
              <a:rPr lang="en-GB" sz="1000">
                <a:solidFill>
                  <a:srgbClr val="000000"/>
                </a:solidFill>
                <a:ea typeface="DejaVu Sans"/>
                <a:cs typeface="DejaVu Sans"/>
              </a:rPr>
            </a:br>
            <a:r>
              <a:rPr lang="en-GB" sz="1000">
                <a:solidFill>
                  <a:srgbClr val="000000"/>
                </a:solidFill>
                <a:ea typeface="DejaVu Sans"/>
                <a:cs typeface="DejaVu Sans"/>
                <a:hlinkClick r:id="rId6"/>
              </a:rPr>
              <a:t>http://onlinelibrary.wiley.com/doi/10.1111/dme.12232/full#dme12232-fig-0002</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Title 1"/>
          <p:cNvSpPr>
            <a:spLocks noGrp="1"/>
          </p:cNvSpPr>
          <p:nvPr>
            <p:ph type="title" idx="4294967295"/>
          </p:nvPr>
        </p:nvSpPr>
        <p:spPr>
          <a:xfrm>
            <a:off x="358775" y="396875"/>
            <a:ext cx="8405813" cy="923925"/>
          </a:xfrm>
        </p:spPr>
        <p:txBody>
          <a:bodyPr anchor="t">
            <a:spAutoFit/>
          </a:bodyPr>
          <a:lstStyle/>
          <a:p>
            <a:r>
              <a:rPr lang="en-GB">
                <a:latin typeface="Arial" charset="0"/>
                <a:cs typeface="Arial" charset="0"/>
              </a:rPr>
              <a:t>Glucose-lowering treatments and associated </a:t>
            </a:r>
            <a:br>
              <a:rPr lang="en-GB">
                <a:latin typeface="Arial" charset="0"/>
                <a:cs typeface="Arial" charset="0"/>
              </a:rPr>
            </a:br>
            <a:r>
              <a:rPr lang="en-GB">
                <a:latin typeface="Arial" charset="0"/>
                <a:cs typeface="Arial" charset="0"/>
              </a:rPr>
              <a:t>CV risk</a:t>
            </a:r>
          </a:p>
        </p:txBody>
      </p:sp>
      <p:cxnSp>
        <p:nvCxnSpPr>
          <p:cNvPr id="8" name="Straight Connector 7"/>
          <p:cNvCxnSpPr/>
          <p:nvPr/>
        </p:nvCxnSpPr>
        <p:spPr>
          <a:xfrm>
            <a:off x="3943350" y="2201863"/>
            <a:ext cx="0" cy="2973387"/>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29411" name="Group 92"/>
          <p:cNvGrpSpPr>
            <a:grpSpLocks/>
          </p:cNvGrpSpPr>
          <p:nvPr/>
        </p:nvGrpSpPr>
        <p:grpSpPr bwMode="auto">
          <a:xfrm>
            <a:off x="2813050" y="2201863"/>
            <a:ext cx="4660900" cy="2976562"/>
            <a:chOff x="2813828" y="2224407"/>
            <a:chExt cx="4660737" cy="2975892"/>
          </a:xfrm>
        </p:grpSpPr>
        <p:cxnSp>
          <p:nvCxnSpPr>
            <p:cNvPr id="3" name="Straight Connector 2"/>
            <p:cNvCxnSpPr/>
            <p:nvPr/>
          </p:nvCxnSpPr>
          <p:spPr>
            <a:xfrm>
              <a:off x="2813828" y="2224407"/>
              <a:ext cx="0" cy="2975892"/>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813828" y="5195538"/>
              <a:ext cx="4660737"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 name="Straight Connector 9"/>
          <p:cNvCxnSpPr/>
          <p:nvPr/>
        </p:nvCxnSpPr>
        <p:spPr>
          <a:xfrm flipH="1">
            <a:off x="2717800" y="2209800"/>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2717800" y="2579688"/>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717800" y="2951163"/>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2717800" y="3321050"/>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2717800" y="3690938"/>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2717800" y="4062413"/>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2717800" y="4432300"/>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2717800" y="4803775"/>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867275"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657850"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324600"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26263"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9424" name="TextBox 25"/>
          <p:cNvSpPr txBox="1">
            <a:spLocks noChangeArrowheads="1"/>
          </p:cNvSpPr>
          <p:nvPr/>
        </p:nvSpPr>
        <p:spPr bwMode="auto">
          <a:xfrm>
            <a:off x="2108200" y="4881563"/>
            <a:ext cx="576263" cy="214312"/>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Insulin</a:t>
            </a:r>
          </a:p>
        </p:txBody>
      </p:sp>
      <p:sp>
        <p:nvSpPr>
          <p:cNvPr id="529425" name="TextBox 25"/>
          <p:cNvSpPr txBox="1">
            <a:spLocks noChangeArrowheads="1"/>
          </p:cNvSpPr>
          <p:nvPr/>
        </p:nvSpPr>
        <p:spPr bwMode="auto">
          <a:xfrm>
            <a:off x="1462088" y="4511675"/>
            <a:ext cx="1222375"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Gilbenclamide</a:t>
            </a:r>
          </a:p>
        </p:txBody>
      </p:sp>
      <p:sp>
        <p:nvSpPr>
          <p:cNvPr id="529426" name="TextBox 26"/>
          <p:cNvSpPr txBox="1">
            <a:spLocks noChangeArrowheads="1"/>
          </p:cNvSpPr>
          <p:nvPr/>
        </p:nvSpPr>
        <p:spPr bwMode="auto">
          <a:xfrm>
            <a:off x="1698625" y="4141788"/>
            <a:ext cx="98583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Glimepiride</a:t>
            </a:r>
          </a:p>
        </p:txBody>
      </p:sp>
      <p:sp>
        <p:nvSpPr>
          <p:cNvPr id="529427" name="TextBox 27"/>
          <p:cNvSpPr txBox="1">
            <a:spLocks noChangeArrowheads="1"/>
          </p:cNvSpPr>
          <p:nvPr/>
        </p:nvSpPr>
        <p:spPr bwMode="auto">
          <a:xfrm>
            <a:off x="1938338" y="3771900"/>
            <a:ext cx="746125"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Glipizide</a:t>
            </a:r>
          </a:p>
        </p:txBody>
      </p:sp>
      <p:sp>
        <p:nvSpPr>
          <p:cNvPr id="529428" name="TextBox 28"/>
          <p:cNvSpPr txBox="1">
            <a:spLocks noChangeArrowheads="1"/>
          </p:cNvSpPr>
          <p:nvPr/>
        </p:nvSpPr>
        <p:spPr bwMode="auto">
          <a:xfrm>
            <a:off x="1849438" y="3403600"/>
            <a:ext cx="835025" cy="214313"/>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Gliclazide</a:t>
            </a:r>
          </a:p>
        </p:txBody>
      </p:sp>
      <p:sp>
        <p:nvSpPr>
          <p:cNvPr id="529429" name="TextBox 29"/>
          <p:cNvSpPr txBox="1">
            <a:spLocks noChangeArrowheads="1"/>
          </p:cNvSpPr>
          <p:nvPr/>
        </p:nvSpPr>
        <p:spPr bwMode="auto">
          <a:xfrm>
            <a:off x="1635125" y="3033713"/>
            <a:ext cx="104933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Tolbutamide</a:t>
            </a:r>
          </a:p>
        </p:txBody>
      </p:sp>
      <p:sp>
        <p:nvSpPr>
          <p:cNvPr id="529430" name="TextBox 30"/>
          <p:cNvSpPr txBox="1">
            <a:spLocks noChangeArrowheads="1"/>
          </p:cNvSpPr>
          <p:nvPr/>
        </p:nvSpPr>
        <p:spPr bwMode="auto">
          <a:xfrm>
            <a:off x="1343025" y="2663825"/>
            <a:ext cx="134143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Sulphonylureas</a:t>
            </a:r>
          </a:p>
        </p:txBody>
      </p:sp>
      <p:sp>
        <p:nvSpPr>
          <p:cNvPr id="529431" name="TextBox 31"/>
          <p:cNvSpPr txBox="1">
            <a:spLocks noChangeArrowheads="1"/>
          </p:cNvSpPr>
          <p:nvPr/>
        </p:nvSpPr>
        <p:spPr bwMode="auto">
          <a:xfrm>
            <a:off x="1819275" y="2293938"/>
            <a:ext cx="865188" cy="215900"/>
          </a:xfrm>
          <a:prstGeom prst="rect">
            <a:avLst/>
          </a:prstGeom>
          <a:noFill/>
          <a:ln w="9525">
            <a:noFill/>
            <a:miter lim="800000"/>
            <a:headEnd/>
            <a:tailEnd/>
          </a:ln>
        </p:spPr>
        <p:txBody>
          <a:bodyPr wrap="none" lIns="0" tIns="0" rIns="0" bIns="0" anchor="ctr">
            <a:spAutoFit/>
          </a:bodyPr>
          <a:lstStyle/>
          <a:p>
            <a:pPr algn="r" defTabSz="457200"/>
            <a:r>
              <a:rPr lang="en-GB" sz="1400" b="1">
                <a:solidFill>
                  <a:srgbClr val="53575E"/>
                </a:solidFill>
                <a:ea typeface="MS PGothic" pitchFamily="34" charset="-128"/>
              </a:rPr>
              <a:t>Metformin</a:t>
            </a:r>
          </a:p>
        </p:txBody>
      </p:sp>
      <p:sp>
        <p:nvSpPr>
          <p:cNvPr id="529432" name="TextBox 25"/>
          <p:cNvSpPr txBox="1">
            <a:spLocks noChangeArrowheads="1"/>
          </p:cNvSpPr>
          <p:nvPr/>
        </p:nvSpPr>
        <p:spPr bwMode="auto">
          <a:xfrm>
            <a:off x="2706688" y="5275263"/>
            <a:ext cx="214312"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0.8</a:t>
            </a:r>
          </a:p>
        </p:txBody>
      </p:sp>
      <p:sp>
        <p:nvSpPr>
          <p:cNvPr id="529433" name="TextBox 25"/>
          <p:cNvSpPr txBox="1">
            <a:spLocks noChangeArrowheads="1"/>
          </p:cNvSpPr>
          <p:nvPr/>
        </p:nvSpPr>
        <p:spPr bwMode="auto">
          <a:xfrm>
            <a:off x="3900488" y="5275263"/>
            <a:ext cx="84137"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a:t>
            </a:r>
          </a:p>
        </p:txBody>
      </p:sp>
      <p:sp>
        <p:nvSpPr>
          <p:cNvPr id="529434" name="TextBox 25"/>
          <p:cNvSpPr txBox="1">
            <a:spLocks noChangeArrowheads="1"/>
          </p:cNvSpPr>
          <p:nvPr/>
        </p:nvSpPr>
        <p:spPr bwMode="auto">
          <a:xfrm>
            <a:off x="4760913" y="5275263"/>
            <a:ext cx="212725"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1.2</a:t>
            </a:r>
          </a:p>
        </p:txBody>
      </p:sp>
      <p:sp>
        <p:nvSpPr>
          <p:cNvPr id="529435" name="TextBox 25"/>
          <p:cNvSpPr txBox="1">
            <a:spLocks noChangeArrowheads="1"/>
          </p:cNvSpPr>
          <p:nvPr/>
        </p:nvSpPr>
        <p:spPr bwMode="auto">
          <a:xfrm>
            <a:off x="5551488" y="5275263"/>
            <a:ext cx="212725"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1.4</a:t>
            </a:r>
          </a:p>
        </p:txBody>
      </p:sp>
      <p:sp>
        <p:nvSpPr>
          <p:cNvPr id="529436" name="TextBox 25"/>
          <p:cNvSpPr txBox="1">
            <a:spLocks noChangeArrowheads="1"/>
          </p:cNvSpPr>
          <p:nvPr/>
        </p:nvSpPr>
        <p:spPr bwMode="auto">
          <a:xfrm>
            <a:off x="6218238" y="5275263"/>
            <a:ext cx="214312"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1.6</a:t>
            </a:r>
          </a:p>
        </p:txBody>
      </p:sp>
      <p:sp>
        <p:nvSpPr>
          <p:cNvPr id="529437" name="TextBox 25"/>
          <p:cNvSpPr txBox="1">
            <a:spLocks noChangeArrowheads="1"/>
          </p:cNvSpPr>
          <p:nvPr/>
        </p:nvSpPr>
        <p:spPr bwMode="auto">
          <a:xfrm>
            <a:off x="6819900" y="5275263"/>
            <a:ext cx="214313" cy="185737"/>
          </a:xfrm>
          <a:prstGeom prst="rect">
            <a:avLst/>
          </a:prstGeom>
          <a:noFill/>
          <a:ln w="9525">
            <a:noFill/>
            <a:miter lim="800000"/>
            <a:headEnd/>
            <a:tailEnd/>
          </a:ln>
        </p:spPr>
        <p:txBody>
          <a:bodyPr wrap="none" lIns="0" tIns="0" rIns="0" bIns="0">
            <a:spAutoFit/>
          </a:bodyPr>
          <a:lstStyle/>
          <a:p>
            <a:pPr algn="ctr" defTabSz="457200"/>
            <a:r>
              <a:rPr lang="en-GB" sz="1200" b="1">
                <a:ea typeface="MS PGothic" pitchFamily="34" charset="-128"/>
              </a:rPr>
              <a:t>1.8</a:t>
            </a:r>
          </a:p>
        </p:txBody>
      </p:sp>
      <p:sp>
        <p:nvSpPr>
          <p:cNvPr id="529438" name="TextBox 25"/>
          <p:cNvSpPr txBox="1">
            <a:spLocks noChangeArrowheads="1"/>
          </p:cNvSpPr>
          <p:nvPr/>
        </p:nvSpPr>
        <p:spPr bwMode="auto">
          <a:xfrm>
            <a:off x="3560763" y="5497513"/>
            <a:ext cx="3167062" cy="214312"/>
          </a:xfrm>
          <a:prstGeom prst="rect">
            <a:avLst/>
          </a:prstGeom>
          <a:noFill/>
          <a:ln w="9525">
            <a:noFill/>
            <a:miter lim="800000"/>
            <a:headEnd/>
            <a:tailEnd/>
          </a:ln>
        </p:spPr>
        <p:txBody>
          <a:bodyPr wrap="none" lIns="0" tIns="0" rIns="0" bIns="0">
            <a:spAutoFit/>
          </a:bodyPr>
          <a:lstStyle/>
          <a:p>
            <a:pPr algn="ctr" defTabSz="457200"/>
            <a:r>
              <a:rPr lang="en-GB" sz="1400" b="1">
                <a:ea typeface="MS PGothic" pitchFamily="34" charset="-128"/>
              </a:rPr>
              <a:t>Hazard Ratio </a:t>
            </a:r>
            <a:r>
              <a:rPr lang="en-GB" sz="1400">
                <a:ea typeface="MS PGothic" pitchFamily="34" charset="-128"/>
              </a:rPr>
              <a:t>(metformin reference = 1)</a:t>
            </a:r>
          </a:p>
        </p:txBody>
      </p:sp>
      <p:sp>
        <p:nvSpPr>
          <p:cNvPr id="529439" name="TextBox 25"/>
          <p:cNvSpPr txBox="1">
            <a:spLocks noChangeArrowheads="1"/>
          </p:cNvSpPr>
          <p:nvPr/>
        </p:nvSpPr>
        <p:spPr bwMode="auto">
          <a:xfrm>
            <a:off x="458788" y="1439863"/>
            <a:ext cx="8226425" cy="584200"/>
          </a:xfrm>
          <a:prstGeom prst="rect">
            <a:avLst/>
          </a:prstGeom>
          <a:noFill/>
          <a:ln w="9525">
            <a:noFill/>
            <a:miter lim="800000"/>
            <a:headEnd/>
            <a:tailEnd/>
          </a:ln>
        </p:spPr>
        <p:txBody>
          <a:bodyPr wrap="none" lIns="0" tIns="0" rIns="0" bIns="0">
            <a:spAutoFit/>
          </a:bodyPr>
          <a:lstStyle/>
          <a:p>
            <a:pPr algn="ctr" defTabSz="457200"/>
            <a:r>
              <a:rPr lang="en-GB" sz="2000" b="1">
                <a:solidFill>
                  <a:schemeClr val="accent1"/>
                </a:solidFill>
                <a:ea typeface="MS PGothic" pitchFamily="34" charset="-128"/>
              </a:rPr>
              <a:t>Risk of cardiovascular mortality and non-fatal myocardial infarction</a:t>
            </a:r>
          </a:p>
          <a:p>
            <a:pPr algn="ctr" defTabSz="457200"/>
            <a:r>
              <a:rPr lang="en-GB">
                <a:solidFill>
                  <a:schemeClr val="accent1"/>
                </a:solidFill>
                <a:ea typeface="MS PGothic" pitchFamily="34" charset="-128"/>
              </a:rPr>
              <a:t>(6171 events)</a:t>
            </a:r>
          </a:p>
        </p:txBody>
      </p:sp>
      <p:grpSp>
        <p:nvGrpSpPr>
          <p:cNvPr id="529440" name="Group 44"/>
          <p:cNvGrpSpPr>
            <a:grpSpLocks/>
          </p:cNvGrpSpPr>
          <p:nvPr/>
        </p:nvGrpSpPr>
        <p:grpSpPr bwMode="auto">
          <a:xfrm>
            <a:off x="4330700" y="2795588"/>
            <a:ext cx="1066800" cy="109537"/>
            <a:chOff x="7315200" y="2789389"/>
            <a:chExt cx="990600" cy="108000"/>
          </a:xfrm>
        </p:grpSpPr>
        <p:cxnSp>
          <p:nvCxnSpPr>
            <p:cNvPr id="21" name="Straight Connector 20"/>
            <p:cNvCxnSpPr/>
            <p:nvPr/>
          </p:nvCxnSpPr>
          <p:spPr>
            <a:xfrm flipH="1">
              <a:off x="7315200" y="2844171"/>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1" name="Group 48"/>
          <p:cNvGrpSpPr>
            <a:grpSpLocks/>
          </p:cNvGrpSpPr>
          <p:nvPr/>
        </p:nvGrpSpPr>
        <p:grpSpPr bwMode="auto">
          <a:xfrm>
            <a:off x="4110038" y="3125788"/>
            <a:ext cx="1320800" cy="109537"/>
            <a:chOff x="7315200" y="2789389"/>
            <a:chExt cx="990600" cy="108000"/>
          </a:xfrm>
        </p:grpSpPr>
        <p:cxnSp>
          <p:nvCxnSpPr>
            <p:cNvPr id="50" name="Straight Connector 49"/>
            <p:cNvCxnSpPr/>
            <p:nvPr/>
          </p:nvCxnSpPr>
          <p:spPr>
            <a:xfrm flipH="1">
              <a:off x="7315200" y="2844171"/>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2" name="Group 52"/>
          <p:cNvGrpSpPr>
            <a:grpSpLocks/>
          </p:cNvGrpSpPr>
          <p:nvPr/>
        </p:nvGrpSpPr>
        <p:grpSpPr bwMode="auto">
          <a:xfrm>
            <a:off x="3279775" y="3455988"/>
            <a:ext cx="1668463" cy="117475"/>
            <a:chOff x="7315200" y="2789389"/>
            <a:chExt cx="990600" cy="108000"/>
          </a:xfrm>
        </p:grpSpPr>
        <p:cxnSp>
          <p:nvCxnSpPr>
            <p:cNvPr id="54" name="Straight Connector 53"/>
            <p:cNvCxnSpPr/>
            <p:nvPr/>
          </p:nvCxnSpPr>
          <p:spPr>
            <a:xfrm flipH="1">
              <a:off x="7315200" y="2843389"/>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3" name="Group 56"/>
          <p:cNvGrpSpPr>
            <a:grpSpLocks/>
          </p:cNvGrpSpPr>
          <p:nvPr/>
        </p:nvGrpSpPr>
        <p:grpSpPr bwMode="auto">
          <a:xfrm>
            <a:off x="4457700" y="3786188"/>
            <a:ext cx="1260475" cy="109537"/>
            <a:chOff x="7315200" y="2789389"/>
            <a:chExt cx="990600" cy="108000"/>
          </a:xfrm>
        </p:grpSpPr>
        <p:cxnSp>
          <p:nvCxnSpPr>
            <p:cNvPr id="58" name="Straight Connector 57"/>
            <p:cNvCxnSpPr/>
            <p:nvPr/>
          </p:nvCxnSpPr>
          <p:spPr>
            <a:xfrm flipH="1">
              <a:off x="7315200" y="2844171"/>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4" name="Group 60"/>
          <p:cNvGrpSpPr>
            <a:grpSpLocks/>
          </p:cNvGrpSpPr>
          <p:nvPr/>
        </p:nvGrpSpPr>
        <p:grpSpPr bwMode="auto">
          <a:xfrm>
            <a:off x="4254500" y="4124325"/>
            <a:ext cx="1100138" cy="109538"/>
            <a:chOff x="7315200" y="2789389"/>
            <a:chExt cx="990600" cy="108000"/>
          </a:xfrm>
        </p:grpSpPr>
        <p:cxnSp>
          <p:nvCxnSpPr>
            <p:cNvPr id="62" name="Straight Connector 61"/>
            <p:cNvCxnSpPr/>
            <p:nvPr/>
          </p:nvCxnSpPr>
          <p:spPr>
            <a:xfrm flipH="1">
              <a:off x="7315200" y="2844172"/>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5" name="Group 64"/>
          <p:cNvGrpSpPr>
            <a:grpSpLocks/>
          </p:cNvGrpSpPr>
          <p:nvPr/>
        </p:nvGrpSpPr>
        <p:grpSpPr bwMode="auto">
          <a:xfrm>
            <a:off x="4737100" y="4454525"/>
            <a:ext cx="1133475" cy="109538"/>
            <a:chOff x="7315200" y="2789389"/>
            <a:chExt cx="990600" cy="108000"/>
          </a:xfrm>
        </p:grpSpPr>
        <p:cxnSp>
          <p:nvCxnSpPr>
            <p:cNvPr id="66" name="Straight Connector 65"/>
            <p:cNvCxnSpPr/>
            <p:nvPr/>
          </p:nvCxnSpPr>
          <p:spPr>
            <a:xfrm flipH="1">
              <a:off x="7315200" y="2844172"/>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29446" name="Group 68"/>
          <p:cNvGrpSpPr>
            <a:grpSpLocks/>
          </p:cNvGrpSpPr>
          <p:nvPr/>
        </p:nvGrpSpPr>
        <p:grpSpPr bwMode="auto">
          <a:xfrm>
            <a:off x="5067300" y="4784725"/>
            <a:ext cx="1006475" cy="109538"/>
            <a:chOff x="7315200" y="2789389"/>
            <a:chExt cx="990600" cy="108000"/>
          </a:xfrm>
        </p:grpSpPr>
        <p:cxnSp>
          <p:nvCxnSpPr>
            <p:cNvPr id="70" name="Straight Connector 69"/>
            <p:cNvCxnSpPr/>
            <p:nvPr/>
          </p:nvCxnSpPr>
          <p:spPr>
            <a:xfrm flipH="1">
              <a:off x="7315200" y="2844172"/>
              <a:ext cx="990600"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3152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8305800" y="2789389"/>
              <a:ext cx="0" cy="10800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46" name="Oval 45"/>
          <p:cNvSpPr/>
          <p:nvPr/>
        </p:nvSpPr>
        <p:spPr>
          <a:xfrm>
            <a:off x="3867561" y="24255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4" name="Oval 73"/>
          <p:cNvSpPr/>
          <p:nvPr/>
        </p:nvSpPr>
        <p:spPr>
          <a:xfrm>
            <a:off x="4781961" y="2772725"/>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5" name="Oval 74"/>
          <p:cNvSpPr/>
          <p:nvPr/>
        </p:nvSpPr>
        <p:spPr>
          <a:xfrm>
            <a:off x="4671894" y="3094459"/>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6" name="Oval 75"/>
          <p:cNvSpPr/>
          <p:nvPr/>
        </p:nvSpPr>
        <p:spPr>
          <a:xfrm>
            <a:off x="4036894" y="3433125"/>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7" name="Oval 76"/>
          <p:cNvSpPr/>
          <p:nvPr/>
        </p:nvSpPr>
        <p:spPr>
          <a:xfrm>
            <a:off x="5010561" y="37717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8" name="Oval 77"/>
          <p:cNvSpPr/>
          <p:nvPr/>
        </p:nvSpPr>
        <p:spPr>
          <a:xfrm>
            <a:off x="4731161" y="41019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79" name="Oval 78"/>
          <p:cNvSpPr/>
          <p:nvPr/>
        </p:nvSpPr>
        <p:spPr>
          <a:xfrm>
            <a:off x="5213761" y="4432192"/>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80" name="Oval 79"/>
          <p:cNvSpPr/>
          <p:nvPr/>
        </p:nvSpPr>
        <p:spPr>
          <a:xfrm>
            <a:off x="5493161" y="4753925"/>
            <a:ext cx="155118" cy="155118"/>
          </a:xfrm>
          <a:prstGeom prst="ellipse">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defTabSz="457200" eaLnBrk="0" hangingPunct="0">
              <a:defRPr/>
            </a:pPr>
            <a:endParaRPr lang="en-GB">
              <a:solidFill>
                <a:srgbClr val="5183BF"/>
              </a:solidFill>
            </a:endParaRPr>
          </a:p>
        </p:txBody>
      </p:sp>
      <p:sp>
        <p:nvSpPr>
          <p:cNvPr id="90" name="Rectangle 10"/>
          <p:cNvSpPr>
            <a:spLocks noChangeArrowheads="1"/>
          </p:cNvSpPr>
          <p:nvPr/>
        </p:nvSpPr>
        <p:spPr bwMode="auto">
          <a:xfrm>
            <a:off x="5484813" y="5883275"/>
            <a:ext cx="3476625" cy="215900"/>
          </a:xfrm>
          <a:prstGeom prst="rect">
            <a:avLst/>
          </a:prstGeom>
          <a:extLst/>
        </p:spPr>
        <p:txBody>
          <a:bodyPr wrap="none" anchor="b">
            <a:spAutoFit/>
          </a:bodyPr>
          <a:lstStyle/>
          <a:p>
            <a:pPr algn="r" defTabSz="457200" eaLnBrk="0" hangingPunct="0">
              <a:defRPr/>
            </a:pPr>
            <a:r>
              <a:rPr lang="en-GB" sz="800" b="1" dirty="0">
                <a:solidFill>
                  <a:schemeClr val="accent5">
                    <a:lumMod val="50000"/>
                  </a:schemeClr>
                </a:solidFill>
                <a:latin typeface="Arial" pitchFamily="34" charset="0"/>
                <a:cs typeface="Arial" pitchFamily="34" charset="0"/>
              </a:rPr>
              <a:t>Adapted from </a:t>
            </a:r>
            <a:r>
              <a:rPr lang="en-GB" sz="800" b="1" dirty="0" err="1">
                <a:solidFill>
                  <a:schemeClr val="accent5">
                    <a:lumMod val="50000"/>
                  </a:schemeClr>
                </a:solidFill>
                <a:latin typeface="Arial" pitchFamily="34" charset="0"/>
                <a:cs typeface="Arial" pitchFamily="34" charset="0"/>
              </a:rPr>
              <a:t>Jørgensen</a:t>
            </a:r>
            <a:r>
              <a:rPr lang="en-GB" sz="800" b="1" dirty="0">
                <a:solidFill>
                  <a:schemeClr val="accent5">
                    <a:lumMod val="50000"/>
                  </a:schemeClr>
                </a:solidFill>
                <a:latin typeface="Arial" pitchFamily="34" charset="0"/>
                <a:cs typeface="Arial" pitchFamily="34" charset="0"/>
              </a:rPr>
              <a:t> CH, </a:t>
            </a:r>
            <a:r>
              <a:rPr lang="en-GB" sz="800" b="1" i="1" dirty="0">
                <a:solidFill>
                  <a:schemeClr val="accent5">
                    <a:lumMod val="50000"/>
                  </a:schemeClr>
                </a:solidFill>
                <a:latin typeface="Arial" pitchFamily="34" charset="0"/>
                <a:cs typeface="Arial" pitchFamily="34" charset="0"/>
              </a:rPr>
              <a:t>et al. </a:t>
            </a:r>
            <a:r>
              <a:rPr lang="pt-BR" sz="800" b="1" i="1" dirty="0">
                <a:solidFill>
                  <a:schemeClr val="accent5">
                    <a:lumMod val="50000"/>
                  </a:schemeClr>
                </a:solidFill>
                <a:latin typeface="Arial" pitchFamily="34" charset="0"/>
                <a:cs typeface="Arial" pitchFamily="34" charset="0"/>
              </a:rPr>
              <a:t>Cardiovasc Diabetol </a:t>
            </a:r>
            <a:r>
              <a:rPr lang="pt-BR" sz="800" b="1" dirty="0">
                <a:solidFill>
                  <a:schemeClr val="accent5">
                    <a:lumMod val="50000"/>
                  </a:schemeClr>
                </a:solidFill>
                <a:latin typeface="Arial" pitchFamily="34" charset="0"/>
                <a:cs typeface="Arial" pitchFamily="34" charset="0"/>
              </a:rPr>
              <a:t>2010;9:54.</a:t>
            </a:r>
          </a:p>
        </p:txBody>
      </p:sp>
      <p:sp>
        <p:nvSpPr>
          <p:cNvPr id="91" name="Rectangle 90"/>
          <p:cNvSpPr/>
          <p:nvPr/>
        </p:nvSpPr>
        <p:spPr>
          <a:xfrm>
            <a:off x="0" y="5867400"/>
            <a:ext cx="1365250" cy="230188"/>
          </a:xfrm>
          <a:prstGeom prst="rect">
            <a:avLst/>
          </a:prstGeom>
          <a:ln w="38100">
            <a:noFill/>
          </a:ln>
        </p:spPr>
        <p:txBody>
          <a:bodyPr wrap="none" lIns="302400" anchor="b">
            <a:spAutoFit/>
          </a:bodyPr>
          <a:lstStyle/>
          <a:p>
            <a:pPr defTabSz="457200" eaLnBrk="0" hangingPunct="0">
              <a:defRPr/>
            </a:pPr>
            <a:r>
              <a:rPr lang="en-US" sz="900" dirty="0">
                <a:solidFill>
                  <a:schemeClr val="accent5"/>
                </a:solidFill>
                <a:latin typeface="Arial" panose="020B0604020202020204" pitchFamily="34" charset="0"/>
                <a:cs typeface="Arial" panose="020B0604020202020204" pitchFamily="34" charset="0"/>
              </a:rPr>
              <a:t>CV: cardiovascular</a:t>
            </a:r>
          </a:p>
        </p:txBody>
      </p:sp>
      <p:cxnSp>
        <p:nvCxnSpPr>
          <p:cNvPr id="94" name="Straight Connector 93"/>
          <p:cNvCxnSpPr/>
          <p:nvPr/>
        </p:nvCxnSpPr>
        <p:spPr>
          <a:xfrm flipH="1">
            <a:off x="2717800" y="5173663"/>
            <a:ext cx="904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943350"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811463" y="5172075"/>
            <a:ext cx="0" cy="9048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457" name="Picture 1"/>
          <p:cNvPicPr>
            <a:picLocks noChangeAspect="1"/>
          </p:cNvPicPr>
          <p:nvPr/>
        </p:nvPicPr>
        <p:blipFill>
          <a:blip r:embed="rId2"/>
          <a:srcRect/>
          <a:stretch>
            <a:fillRect/>
          </a:stretch>
        </p:blipFill>
        <p:spPr bwMode="auto">
          <a:xfrm>
            <a:off x="1258888" y="1341438"/>
            <a:ext cx="6408737" cy="3600450"/>
          </a:xfrm>
          <a:prstGeom prst="rect">
            <a:avLst/>
          </a:prstGeom>
          <a:noFill/>
          <a:ln w="9525">
            <a:noFill/>
            <a:miter lim="800000"/>
            <a:headEnd/>
            <a:tailEnd/>
          </a:ln>
        </p:spPr>
      </p:pic>
      <p:sp>
        <p:nvSpPr>
          <p:cNvPr id="531458" name="TextBox 2"/>
          <p:cNvSpPr txBox="1">
            <a:spLocks noChangeArrowheads="1"/>
          </p:cNvSpPr>
          <p:nvPr/>
        </p:nvSpPr>
        <p:spPr bwMode="auto">
          <a:xfrm>
            <a:off x="539750" y="5157788"/>
            <a:ext cx="7620000" cy="317500"/>
          </a:xfrm>
          <a:prstGeom prst="rect">
            <a:avLst/>
          </a:prstGeom>
          <a:noFill/>
          <a:ln w="9525">
            <a:noFill/>
            <a:miter lim="800000"/>
            <a:headEnd/>
            <a:tailEnd/>
          </a:ln>
        </p:spPr>
        <p:txBody>
          <a:bodyPr/>
          <a:lstStyle/>
          <a:p>
            <a:r>
              <a:rPr lang="en-US" sz="1000"/>
              <a:t> Figure 3. Kaplan-Meier curve of time to main secondary endpoint**Death from any cause, non-fatal myocardial infarction (excluding silent myocardial infarction), or stroke.</a:t>
            </a:r>
          </a:p>
        </p:txBody>
      </p:sp>
      <p:sp>
        <p:nvSpPr>
          <p:cNvPr id="531459" name="TextBox 3"/>
          <p:cNvSpPr txBox="1">
            <a:spLocks noChangeArrowheads="1"/>
          </p:cNvSpPr>
          <p:nvPr/>
        </p:nvSpPr>
        <p:spPr bwMode="auto">
          <a:xfrm>
            <a:off x="684213" y="5516563"/>
            <a:ext cx="7620000" cy="254000"/>
          </a:xfrm>
          <a:prstGeom prst="rect">
            <a:avLst/>
          </a:prstGeom>
          <a:noFill/>
          <a:ln w="9525">
            <a:noFill/>
            <a:miter lim="800000"/>
            <a:headEnd/>
            <a:tailEnd/>
          </a:ln>
        </p:spPr>
        <p:txBody>
          <a:bodyPr/>
          <a:lstStyle/>
          <a:p>
            <a:r>
              <a:rPr lang="en-US" sz="1000"/>
              <a:t>John A Dormandy et al</a:t>
            </a:r>
          </a:p>
        </p:txBody>
      </p:sp>
      <p:sp>
        <p:nvSpPr>
          <p:cNvPr id="531460" name="TextBox 4"/>
          <p:cNvSpPr txBox="1">
            <a:spLocks noChangeArrowheads="1"/>
          </p:cNvSpPr>
          <p:nvPr/>
        </p:nvSpPr>
        <p:spPr bwMode="auto">
          <a:xfrm>
            <a:off x="395288" y="152400"/>
            <a:ext cx="8353425" cy="254000"/>
          </a:xfrm>
          <a:prstGeom prst="rect">
            <a:avLst/>
          </a:prstGeom>
          <a:noFill/>
          <a:ln w="9525">
            <a:noFill/>
            <a:miter lim="800000"/>
            <a:headEnd/>
            <a:tailEnd/>
          </a:ln>
        </p:spPr>
        <p:txBody>
          <a:bodyPr/>
          <a:lstStyle/>
          <a:p>
            <a:r>
              <a:rPr lang="en-US" sz="2000" b="1"/>
              <a:t> Secondary prevention of macrovascular events in patients with type 2 diabetes in the PROactive Study (PROspective pioglitAzone Clinical Trial In macroVascular Events): a randomised controlled trial</a:t>
            </a:r>
          </a:p>
        </p:txBody>
      </p:sp>
      <p:sp>
        <p:nvSpPr>
          <p:cNvPr id="531461" name="TextBox 5"/>
          <p:cNvSpPr txBox="1">
            <a:spLocks noChangeArrowheads="1"/>
          </p:cNvSpPr>
          <p:nvPr/>
        </p:nvSpPr>
        <p:spPr bwMode="auto">
          <a:xfrm>
            <a:off x="684213" y="5876925"/>
            <a:ext cx="7620000" cy="254000"/>
          </a:xfrm>
          <a:prstGeom prst="rect">
            <a:avLst/>
          </a:prstGeom>
          <a:noFill/>
          <a:ln w="9525">
            <a:noFill/>
            <a:miter lim="800000"/>
            <a:headEnd/>
            <a:tailEnd/>
          </a:ln>
        </p:spPr>
        <p:txBody>
          <a:bodyPr/>
          <a:lstStyle/>
          <a:p>
            <a:r>
              <a:rPr lang="en-US" sz="1000"/>
              <a:t>Lancet, Volume 366, Issue 9493, 2005, 1279–1289</a:t>
            </a:r>
          </a:p>
        </p:txBody>
      </p:sp>
      <p:sp>
        <p:nvSpPr>
          <p:cNvPr id="531462" name="TextBox 6"/>
          <p:cNvSpPr txBox="1">
            <a:spLocks noChangeArrowheads="1"/>
          </p:cNvSpPr>
          <p:nvPr/>
        </p:nvSpPr>
        <p:spPr bwMode="auto">
          <a:xfrm>
            <a:off x="684213" y="6237288"/>
            <a:ext cx="7620000" cy="254000"/>
          </a:xfrm>
          <a:prstGeom prst="rect">
            <a:avLst/>
          </a:prstGeom>
          <a:noFill/>
          <a:ln w="9525">
            <a:noFill/>
            <a:miter lim="800000"/>
            <a:headEnd/>
            <a:tailEnd/>
          </a:ln>
        </p:spPr>
        <p:txBody>
          <a:bodyPr/>
          <a:lstStyle/>
          <a:p>
            <a:r>
              <a:rPr lang="en-US" sz="1000"/>
              <a:t>http://dx.doi.org/10.1016/S0140-6736(05)67528-9</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1" name="Picture 2"/>
          <p:cNvPicPr>
            <a:picLocks noChangeAspect="1" noChangeArrowheads="1"/>
          </p:cNvPicPr>
          <p:nvPr/>
        </p:nvPicPr>
        <p:blipFill>
          <a:blip r:embed="rId2"/>
          <a:srcRect/>
          <a:stretch>
            <a:fillRect/>
          </a:stretch>
        </p:blipFill>
        <p:spPr bwMode="auto">
          <a:xfrm>
            <a:off x="684213" y="1628775"/>
            <a:ext cx="8208962" cy="4824413"/>
          </a:xfrm>
          <a:prstGeom prst="rect">
            <a:avLst/>
          </a:prstGeom>
          <a:noFill/>
          <a:ln w="9525">
            <a:noFill/>
            <a:miter lim="800000"/>
            <a:headEnd/>
            <a:tailEnd/>
          </a:ln>
        </p:spPr>
      </p:pic>
      <p:sp>
        <p:nvSpPr>
          <p:cNvPr id="532482" name="Title 4"/>
          <p:cNvSpPr>
            <a:spLocks noGrp="1"/>
          </p:cNvSpPr>
          <p:nvPr>
            <p:ph type="title" idx="4294967295"/>
          </p:nvPr>
        </p:nvSpPr>
        <p:spPr/>
        <p:txBody>
          <a:bodyPr/>
          <a:lstStyle/>
          <a:p>
            <a:r>
              <a:rPr lang="en-GB" sz="2400">
                <a:latin typeface="Arial" charset="0"/>
                <a:cs typeface="Arial" charset="0"/>
              </a:rPr>
              <a:t>Cardiovascular safety studies (TECOS, EXAMINE, SAVOR-TIMI)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8673" y="260648"/>
            <a:ext cx="8209791" cy="830997"/>
          </a:xfrm>
          <a:prstGeom prst="rect">
            <a:avLst/>
          </a:prstGeom>
        </p:spPr>
        <p:txBody>
          <a:bodyPr wrap="square">
            <a:spAutoFit/>
          </a:bodyPr>
          <a:lstStyle/>
          <a:p>
            <a:r>
              <a:rPr lang="en-GB" sz="2400" dirty="0"/>
              <a:t>improved understanding of glycaemia leads to better decision making by patients and doctors</a:t>
            </a:r>
            <a:endParaRPr lang="en-GB" sz="2400" dirty="0"/>
          </a:p>
        </p:txBody>
      </p:sp>
      <p:pic>
        <p:nvPicPr>
          <p:cNvPr id="4" name="Picture 3"/>
          <p:cNvPicPr>
            <a:picLocks noChangeAspect="1"/>
          </p:cNvPicPr>
          <p:nvPr/>
        </p:nvPicPr>
        <p:blipFill>
          <a:blip r:embed="rId3"/>
          <a:stretch>
            <a:fillRect/>
          </a:stretch>
        </p:blipFill>
        <p:spPr>
          <a:xfrm>
            <a:off x="538673" y="1484784"/>
            <a:ext cx="7877369" cy="4805072"/>
          </a:xfrm>
          <a:prstGeom prst="rect">
            <a:avLst/>
          </a:prstGeom>
        </p:spPr>
      </p:pic>
    </p:spTree>
    <p:extLst>
      <p:ext uri="{BB962C8B-B14F-4D97-AF65-F5344CB8AC3E}">
        <p14:creationId xmlns:p14="http://schemas.microsoft.com/office/powerpoint/2010/main" val="2829422641"/>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3505" name="Picture 5" descr="Figure"/>
          <p:cNvPicPr>
            <a:picLocks noChangeAspect="1" noChangeArrowheads="1"/>
          </p:cNvPicPr>
          <p:nvPr/>
        </p:nvPicPr>
        <p:blipFill>
          <a:blip r:embed="rId2"/>
          <a:srcRect/>
          <a:stretch>
            <a:fillRect/>
          </a:stretch>
        </p:blipFill>
        <p:spPr bwMode="auto">
          <a:xfrm>
            <a:off x="755650" y="1412875"/>
            <a:ext cx="7345363" cy="4967288"/>
          </a:xfrm>
          <a:prstGeom prst="rect">
            <a:avLst/>
          </a:prstGeom>
          <a:noFill/>
          <a:ln w="9525">
            <a:noFill/>
            <a:miter lim="800000"/>
            <a:headEnd/>
            <a:tailEnd/>
          </a:ln>
        </p:spPr>
      </p:pic>
      <p:sp>
        <p:nvSpPr>
          <p:cNvPr id="599046" name="Text Box 6"/>
          <p:cNvSpPr txBox="1">
            <a:spLocks noChangeArrowheads="1"/>
          </p:cNvSpPr>
          <p:nvPr/>
        </p:nvSpPr>
        <p:spPr bwMode="auto">
          <a:xfrm>
            <a:off x="250825" y="260350"/>
            <a:ext cx="8569325" cy="9159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GB" b="1"/>
              <a:t>Semaglutide and Cardiovascular Outcomes in Patients with Type 2 Diabetes</a:t>
            </a:r>
            <a:endParaRPr lang="en-GB"/>
          </a:p>
          <a:p>
            <a:pPr>
              <a:defRPr/>
            </a:pPr>
            <a:r>
              <a:rPr lang="en-GB"/>
              <a:t>SUSTAIN-6 Investigators</a:t>
            </a:r>
            <a:endParaRPr lang="en-GB" i="1"/>
          </a:p>
          <a:p>
            <a:pPr>
              <a:defRPr/>
            </a:pPr>
            <a:r>
              <a:rPr lang="en-GB" i="1"/>
              <a:t>N Engl J Med,</a:t>
            </a:r>
            <a:r>
              <a:rPr lang="en-GB"/>
              <a:t> 2016</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529" name="Picture 5" descr="Figure"/>
          <p:cNvPicPr>
            <a:picLocks noChangeAspect="1" noChangeArrowheads="1"/>
          </p:cNvPicPr>
          <p:nvPr/>
        </p:nvPicPr>
        <p:blipFill>
          <a:blip r:embed="rId2"/>
          <a:srcRect/>
          <a:stretch>
            <a:fillRect/>
          </a:stretch>
        </p:blipFill>
        <p:spPr bwMode="auto">
          <a:xfrm>
            <a:off x="684213" y="1196975"/>
            <a:ext cx="8064500" cy="5253038"/>
          </a:xfrm>
          <a:prstGeom prst="rect">
            <a:avLst/>
          </a:prstGeom>
          <a:noFill/>
          <a:ln w="9525">
            <a:noFill/>
            <a:miter lim="800000"/>
            <a:headEnd/>
            <a:tailEnd/>
          </a:ln>
        </p:spPr>
      </p:pic>
      <p:sp>
        <p:nvSpPr>
          <p:cNvPr id="598022" name="Text Box 6"/>
          <p:cNvSpPr txBox="1">
            <a:spLocks noChangeArrowheads="1"/>
          </p:cNvSpPr>
          <p:nvPr/>
        </p:nvSpPr>
        <p:spPr bwMode="auto">
          <a:xfrm>
            <a:off x="250825" y="260350"/>
            <a:ext cx="8569325" cy="9159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GB" b="1"/>
              <a:t>Semaglutide and Cardiovascular Outcomes in Patients with Type 2 Diabetes</a:t>
            </a:r>
            <a:endParaRPr lang="en-GB"/>
          </a:p>
          <a:p>
            <a:pPr>
              <a:defRPr/>
            </a:pPr>
            <a:r>
              <a:rPr lang="en-GB"/>
              <a:t>SUSTAIN-6 Investigators</a:t>
            </a:r>
            <a:endParaRPr lang="en-GB" i="1"/>
          </a:p>
          <a:p>
            <a:pPr>
              <a:defRPr/>
            </a:pPr>
            <a:r>
              <a:rPr lang="en-GB" i="1"/>
              <a:t>N Engl J Med,</a:t>
            </a:r>
            <a:r>
              <a:rPr lang="en-GB"/>
              <a:t> 2016</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3" name="Titel 3"/>
          <p:cNvSpPr>
            <a:spLocks noGrp="1"/>
          </p:cNvSpPr>
          <p:nvPr/>
        </p:nvSpPr>
        <p:spPr bwMode="auto">
          <a:xfrm>
            <a:off x="476250" y="88900"/>
            <a:ext cx="8291513" cy="830263"/>
          </a:xfrm>
          <a:prstGeom prst="rect">
            <a:avLst/>
          </a:prstGeom>
          <a:noFill/>
          <a:ln w="9525">
            <a:noFill/>
            <a:miter lim="800000"/>
            <a:headEnd/>
            <a:tailEnd/>
          </a:ln>
        </p:spPr>
        <p:txBody>
          <a:bodyPr lIns="0" tIns="0" rIns="0" bIns="0" anchor="b"/>
          <a:lstStyle/>
          <a:p>
            <a:pPr defTabSz="457200">
              <a:lnSpc>
                <a:spcPts val="3000"/>
              </a:lnSpc>
            </a:pPr>
            <a:r>
              <a:rPr lang="en-US" sz="3000" b="1">
                <a:solidFill>
                  <a:schemeClr val="tx2"/>
                </a:solidFill>
              </a:rPr>
              <a:t>LEADER trial: Primary Outcome</a:t>
            </a:r>
          </a:p>
        </p:txBody>
      </p:sp>
      <p:pic>
        <p:nvPicPr>
          <p:cNvPr id="535554" name="Afbeelding 12"/>
          <p:cNvPicPr>
            <a:picLocks noChangeAspect="1"/>
          </p:cNvPicPr>
          <p:nvPr/>
        </p:nvPicPr>
        <p:blipFill>
          <a:blip r:embed="rId2"/>
          <a:srcRect/>
          <a:stretch>
            <a:fillRect/>
          </a:stretch>
        </p:blipFill>
        <p:spPr bwMode="auto">
          <a:xfrm>
            <a:off x="1060450" y="1936750"/>
            <a:ext cx="6451600" cy="3492500"/>
          </a:xfrm>
          <a:prstGeom prst="rect">
            <a:avLst/>
          </a:prstGeom>
          <a:noFill/>
          <a:ln w="9525">
            <a:noFill/>
            <a:miter lim="800000"/>
            <a:headEnd/>
            <a:tailEnd/>
          </a:ln>
        </p:spPr>
      </p:pic>
      <p:pic>
        <p:nvPicPr>
          <p:cNvPr id="535555" name="Afbeelding 13"/>
          <p:cNvPicPr>
            <a:picLocks noChangeAspect="1"/>
          </p:cNvPicPr>
          <p:nvPr/>
        </p:nvPicPr>
        <p:blipFill>
          <a:blip r:embed="rId3"/>
          <a:srcRect/>
          <a:stretch>
            <a:fillRect/>
          </a:stretch>
        </p:blipFill>
        <p:spPr bwMode="auto">
          <a:xfrm>
            <a:off x="7283450" y="4144963"/>
            <a:ext cx="187325" cy="185737"/>
          </a:xfrm>
          <a:prstGeom prst="rect">
            <a:avLst/>
          </a:prstGeom>
          <a:noFill/>
          <a:ln w="9525">
            <a:noFill/>
            <a:miter lim="800000"/>
            <a:headEnd/>
            <a:tailEnd/>
          </a:ln>
        </p:spPr>
      </p:pic>
      <p:pic>
        <p:nvPicPr>
          <p:cNvPr id="535556" name="Afbeelding 14"/>
          <p:cNvPicPr>
            <a:picLocks noChangeAspect="1"/>
          </p:cNvPicPr>
          <p:nvPr/>
        </p:nvPicPr>
        <p:blipFill>
          <a:blip r:embed="rId4"/>
          <a:srcRect/>
          <a:stretch>
            <a:fillRect/>
          </a:stretch>
        </p:blipFill>
        <p:spPr bwMode="auto">
          <a:xfrm>
            <a:off x="7283450" y="3760788"/>
            <a:ext cx="187325" cy="212725"/>
          </a:xfrm>
          <a:prstGeom prst="rect">
            <a:avLst/>
          </a:prstGeom>
          <a:noFill/>
          <a:ln w="9525">
            <a:noFill/>
            <a:miter lim="800000"/>
            <a:headEnd/>
            <a:tailEnd/>
          </a:ln>
        </p:spPr>
      </p:pic>
      <p:sp>
        <p:nvSpPr>
          <p:cNvPr id="535557" name="Tekstvak 14"/>
          <p:cNvSpPr txBox="1">
            <a:spLocks noChangeArrowheads="1"/>
          </p:cNvSpPr>
          <p:nvPr/>
        </p:nvSpPr>
        <p:spPr bwMode="auto">
          <a:xfrm>
            <a:off x="7512050" y="3683000"/>
            <a:ext cx="1019175" cy="369888"/>
          </a:xfrm>
          <a:prstGeom prst="rect">
            <a:avLst/>
          </a:prstGeom>
          <a:noFill/>
          <a:ln w="9525">
            <a:noFill/>
            <a:miter lim="800000"/>
            <a:headEnd/>
            <a:tailEnd/>
          </a:ln>
        </p:spPr>
        <p:txBody>
          <a:bodyPr wrap="none">
            <a:spAutoFit/>
          </a:bodyPr>
          <a:lstStyle/>
          <a:p>
            <a:r>
              <a:rPr lang="nl-NL"/>
              <a:t>Placebo</a:t>
            </a:r>
            <a:endParaRPr lang="en-US"/>
          </a:p>
        </p:txBody>
      </p:sp>
      <p:sp>
        <p:nvSpPr>
          <p:cNvPr id="535558" name="Tekstvak 15"/>
          <p:cNvSpPr txBox="1">
            <a:spLocks noChangeArrowheads="1"/>
          </p:cNvSpPr>
          <p:nvPr/>
        </p:nvSpPr>
        <p:spPr bwMode="auto">
          <a:xfrm>
            <a:off x="7499350" y="4052888"/>
            <a:ext cx="1249363" cy="368300"/>
          </a:xfrm>
          <a:prstGeom prst="rect">
            <a:avLst/>
          </a:prstGeom>
          <a:noFill/>
          <a:ln w="9525">
            <a:noFill/>
            <a:miter lim="800000"/>
            <a:headEnd/>
            <a:tailEnd/>
          </a:ln>
        </p:spPr>
        <p:txBody>
          <a:bodyPr wrap="none">
            <a:spAutoFit/>
          </a:bodyPr>
          <a:lstStyle/>
          <a:p>
            <a:r>
              <a:rPr lang="nl-NL"/>
              <a:t>Liraglutide</a:t>
            </a:r>
            <a:endParaRPr lang="en-US"/>
          </a:p>
        </p:txBody>
      </p:sp>
      <p:sp>
        <p:nvSpPr>
          <p:cNvPr id="535559" name="Rechthoek 17"/>
          <p:cNvSpPr>
            <a:spLocks noChangeArrowheads="1"/>
          </p:cNvSpPr>
          <p:nvPr/>
        </p:nvSpPr>
        <p:spPr bwMode="auto">
          <a:xfrm rot="-5400000">
            <a:off x="-915193" y="3134519"/>
            <a:ext cx="3376612" cy="368300"/>
          </a:xfrm>
          <a:prstGeom prst="rect">
            <a:avLst/>
          </a:prstGeom>
          <a:noFill/>
          <a:ln w="9525">
            <a:noFill/>
            <a:miter lim="800000"/>
            <a:headEnd/>
            <a:tailEnd/>
          </a:ln>
        </p:spPr>
        <p:txBody>
          <a:bodyPr>
            <a:spAutoFit/>
          </a:bodyPr>
          <a:lstStyle/>
          <a:p>
            <a:r>
              <a:rPr lang="en-US"/>
              <a:t>Patients with an event (%)</a:t>
            </a:r>
          </a:p>
        </p:txBody>
      </p:sp>
      <p:sp>
        <p:nvSpPr>
          <p:cNvPr id="535560" name="Rechthoek 18"/>
          <p:cNvSpPr>
            <a:spLocks noChangeArrowheads="1"/>
          </p:cNvSpPr>
          <p:nvPr/>
        </p:nvSpPr>
        <p:spPr bwMode="auto">
          <a:xfrm>
            <a:off x="2960688" y="5348288"/>
            <a:ext cx="3055937" cy="369887"/>
          </a:xfrm>
          <a:prstGeom prst="rect">
            <a:avLst/>
          </a:prstGeom>
          <a:noFill/>
          <a:ln w="9525">
            <a:noFill/>
            <a:miter lim="800000"/>
            <a:headEnd/>
            <a:tailEnd/>
          </a:ln>
        </p:spPr>
        <p:txBody>
          <a:bodyPr wrap="none">
            <a:spAutoFit/>
          </a:bodyPr>
          <a:lstStyle/>
          <a:p>
            <a:r>
              <a:rPr lang="en-US"/>
              <a:t>Months since randomisation</a:t>
            </a:r>
          </a:p>
        </p:txBody>
      </p:sp>
      <p:sp>
        <p:nvSpPr>
          <p:cNvPr id="535561" name="Rechthoek 19"/>
          <p:cNvSpPr>
            <a:spLocks noChangeArrowheads="1"/>
          </p:cNvSpPr>
          <p:nvPr/>
        </p:nvSpPr>
        <p:spPr bwMode="auto">
          <a:xfrm>
            <a:off x="1668463" y="1909763"/>
            <a:ext cx="2819400" cy="646112"/>
          </a:xfrm>
          <a:prstGeom prst="rect">
            <a:avLst/>
          </a:prstGeom>
          <a:noFill/>
          <a:ln w="9525">
            <a:noFill/>
            <a:miter lim="800000"/>
            <a:headEnd/>
            <a:tailEnd/>
          </a:ln>
        </p:spPr>
        <p:txBody>
          <a:bodyPr>
            <a:spAutoFit/>
          </a:bodyPr>
          <a:lstStyle/>
          <a:p>
            <a:r>
              <a:rPr lang="en-US" sz="1200"/>
              <a:t>Hazard ratio, 0.87 (95% CI, 0.78–0.97)</a:t>
            </a:r>
          </a:p>
          <a:p>
            <a:r>
              <a:rPr lang="en-US" sz="1200"/>
              <a:t>P&lt;0.001 for noninferiority</a:t>
            </a:r>
          </a:p>
          <a:p>
            <a:r>
              <a:rPr lang="en-US" sz="1200"/>
              <a:t>P=0.01 for superiority</a:t>
            </a:r>
          </a:p>
        </p:txBody>
      </p:sp>
      <p:sp>
        <p:nvSpPr>
          <p:cNvPr id="535562" name="Rechthoek 20"/>
          <p:cNvSpPr>
            <a:spLocks noChangeArrowheads="1"/>
          </p:cNvSpPr>
          <p:nvPr/>
        </p:nvSpPr>
        <p:spPr bwMode="auto">
          <a:xfrm>
            <a:off x="376238" y="893763"/>
            <a:ext cx="8224837" cy="585787"/>
          </a:xfrm>
          <a:prstGeom prst="rect">
            <a:avLst/>
          </a:prstGeom>
          <a:noFill/>
          <a:ln w="9525">
            <a:noFill/>
            <a:miter lim="800000"/>
            <a:headEnd/>
            <a:tailEnd/>
          </a:ln>
        </p:spPr>
        <p:txBody>
          <a:bodyPr>
            <a:spAutoFit/>
          </a:bodyPr>
          <a:lstStyle/>
          <a:p>
            <a:r>
              <a:rPr lang="en-US" sz="1600"/>
              <a:t>First occurrence of CV death, nonfatal myocardial infarction, or nonfatal stroke in the time-to-event analysis in patients with type 2 diabetes and high CV risk.</a:t>
            </a:r>
          </a:p>
        </p:txBody>
      </p:sp>
      <p:sp>
        <p:nvSpPr>
          <p:cNvPr id="535563" name="Rechthoek 21"/>
          <p:cNvSpPr>
            <a:spLocks noChangeArrowheads="1"/>
          </p:cNvSpPr>
          <p:nvPr/>
        </p:nvSpPr>
        <p:spPr bwMode="auto">
          <a:xfrm>
            <a:off x="641350" y="5799138"/>
            <a:ext cx="6858000" cy="522287"/>
          </a:xfrm>
          <a:prstGeom prst="rect">
            <a:avLst/>
          </a:prstGeom>
          <a:noFill/>
          <a:ln w="9525">
            <a:noFill/>
            <a:miter lim="800000"/>
            <a:headEnd/>
            <a:tailEnd/>
          </a:ln>
        </p:spPr>
        <p:txBody>
          <a:bodyPr>
            <a:spAutoFit/>
          </a:bodyPr>
          <a:lstStyle/>
          <a:p>
            <a:r>
              <a:rPr lang="en-US" sz="1400"/>
              <a:t>Liraglutide Effect and Action in Diabetes: Evaluation of cardiovascular outcome Results (LEADER) trial</a:t>
            </a:r>
          </a:p>
        </p:txBody>
      </p:sp>
      <p:sp>
        <p:nvSpPr>
          <p:cNvPr id="535564" name="Tekstvak 1"/>
          <p:cNvSpPr txBox="1">
            <a:spLocks noChangeArrowheads="1"/>
          </p:cNvSpPr>
          <p:nvPr/>
        </p:nvSpPr>
        <p:spPr bwMode="auto">
          <a:xfrm>
            <a:off x="588963" y="6507163"/>
            <a:ext cx="3951287" cy="261937"/>
          </a:xfrm>
          <a:prstGeom prst="rect">
            <a:avLst/>
          </a:prstGeom>
          <a:noFill/>
          <a:ln w="9525">
            <a:noFill/>
            <a:miter lim="800000"/>
            <a:headEnd/>
            <a:tailEnd/>
          </a:ln>
        </p:spPr>
        <p:txBody>
          <a:bodyPr>
            <a:spAutoFit/>
          </a:bodyPr>
          <a:lstStyle/>
          <a:p>
            <a:r>
              <a:rPr lang="en-US" sz="1100">
                <a:solidFill>
                  <a:schemeClr val="bg1"/>
                </a:solidFill>
              </a:rPr>
              <a:t>Adapted from: Marso SP </a:t>
            </a:r>
            <a:r>
              <a:rPr lang="en-US" sz="1100" i="1">
                <a:solidFill>
                  <a:schemeClr val="bg1"/>
                </a:solidFill>
              </a:rPr>
              <a:t>et al., </a:t>
            </a:r>
            <a:r>
              <a:rPr lang="en-US" sz="1100">
                <a:solidFill>
                  <a:schemeClr val="bg1"/>
                </a:solidFill>
              </a:rPr>
              <a:t>NEJM 2016</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214313" y="2305050"/>
          <a:ext cx="8739187" cy="2903220"/>
        </p:xfrm>
        <a:graphic>
          <a:graphicData uri="http://schemas.openxmlformats.org/drawingml/2006/table">
            <a:tbl>
              <a:tblPr/>
              <a:tblGrid>
                <a:gridCol w="3367087">
                  <a:extLst>
                    <a:ext uri="{9D8B030D-6E8A-4147-A177-3AD203B41FA5}">
                      <a16:colId xmlns:a16="http://schemas.microsoft.com/office/drawing/2014/main" val="20000"/>
                    </a:ext>
                  </a:extLst>
                </a:gridCol>
                <a:gridCol w="2308225">
                  <a:extLst>
                    <a:ext uri="{9D8B030D-6E8A-4147-A177-3AD203B41FA5}">
                      <a16:colId xmlns:a16="http://schemas.microsoft.com/office/drawing/2014/main" val="20001"/>
                    </a:ext>
                  </a:extLst>
                </a:gridCol>
                <a:gridCol w="1878013">
                  <a:extLst>
                    <a:ext uri="{9D8B030D-6E8A-4147-A177-3AD203B41FA5}">
                      <a16:colId xmlns:a16="http://schemas.microsoft.com/office/drawing/2014/main" val="20002"/>
                    </a:ext>
                  </a:extLst>
                </a:gridCol>
                <a:gridCol w="1185862">
                  <a:extLst>
                    <a:ext uri="{9D8B030D-6E8A-4147-A177-3AD203B41FA5}">
                      <a16:colId xmlns:a16="http://schemas.microsoft.com/office/drawing/2014/main" val="20003"/>
                    </a:ext>
                  </a:extLst>
                </a:gridCol>
              </a:tblGrid>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1" i="0" u="none" strike="noStrike" cap="none" normalizeH="0" baseline="0">
                          <a:ln>
                            <a:noFill/>
                          </a:ln>
                          <a:solidFill>
                            <a:srgbClr val="53575E"/>
                          </a:solidFill>
                          <a:effectLst/>
                          <a:latin typeface="Arial" charset="0"/>
                          <a:cs typeface="Arial" charset="0"/>
                        </a:rPr>
                        <a:t>Hazard ratio (95% CI)</a:t>
                      </a:r>
                    </a:p>
                  </a:txBody>
                  <a:tcPr marL="45720" marR="4572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1" i="1" u="none" strike="noStrike" cap="none" normalizeH="0" baseline="0">
                          <a:ln>
                            <a:noFill/>
                          </a:ln>
                          <a:solidFill>
                            <a:srgbClr val="53575E"/>
                          </a:solidFill>
                          <a:effectLst/>
                          <a:latin typeface="Arial" charset="0"/>
                          <a:cs typeface="Arial" charset="0"/>
                        </a:rPr>
                        <a:t>P</a:t>
                      </a:r>
                      <a:r>
                        <a:rPr kumimoji="0" lang="en-US" sz="1600" b="1" i="0" u="none" strike="noStrike" cap="none" normalizeH="0" baseline="0">
                          <a:ln>
                            <a:noFill/>
                          </a:ln>
                          <a:solidFill>
                            <a:srgbClr val="53575E"/>
                          </a:solidFill>
                          <a:effectLst/>
                          <a:latin typeface="Arial" charset="0"/>
                          <a:cs typeface="Arial" charset="0"/>
                        </a:rPr>
                        <a:t> value</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Primary composite endpoint*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pl-PL" sz="1600" b="0" i="0" u="none" strike="noStrike" cap="none" normalizeH="0" baseline="0">
                          <a:ln>
                            <a:noFill/>
                          </a:ln>
                          <a:solidFill>
                            <a:srgbClr val="53575E"/>
                          </a:solidFill>
                          <a:effectLst/>
                          <a:latin typeface="Arial" charset="0"/>
                          <a:cs typeface="Arial" charset="0"/>
                        </a:rPr>
                        <a:t>0.8</a:t>
                      </a:r>
                      <a:r>
                        <a:rPr kumimoji="0" lang="en-US" sz="1600" b="0" i="0" u="none" strike="noStrike" cap="none" normalizeH="0" baseline="0">
                          <a:ln>
                            <a:noFill/>
                          </a:ln>
                          <a:solidFill>
                            <a:srgbClr val="53575E"/>
                          </a:solidFill>
                          <a:effectLst/>
                          <a:latin typeface="Arial" charset="0"/>
                          <a:cs typeface="Arial" charset="0"/>
                        </a:rPr>
                        <a:t>7</a:t>
                      </a:r>
                      <a:r>
                        <a:rPr kumimoji="0" lang="pl-PL" sz="1600" b="0" i="0" u="none" strike="noStrike" cap="none" normalizeH="0" baseline="0">
                          <a:ln>
                            <a:noFill/>
                          </a:ln>
                          <a:solidFill>
                            <a:srgbClr val="53575E"/>
                          </a:solidFill>
                          <a:effectLst/>
                          <a:latin typeface="Arial" charset="0"/>
                          <a:cs typeface="Arial" charset="0"/>
                        </a:rPr>
                        <a:t> (0.7</a:t>
                      </a:r>
                      <a:r>
                        <a:rPr kumimoji="0" lang="en-US" sz="1600" b="0" i="0" u="none" strike="noStrike" cap="none" normalizeH="0" baseline="0">
                          <a:ln>
                            <a:noFill/>
                          </a:ln>
                          <a:solidFill>
                            <a:srgbClr val="53575E"/>
                          </a:solidFill>
                          <a:effectLst/>
                          <a:latin typeface="Arial" charset="0"/>
                          <a:cs typeface="Arial" charset="0"/>
                        </a:rPr>
                        <a:t>8-</a:t>
                      </a:r>
                      <a:r>
                        <a:rPr kumimoji="0" lang="pl-PL" sz="1600" b="0" i="0" u="none" strike="noStrike" cap="none" normalizeH="0" baseline="0">
                          <a:ln>
                            <a:noFill/>
                          </a:ln>
                          <a:solidFill>
                            <a:srgbClr val="53575E"/>
                          </a:solidFill>
                          <a:effectLst/>
                          <a:latin typeface="Arial" charset="0"/>
                          <a:cs typeface="Arial" charset="0"/>
                        </a:rPr>
                        <a:t>0.9</a:t>
                      </a:r>
                      <a:r>
                        <a:rPr kumimoji="0" lang="en-US" sz="1600" b="0" i="0" u="none" strike="noStrike" cap="none" normalizeH="0" baseline="0">
                          <a:ln>
                            <a:noFill/>
                          </a:ln>
                          <a:solidFill>
                            <a:srgbClr val="53575E"/>
                          </a:solidFill>
                          <a:effectLst/>
                          <a:latin typeface="Arial" charset="0"/>
                          <a:cs typeface="Arial" charset="0"/>
                        </a:rPr>
                        <a:t>7)</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0.01</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Expanded composite endpoint</a:t>
                      </a:r>
                      <a:r>
                        <a:rPr kumimoji="0" lang="en-US" sz="1600" b="0" i="0" u="none" strike="noStrike" cap="none" normalizeH="0" baseline="30000">
                          <a:ln>
                            <a:noFill/>
                          </a:ln>
                          <a:solidFill>
                            <a:srgbClr val="53575E"/>
                          </a:solidFill>
                          <a:effectLst/>
                          <a:latin typeface="Arial" charset="0"/>
                          <a:cs typeface="Arial" charset="0"/>
                        </a:rPr>
                        <a:t>†</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pl-PL" sz="1600" b="0" i="0" u="none" strike="noStrike" cap="none" normalizeH="0" baseline="0">
                          <a:ln>
                            <a:noFill/>
                          </a:ln>
                          <a:solidFill>
                            <a:srgbClr val="53575E"/>
                          </a:solidFill>
                          <a:effectLst/>
                          <a:latin typeface="Arial" charset="0"/>
                          <a:cs typeface="Arial" charset="0"/>
                        </a:rPr>
                        <a:t>0.</a:t>
                      </a:r>
                      <a:r>
                        <a:rPr kumimoji="0" lang="en-US" sz="1600" b="0" i="0" u="none" strike="noStrike" cap="none" normalizeH="0" baseline="0">
                          <a:ln>
                            <a:noFill/>
                          </a:ln>
                          <a:solidFill>
                            <a:srgbClr val="53575E"/>
                          </a:solidFill>
                          <a:effectLst/>
                          <a:latin typeface="Arial" charset="0"/>
                          <a:cs typeface="Arial" charset="0"/>
                        </a:rPr>
                        <a:t>88</a:t>
                      </a:r>
                      <a:r>
                        <a:rPr kumimoji="0" lang="pl-PL" sz="1600" b="0" i="0" u="none" strike="noStrike" cap="none" normalizeH="0" baseline="0">
                          <a:ln>
                            <a:noFill/>
                          </a:ln>
                          <a:solidFill>
                            <a:srgbClr val="53575E"/>
                          </a:solidFill>
                          <a:effectLst/>
                          <a:latin typeface="Arial" charset="0"/>
                          <a:cs typeface="Arial" charset="0"/>
                        </a:rPr>
                        <a:t> (0.</a:t>
                      </a:r>
                      <a:r>
                        <a:rPr kumimoji="0" lang="en-US" sz="1600" b="0" i="0" u="none" strike="noStrike" cap="none" normalizeH="0" baseline="0">
                          <a:ln>
                            <a:noFill/>
                          </a:ln>
                          <a:solidFill>
                            <a:srgbClr val="53575E"/>
                          </a:solidFill>
                          <a:effectLst/>
                          <a:latin typeface="Arial" charset="0"/>
                          <a:cs typeface="Arial" charset="0"/>
                        </a:rPr>
                        <a:t>81-0</a:t>
                      </a:r>
                      <a:r>
                        <a:rPr kumimoji="0" lang="pl-PL" sz="1600" b="0" i="0" u="none" strike="noStrike" cap="none" normalizeH="0" baseline="0">
                          <a:ln>
                            <a:noFill/>
                          </a:ln>
                          <a:solidFill>
                            <a:srgbClr val="53575E"/>
                          </a:solidFill>
                          <a:effectLst/>
                          <a:latin typeface="Arial" charset="0"/>
                          <a:cs typeface="Arial" charset="0"/>
                        </a:rPr>
                        <a:t>.</a:t>
                      </a:r>
                      <a:r>
                        <a:rPr kumimoji="0" lang="en-US" sz="1600" b="0" i="0" u="none" strike="noStrike" cap="none" normalizeH="0" baseline="0">
                          <a:ln>
                            <a:noFill/>
                          </a:ln>
                          <a:solidFill>
                            <a:srgbClr val="53575E"/>
                          </a:solidFill>
                          <a:effectLst/>
                          <a:latin typeface="Arial" charset="0"/>
                          <a:cs typeface="Arial" charset="0"/>
                        </a:rPr>
                        <a:t>96)</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0.005</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Death from any cause</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0.85 (0.74-0.97)</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0.02</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CV death</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0.78 (0.66-0.93)</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0.007</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Fatal or nonfatal MI</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0.86 (0.73-1.00)</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0.046</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87350">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Nephropathy</a:t>
                      </a:r>
                    </a:p>
                  </a:txBody>
                  <a:tcPr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50071"/>
                        </a:buClr>
                        <a:buSzTx/>
                        <a:buFont typeface="Arial" charset="0"/>
                        <a:buNone/>
                        <a:tabLst/>
                      </a:pPr>
                      <a:endParaRPr kumimoji="0" lang="en-GB" sz="1600" b="0" i="0" u="none" strike="noStrike" cap="none" normalizeH="0" baseline="0">
                        <a:ln>
                          <a:noFill/>
                        </a:ln>
                        <a:solidFill>
                          <a:srgbClr val="53575E"/>
                        </a:solidFill>
                        <a:effectLst/>
                        <a:latin typeface="Arial" charset="0"/>
                        <a:cs typeface="Arial" charset="0"/>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0.78 (0.67-0.92)</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E50071"/>
                        </a:buClr>
                        <a:buSzTx/>
                        <a:buFont typeface="Arial" charset="0"/>
                        <a:buNone/>
                        <a:tabLst/>
                      </a:pPr>
                      <a:r>
                        <a:rPr kumimoji="0" lang="en-US" sz="1600" b="0" i="0" u="none" strike="noStrike" cap="none" normalizeH="0" baseline="0">
                          <a:ln>
                            <a:noFill/>
                          </a:ln>
                          <a:solidFill>
                            <a:srgbClr val="53575E"/>
                          </a:solidFill>
                          <a:effectLst/>
                          <a:latin typeface="Arial" charset="0"/>
                          <a:cs typeface="Arial" charset="0"/>
                        </a:rPr>
                        <a:t>0.003</a:t>
                      </a:r>
                    </a:p>
                  </a:txBody>
                  <a:tcPr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01153" name="Title 3"/>
          <p:cNvSpPr>
            <a:spLocks noGrp="1"/>
          </p:cNvSpPr>
          <p:nvPr>
            <p:ph type="title" idx="4294967295"/>
          </p:nvPr>
        </p:nvSpPr>
        <p:spPr>
          <a:xfrm>
            <a:off x="684213" y="333375"/>
            <a:ext cx="7772400" cy="1143000"/>
          </a:xfrm>
        </p:spPr>
        <p:txBody>
          <a:bodyPr/>
          <a:lstStyle/>
          <a:p>
            <a:r>
              <a:rPr lang="en-GB" sz="2400">
                <a:latin typeface="Arial" charset="0"/>
                <a:cs typeface="Arial" charset="0"/>
              </a:rPr>
              <a:t>Liraglutide and Cardiovascular Outcomes in Type 2 Diabetes</a:t>
            </a:r>
            <a:br>
              <a:rPr lang="en-GB" sz="2400" b="0">
                <a:latin typeface="Arial" charset="0"/>
                <a:cs typeface="Arial" charset="0"/>
              </a:rPr>
            </a:br>
            <a:r>
              <a:rPr lang="en-GB" sz="2400" b="0">
                <a:latin typeface="Arial" charset="0"/>
                <a:cs typeface="Arial" charset="0"/>
              </a:rPr>
              <a:t>LEADER Trial Investigators</a:t>
            </a:r>
            <a:br>
              <a:rPr lang="en-GB" sz="2400" b="0" i="1">
                <a:latin typeface="Arial" charset="0"/>
                <a:cs typeface="Arial" charset="0"/>
              </a:rPr>
            </a:br>
            <a:r>
              <a:rPr lang="en-GB" sz="2400" b="0" i="1">
                <a:latin typeface="Arial" charset="0"/>
                <a:cs typeface="Arial" charset="0"/>
              </a:rPr>
              <a:t>N Engl J Med,</a:t>
            </a:r>
            <a:r>
              <a:rPr lang="en-GB" sz="2400" b="0">
                <a:latin typeface="Arial" charset="0"/>
                <a:cs typeface="Arial" charset="0"/>
              </a:rPr>
              <a:t> </a:t>
            </a:r>
            <a:r>
              <a:rPr lang="en-GB" sz="2400" b="0" u="sng">
                <a:latin typeface="Arial" charset="0"/>
                <a:cs typeface="Arial" charset="0"/>
              </a:rPr>
              <a:t>2016</a:t>
            </a:r>
            <a:endParaRPr lang="en-US" sz="2400" b="0" u="sng">
              <a:latin typeface="Arial" charset="0"/>
              <a:cs typeface="Arial" charset="0"/>
            </a:endParaRPr>
          </a:p>
        </p:txBody>
      </p:sp>
      <p:sp>
        <p:nvSpPr>
          <p:cNvPr id="2" name="Slide Number Placeholder 1"/>
          <p:cNvSpPr txBox="1">
            <a:spLocks noGrp="1"/>
          </p:cNvSpPr>
          <p:nvPr/>
        </p:nvSpPr>
        <p:spPr>
          <a:xfrm>
            <a:off x="7137400" y="6313488"/>
            <a:ext cx="1905000" cy="457200"/>
          </a:xfrm>
          <a:prstGeom prst="rect">
            <a:avLst/>
          </a:prstGeom>
          <a:noFill/>
          <a:extLst/>
        </p:spPr>
        <p:txBody>
          <a:bodyPr anchor="b"/>
          <a:lstStyle/>
          <a:p>
            <a:pPr algn="r" defTabSz="457200" fontAlgn="auto">
              <a:spcBef>
                <a:spcPts val="0"/>
              </a:spcBef>
              <a:spcAft>
                <a:spcPts val="0"/>
              </a:spcAft>
              <a:defRPr/>
            </a:pPr>
            <a:fld id="{0D4074F9-2E42-4C90-A6E9-4481720FC4E7}" type="slidenum">
              <a:rPr lang="en-US" sz="1200">
                <a:solidFill>
                  <a:schemeClr val="tx1">
                    <a:lumMod val="50000"/>
                    <a:lumOff val="50000"/>
                  </a:schemeClr>
                </a:solidFill>
                <a:latin typeface="+mn-lt"/>
                <a:cs typeface="+mn-cs"/>
              </a:rPr>
              <a:pPr algn="r" defTabSz="457200" fontAlgn="auto">
                <a:spcBef>
                  <a:spcPts val="0"/>
                </a:spcBef>
                <a:spcAft>
                  <a:spcPts val="0"/>
                </a:spcAft>
                <a:defRPr/>
              </a:pPr>
              <a:t>83</a:t>
            </a:fld>
            <a:endParaRPr lang="en-US" sz="1200" dirty="0">
              <a:solidFill>
                <a:schemeClr val="tx1">
                  <a:lumMod val="50000"/>
                  <a:lumOff val="50000"/>
                </a:schemeClr>
              </a:solidFill>
              <a:latin typeface="+mn-lt"/>
              <a:cs typeface="+mn-cs"/>
            </a:endParaRPr>
          </a:p>
        </p:txBody>
      </p:sp>
      <p:sp>
        <p:nvSpPr>
          <p:cNvPr id="9" name="TextBox 8"/>
          <p:cNvSpPr txBox="1"/>
          <p:nvPr/>
        </p:nvSpPr>
        <p:spPr>
          <a:xfrm>
            <a:off x="1831975" y="1603375"/>
            <a:ext cx="5489575" cy="708025"/>
          </a:xfrm>
          <a:prstGeom prst="rect">
            <a:avLst/>
          </a:prstGeom>
          <a:noFill/>
        </p:spPr>
        <p:txBody>
          <a:bodyPr>
            <a:spAutoFit/>
          </a:bodyPr>
          <a:lstStyle/>
          <a:p>
            <a:pPr algn="ctr" defTabSz="457200" fontAlgn="auto">
              <a:spcBef>
                <a:spcPts val="0"/>
              </a:spcBef>
              <a:spcAft>
                <a:spcPts val="0"/>
              </a:spcAft>
              <a:defRPr/>
            </a:pPr>
            <a:r>
              <a:rPr lang="en-US" sz="2000" b="1" dirty="0">
                <a:solidFill>
                  <a:schemeClr val="accent3"/>
                </a:solidFill>
                <a:latin typeface="+mn-lt"/>
                <a:cs typeface="Arial"/>
              </a:rPr>
              <a:t>LEADER</a:t>
            </a:r>
          </a:p>
          <a:p>
            <a:pPr algn="ctr" defTabSz="457200" fontAlgn="auto">
              <a:spcBef>
                <a:spcPts val="0"/>
              </a:spcBef>
              <a:spcAft>
                <a:spcPts val="0"/>
              </a:spcAft>
              <a:defRPr/>
            </a:pPr>
            <a:r>
              <a:rPr lang="en-US" sz="2000" b="1" dirty="0">
                <a:solidFill>
                  <a:schemeClr val="accent3"/>
                </a:solidFill>
                <a:latin typeface="+mn-lt"/>
                <a:cs typeface="Arial"/>
              </a:rPr>
              <a:t>(N=9340)</a:t>
            </a:r>
          </a:p>
        </p:txBody>
      </p:sp>
      <p:sp>
        <p:nvSpPr>
          <p:cNvPr id="601156" name="Text Box 3"/>
          <p:cNvSpPr txBox="1">
            <a:spLocks noChangeArrowheads="1"/>
          </p:cNvSpPr>
          <p:nvPr/>
        </p:nvSpPr>
        <p:spPr bwMode="auto">
          <a:xfrm>
            <a:off x="36513" y="5969000"/>
            <a:ext cx="8121650" cy="854075"/>
          </a:xfrm>
          <a:prstGeom prst="rect">
            <a:avLst/>
          </a:prstGeom>
          <a:noFill/>
          <a:ln w="9525">
            <a:noFill/>
            <a:miter lim="800000"/>
            <a:headEnd/>
            <a:tailEnd/>
          </a:ln>
        </p:spPr>
        <p:txBody>
          <a:bodyPr anchor="b">
            <a:spAutoFit/>
          </a:bodyPr>
          <a:lstStyle/>
          <a:p>
            <a:pPr defTabSz="457200">
              <a:spcBef>
                <a:spcPts val="600"/>
              </a:spcBef>
            </a:pPr>
            <a:r>
              <a:rPr lang="en-US" sz="1000">
                <a:ea typeface="MS PGothic" pitchFamily="34" charset="-128"/>
              </a:rPr>
              <a:t>*CV death, nonfatal MI (including silent MI), or nonfatal stroke; </a:t>
            </a:r>
            <a:r>
              <a:rPr lang="en-US" sz="1000" baseline="30000">
                <a:ea typeface="MS PGothic" pitchFamily="34" charset="-128"/>
              </a:rPr>
              <a:t>†</a:t>
            </a:r>
            <a:r>
              <a:rPr lang="en-US" sz="1000">
                <a:ea typeface="MS PGothic" pitchFamily="34" charset="-128"/>
              </a:rPr>
              <a:t>CV death, nonfatal MI (including silent MI), nonfatal stroke, coronary revascularization, and hospitalization for unstable angina or HF.</a:t>
            </a:r>
          </a:p>
          <a:p>
            <a:pPr defTabSz="457200">
              <a:spcBef>
                <a:spcPts val="600"/>
              </a:spcBef>
            </a:pPr>
            <a:r>
              <a:rPr lang="en-US" sz="1000">
                <a:ea typeface="MS PGothic" pitchFamily="34" charset="-128"/>
              </a:rPr>
              <a:t>CI, confidence interval; CV, cardiovascular; </a:t>
            </a:r>
            <a:r>
              <a:rPr lang="en-US" sz="1000">
                <a:solidFill>
                  <a:srgbClr val="000000"/>
                </a:solidFill>
                <a:ea typeface="MS PGothic" pitchFamily="34" charset="-128"/>
              </a:rPr>
              <a:t>MI, myocardial infarction.</a:t>
            </a:r>
            <a:endParaRPr lang="en-US" sz="1000">
              <a:ea typeface="MS PGothic" pitchFamily="34" charset="-128"/>
            </a:endParaRPr>
          </a:p>
          <a:p>
            <a:pPr defTabSz="457200">
              <a:spcBef>
                <a:spcPts val="600"/>
              </a:spcBef>
            </a:pPr>
            <a:endParaRPr lang="da-DK" sz="1000">
              <a:ea typeface="MS PGothic" pitchFamily="34" charset="-128"/>
            </a:endParaRPr>
          </a:p>
        </p:txBody>
      </p:sp>
      <p:graphicFrame>
        <p:nvGraphicFramePr>
          <p:cNvPr id="601123" name="Chart 6"/>
          <p:cNvGraphicFramePr>
            <a:graphicFrameLocks/>
          </p:cNvGraphicFramePr>
          <p:nvPr/>
        </p:nvGraphicFramePr>
        <p:xfrm>
          <a:off x="2562225" y="2365375"/>
          <a:ext cx="3722688" cy="3171825"/>
        </p:xfrm>
        <a:graphic>
          <a:graphicData uri="http://schemas.openxmlformats.org/presentationml/2006/ole">
            <mc:AlternateContent xmlns:mc="http://schemas.openxmlformats.org/markup-compatibility/2006">
              <mc:Choice xmlns:v="urn:schemas-microsoft-com:vml" Requires="v">
                <p:oleObj spid="_x0000_s601130" r:id="rId3" imgW="3724979" imgH="3170195" progId="Excel.Chart.8">
                  <p:embed/>
                </p:oleObj>
              </mc:Choice>
              <mc:Fallback>
                <p:oleObj r:id="rId3" imgW="3724979" imgH="3170195" progId="Excel.Chart.8">
                  <p:embed/>
                  <p:pic>
                    <p:nvPicPr>
                      <p:cNvPr id="0" name="Chart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225" y="2365375"/>
                        <a:ext cx="3722688" cy="317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2827338" y="5626100"/>
            <a:ext cx="2179637" cy="307975"/>
          </a:xfrm>
          <a:prstGeom prst="rect">
            <a:avLst/>
          </a:prstGeom>
          <a:noFill/>
        </p:spPr>
        <p:txBody>
          <a:bodyPr>
            <a:spAutoFit/>
          </a:bodyPr>
          <a:lstStyle/>
          <a:p>
            <a:pPr algn="r" fontAlgn="auto">
              <a:spcBef>
                <a:spcPts val="0"/>
              </a:spcBef>
              <a:spcAft>
                <a:spcPts val="0"/>
              </a:spcAft>
              <a:defRPr/>
            </a:pPr>
            <a:r>
              <a:rPr lang="en-US" sz="1400" b="1" dirty="0">
                <a:solidFill>
                  <a:schemeClr val="accent3"/>
                </a:solidFill>
                <a:latin typeface="+mn-lt"/>
                <a:cs typeface="+mn-cs"/>
              </a:rPr>
              <a:t>Favors liraglutide</a:t>
            </a:r>
          </a:p>
        </p:txBody>
      </p:sp>
      <p:cxnSp>
        <p:nvCxnSpPr>
          <p:cNvPr id="10" name="Straight Arrow Connector 9"/>
          <p:cNvCxnSpPr/>
          <p:nvPr/>
        </p:nvCxnSpPr>
        <p:spPr bwMode="auto">
          <a:xfrm flipH="1">
            <a:off x="2957513" y="5611813"/>
            <a:ext cx="1936750" cy="14287"/>
          </a:xfrm>
          <a:prstGeom prst="straightConnector1">
            <a:avLst/>
          </a:prstGeom>
          <a:solidFill>
            <a:schemeClr val="accent1"/>
          </a:solidFill>
          <a:ln w="38100" cap="flat" cmpd="sng" algn="ctr">
            <a:solidFill>
              <a:schemeClr val="accent3"/>
            </a:solidFill>
            <a:prstDash val="solid"/>
            <a:round/>
            <a:headEnd type="none" w="med" len="med"/>
            <a:tailEnd type="stealth" w="lg" len="lg"/>
          </a:ln>
          <a:effectLst/>
          <a:extLst/>
        </p:spPr>
      </p:cxn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3" name="Rectangle 2"/>
          <p:cNvSpPr>
            <a:spLocks noGrp="1"/>
          </p:cNvSpPr>
          <p:nvPr>
            <p:ph type="title" idx="4294967295"/>
          </p:nvPr>
        </p:nvSpPr>
        <p:spPr/>
        <p:txBody>
          <a:bodyPr lIns="0" anchor="t"/>
          <a:lstStyle/>
          <a:p>
            <a:r>
              <a:rPr lang="en-GB" sz="2400">
                <a:latin typeface="Arial" charset="0"/>
                <a:cs typeface="Arial" charset="0"/>
              </a:rPr>
              <a:t>Empagliflozin, Cardiovascular Outcomes, and Mortality in Type 2 Diabetes</a:t>
            </a:r>
            <a:br>
              <a:rPr lang="en-GB" sz="2400">
                <a:latin typeface="Arial" charset="0"/>
                <a:cs typeface="Arial" charset="0"/>
              </a:rPr>
            </a:br>
            <a:r>
              <a:rPr lang="en-GB" sz="2400" b="0">
                <a:latin typeface="Arial" charset="0"/>
                <a:cs typeface="Arial" charset="0"/>
              </a:rPr>
              <a:t>Bernard Zinman et al, NEJM, 2015</a:t>
            </a:r>
          </a:p>
        </p:txBody>
      </p:sp>
      <p:sp>
        <p:nvSpPr>
          <p:cNvPr id="602114" name="Rectangle 4"/>
          <p:cNvSpPr>
            <a:spLocks noGrp="1"/>
          </p:cNvSpPr>
          <p:nvPr>
            <p:ph type="body" idx="4294967295"/>
          </p:nvPr>
        </p:nvSpPr>
        <p:spPr/>
        <p:txBody>
          <a:bodyPr lIns="0"/>
          <a:lstStyle/>
          <a:p>
            <a:pPr>
              <a:buFont typeface="Arial" charset="0"/>
              <a:buNone/>
            </a:pPr>
            <a:endParaRPr lang="en-GB">
              <a:latin typeface="Arial" charset="0"/>
              <a:cs typeface="Arial" charset="0"/>
            </a:endParaRPr>
          </a:p>
          <a:p>
            <a:pPr>
              <a:buFont typeface="Arial" charset="0"/>
              <a:buNone/>
            </a:pPr>
            <a:endParaRPr lang="en-GB">
              <a:latin typeface="Arial" charset="0"/>
              <a:cs typeface="Arial" charset="0"/>
            </a:endParaRPr>
          </a:p>
        </p:txBody>
      </p:sp>
      <p:pic>
        <p:nvPicPr>
          <p:cNvPr id="602115" name="Picture 6" descr="IMG_4354[1]"/>
          <p:cNvPicPr>
            <a:picLocks noChangeAspect="1" noChangeArrowheads="1"/>
          </p:cNvPicPr>
          <p:nvPr/>
        </p:nvPicPr>
        <p:blipFill>
          <a:blip r:embed="rId2"/>
          <a:srcRect/>
          <a:stretch>
            <a:fillRect/>
          </a:stretch>
        </p:blipFill>
        <p:spPr bwMode="auto">
          <a:xfrm>
            <a:off x="390525" y="2238375"/>
            <a:ext cx="7858125" cy="29337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7" name="Title 1"/>
          <p:cNvSpPr>
            <a:spLocks noGrp="1"/>
          </p:cNvSpPr>
          <p:nvPr>
            <p:ph type="title" idx="4294967295"/>
          </p:nvPr>
        </p:nvSpPr>
        <p:spPr/>
        <p:txBody>
          <a:bodyPr anchor="b"/>
          <a:lstStyle/>
          <a:p>
            <a:r>
              <a:rPr lang="en-US">
                <a:latin typeface="Arial" charset="0"/>
                <a:cs typeface="Arial" charset="0"/>
              </a:rPr>
              <a:t>3-point MACE</a:t>
            </a:r>
          </a:p>
        </p:txBody>
      </p:sp>
      <p:pic>
        <p:nvPicPr>
          <p:cNvPr id="603138" name="Picture 5"/>
          <p:cNvPicPr>
            <a:picLocks noChangeAspect="1"/>
          </p:cNvPicPr>
          <p:nvPr/>
        </p:nvPicPr>
        <p:blipFill>
          <a:blip r:embed="rId3"/>
          <a:srcRect t="18161" b="7004"/>
          <a:stretch>
            <a:fillRect/>
          </a:stretch>
        </p:blipFill>
        <p:spPr bwMode="auto">
          <a:xfrm>
            <a:off x="0" y="1376363"/>
            <a:ext cx="9144000" cy="4635500"/>
          </a:xfrm>
          <a:prstGeom prst="rect">
            <a:avLst/>
          </a:prstGeom>
          <a:noFill/>
          <a:ln w="9525">
            <a:noFill/>
            <a:miter lim="800000"/>
            <a:headEnd/>
            <a:tailEnd/>
          </a:ln>
        </p:spPr>
      </p:pic>
      <p:sp>
        <p:nvSpPr>
          <p:cNvPr id="9" name="Rectangle 8"/>
          <p:cNvSpPr/>
          <p:nvPr/>
        </p:nvSpPr>
        <p:spPr>
          <a:xfrm>
            <a:off x="3803650" y="2192338"/>
            <a:ext cx="1612900" cy="66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603140" name="TextBox 9"/>
          <p:cNvSpPr txBox="1">
            <a:spLocks noChangeArrowheads="1"/>
          </p:cNvSpPr>
          <p:nvPr/>
        </p:nvSpPr>
        <p:spPr bwMode="auto">
          <a:xfrm>
            <a:off x="1538288" y="1778000"/>
            <a:ext cx="2535237" cy="338138"/>
          </a:xfrm>
          <a:prstGeom prst="rect">
            <a:avLst/>
          </a:prstGeom>
          <a:solidFill>
            <a:schemeClr val="bg1"/>
          </a:solidFill>
          <a:ln w="9525">
            <a:noFill/>
            <a:miter lim="800000"/>
            <a:headEnd/>
            <a:tailEnd/>
          </a:ln>
        </p:spPr>
        <p:txBody>
          <a:bodyPr>
            <a:spAutoFit/>
          </a:bodyPr>
          <a:lstStyle/>
          <a:p>
            <a:pPr algn="ctr"/>
            <a:endParaRPr lang="en-GB" sz="1600">
              <a:latin typeface="Century Gothic" pitchFamily="34" charset="0"/>
            </a:endParaRPr>
          </a:p>
        </p:txBody>
      </p:sp>
      <p:sp>
        <p:nvSpPr>
          <p:cNvPr id="14" name="Rectangle 13"/>
          <p:cNvSpPr/>
          <p:nvPr/>
        </p:nvSpPr>
        <p:spPr>
          <a:xfrm>
            <a:off x="1625600" y="1585913"/>
            <a:ext cx="2073275" cy="1169987"/>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chemeClr val="tx2"/>
                </a:solidFill>
                <a:latin typeface="+mn-lt"/>
                <a:cs typeface="+mn-cs"/>
              </a:rPr>
              <a:t>HR 0.85</a:t>
            </a:r>
          </a:p>
          <a:p>
            <a:pPr algn="ctr" fontAlgn="auto">
              <a:spcBef>
                <a:spcPts val="0"/>
              </a:spcBef>
              <a:spcAft>
                <a:spcPts val="0"/>
              </a:spcAft>
              <a:defRPr/>
            </a:pPr>
            <a:r>
              <a:rPr lang="en-GB" sz="1400" dirty="0">
                <a:solidFill>
                  <a:schemeClr val="tx2"/>
                </a:solidFill>
                <a:latin typeface="+mn-lt"/>
                <a:cs typeface="+mn-cs"/>
              </a:rPr>
              <a:t>(95% CI 0.72, 1.01)</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=0.07</a:t>
            </a:r>
          </a:p>
          <a:p>
            <a:pPr algn="ctr" fontAlgn="auto">
              <a:spcBef>
                <a:spcPts val="0"/>
              </a:spcBef>
              <a:spcAft>
                <a:spcPts val="0"/>
              </a:spcAft>
              <a:defRPr/>
            </a:pPr>
            <a:endParaRPr lang="en-GB" sz="1400" dirty="0">
              <a:latin typeface="+mn-lt"/>
              <a:cs typeface="+mn-cs"/>
            </a:endParaRPr>
          </a:p>
        </p:txBody>
      </p:sp>
      <p:sp>
        <p:nvSpPr>
          <p:cNvPr id="603142" name="Rectangle 14"/>
          <p:cNvSpPr>
            <a:spLocks noChangeArrowheads="1"/>
          </p:cNvSpPr>
          <p:nvPr/>
        </p:nvSpPr>
        <p:spPr bwMode="auto">
          <a:xfrm>
            <a:off x="3698875" y="1587500"/>
            <a:ext cx="2074863" cy="11699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chemeClr val="tx2"/>
                </a:solidFill>
                <a:latin typeface="Century Gothic" pitchFamily="34" charset="0"/>
              </a:rPr>
              <a:t>HR 0.86</a:t>
            </a:r>
          </a:p>
          <a:p>
            <a:pPr algn="ctr"/>
            <a:r>
              <a:rPr lang="en-GB" sz="1400">
                <a:solidFill>
                  <a:schemeClr val="tx2"/>
                </a:solidFill>
                <a:latin typeface="Century Gothic" pitchFamily="34" charset="0"/>
              </a:rPr>
              <a:t>(95% CI 0.73, 1.02)</a:t>
            </a:r>
          </a:p>
          <a:p>
            <a:pPr algn="ctr"/>
            <a:r>
              <a:rPr lang="en-GB" sz="1400" i="1">
                <a:solidFill>
                  <a:schemeClr val="tx2"/>
                </a:solidFill>
                <a:latin typeface="Century Gothic" pitchFamily="34" charset="0"/>
              </a:rPr>
              <a:t>p</a:t>
            </a:r>
            <a:r>
              <a:rPr lang="en-GB" sz="1400">
                <a:solidFill>
                  <a:schemeClr val="tx2"/>
                </a:solidFill>
                <a:latin typeface="Century Gothic" pitchFamily="34" charset="0"/>
              </a:rPr>
              <a:t>=0.09</a:t>
            </a:r>
          </a:p>
          <a:p>
            <a:pPr algn="ctr"/>
            <a:endParaRPr lang="en-GB" sz="1400">
              <a:latin typeface="Century Gothic" pitchFamily="34" charset="0"/>
            </a:endParaRPr>
          </a:p>
        </p:txBody>
      </p:sp>
      <p:sp>
        <p:nvSpPr>
          <p:cNvPr id="603143" name="Footer Placeholder 7"/>
          <p:cNvSpPr txBox="1">
            <a:spLocks noGrp="1"/>
          </p:cNvSpPr>
          <p:nvPr/>
        </p:nvSpPr>
        <p:spPr bwMode="auto">
          <a:xfrm>
            <a:off x="277813" y="5984875"/>
            <a:ext cx="6843712"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Cumulative incidence function. MACE, Major Adverse Cardiovascular Event; HR, hazard ratio</a:t>
            </a:r>
          </a:p>
        </p:txBody>
      </p:sp>
      <p:sp>
        <p:nvSpPr>
          <p:cNvPr id="603144" name="TextBox 11"/>
          <p:cNvSpPr txBox="1">
            <a:spLocks noChangeArrowheads="1"/>
          </p:cNvSpPr>
          <p:nvPr/>
        </p:nvSpPr>
        <p:spPr bwMode="auto">
          <a:xfrm>
            <a:off x="323850" y="6243638"/>
            <a:ext cx="6408738" cy="246062"/>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 Supplementary Appendix</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5" name="Title 1"/>
          <p:cNvSpPr>
            <a:spLocks noGrp="1"/>
          </p:cNvSpPr>
          <p:nvPr>
            <p:ph type="title" idx="4294967295"/>
          </p:nvPr>
        </p:nvSpPr>
        <p:spPr/>
        <p:txBody>
          <a:bodyPr anchor="b"/>
          <a:lstStyle/>
          <a:p>
            <a:r>
              <a:rPr lang="en-US">
                <a:latin typeface="Arial" charset="0"/>
                <a:cs typeface="Arial" charset="0"/>
              </a:rPr>
              <a:t>CV death  </a:t>
            </a:r>
          </a:p>
        </p:txBody>
      </p:sp>
      <p:pic>
        <p:nvPicPr>
          <p:cNvPr id="605186" name="Picture 2"/>
          <p:cNvPicPr>
            <a:picLocks noChangeAspect="1"/>
          </p:cNvPicPr>
          <p:nvPr/>
        </p:nvPicPr>
        <p:blipFill>
          <a:blip r:embed="rId3"/>
          <a:srcRect t="18504" b="6831"/>
          <a:stretch>
            <a:fillRect/>
          </a:stretch>
        </p:blipFill>
        <p:spPr bwMode="auto">
          <a:xfrm>
            <a:off x="0" y="1477963"/>
            <a:ext cx="9144000" cy="4624387"/>
          </a:xfrm>
          <a:prstGeom prst="rect">
            <a:avLst/>
          </a:prstGeom>
          <a:noFill/>
          <a:ln w="9525">
            <a:noFill/>
            <a:miter lim="800000"/>
            <a:headEnd/>
            <a:tailEnd/>
          </a:ln>
        </p:spPr>
      </p:pic>
      <p:sp>
        <p:nvSpPr>
          <p:cNvPr id="8" name="Rectangle 7"/>
          <p:cNvSpPr/>
          <p:nvPr/>
        </p:nvSpPr>
        <p:spPr>
          <a:xfrm>
            <a:off x="3881438" y="2122488"/>
            <a:ext cx="1573212" cy="731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1" name="Rectangle 10"/>
          <p:cNvSpPr/>
          <p:nvPr/>
        </p:nvSpPr>
        <p:spPr>
          <a:xfrm>
            <a:off x="1625600" y="1585913"/>
            <a:ext cx="2073275" cy="1384300"/>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chemeClr val="tx2"/>
                </a:solidFill>
                <a:latin typeface="+mn-lt"/>
                <a:cs typeface="+mn-cs"/>
              </a:rPr>
              <a:t>HR 0.65</a:t>
            </a:r>
          </a:p>
          <a:p>
            <a:pPr algn="ctr" fontAlgn="auto">
              <a:spcBef>
                <a:spcPts val="0"/>
              </a:spcBef>
              <a:spcAft>
                <a:spcPts val="0"/>
              </a:spcAft>
              <a:defRPr/>
            </a:pPr>
            <a:r>
              <a:rPr lang="en-GB" sz="1400" dirty="0">
                <a:solidFill>
                  <a:schemeClr val="tx2"/>
                </a:solidFill>
                <a:latin typeface="+mn-lt"/>
                <a:cs typeface="+mn-cs"/>
              </a:rPr>
              <a:t>(95% CI 0.50, 0.85)</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=0.002</a:t>
            </a:r>
          </a:p>
          <a:p>
            <a:pPr algn="ctr" fontAlgn="auto">
              <a:spcBef>
                <a:spcPts val="0"/>
              </a:spcBef>
              <a:spcAft>
                <a:spcPts val="0"/>
              </a:spcAft>
              <a:defRPr/>
            </a:pPr>
            <a:r>
              <a:rPr lang="en-GB" sz="1400" dirty="0">
                <a:solidFill>
                  <a:schemeClr val="tx2"/>
                </a:solidFill>
                <a:latin typeface="+mn-lt"/>
                <a:cs typeface="+mn-cs"/>
              </a:rPr>
              <a:t>RRR: 35%</a:t>
            </a:r>
          </a:p>
          <a:p>
            <a:pPr algn="ctr" fontAlgn="auto">
              <a:spcBef>
                <a:spcPts val="0"/>
              </a:spcBef>
              <a:spcAft>
                <a:spcPts val="0"/>
              </a:spcAft>
              <a:defRPr/>
            </a:pPr>
            <a:r>
              <a:rPr lang="en-GB" sz="1400" dirty="0">
                <a:solidFill>
                  <a:schemeClr val="tx2"/>
                </a:solidFill>
                <a:latin typeface="+mn-lt"/>
                <a:cs typeface="+mn-cs"/>
              </a:rPr>
              <a:t>ARR: 2.1% </a:t>
            </a:r>
            <a:endParaRPr lang="en-GB" sz="800" dirty="0">
              <a:solidFill>
                <a:schemeClr val="tx2"/>
              </a:solidFill>
              <a:latin typeface="+mn-lt"/>
              <a:cs typeface="+mn-cs"/>
            </a:endParaRPr>
          </a:p>
        </p:txBody>
      </p:sp>
      <p:sp>
        <p:nvSpPr>
          <p:cNvPr id="605189" name="Rectangle 11"/>
          <p:cNvSpPr>
            <a:spLocks noChangeArrowheads="1"/>
          </p:cNvSpPr>
          <p:nvPr/>
        </p:nvSpPr>
        <p:spPr bwMode="auto">
          <a:xfrm>
            <a:off x="3698875" y="1587500"/>
            <a:ext cx="2074863" cy="13858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chemeClr val="tx2"/>
                </a:solidFill>
                <a:latin typeface="Century Gothic" pitchFamily="34" charset="0"/>
              </a:rPr>
              <a:t>HR 0.59</a:t>
            </a:r>
          </a:p>
          <a:p>
            <a:pPr algn="ctr"/>
            <a:r>
              <a:rPr lang="en-GB" sz="1400">
                <a:solidFill>
                  <a:schemeClr val="tx2"/>
                </a:solidFill>
                <a:latin typeface="Century Gothic" pitchFamily="34" charset="0"/>
              </a:rPr>
              <a:t>(95% CI 0.45, 0.77)</a:t>
            </a:r>
          </a:p>
          <a:p>
            <a:pPr algn="ctr"/>
            <a:r>
              <a:rPr lang="en-GB" sz="1400" i="1">
                <a:solidFill>
                  <a:schemeClr val="tx2"/>
                </a:solidFill>
                <a:latin typeface="Century Gothic" pitchFamily="34" charset="0"/>
              </a:rPr>
              <a:t>p</a:t>
            </a:r>
            <a:r>
              <a:rPr lang="en-GB" sz="1400">
                <a:solidFill>
                  <a:schemeClr val="tx2"/>
                </a:solidFill>
                <a:latin typeface="Century Gothic" pitchFamily="34" charset="0"/>
              </a:rPr>
              <a:t>=&lt;0.001</a:t>
            </a:r>
          </a:p>
          <a:p>
            <a:pPr algn="ctr"/>
            <a:r>
              <a:rPr lang="en-GB" sz="1400">
                <a:solidFill>
                  <a:schemeClr val="tx2"/>
                </a:solidFill>
                <a:latin typeface="Century Gothic" pitchFamily="34" charset="0"/>
              </a:rPr>
              <a:t>RRR: 41%</a:t>
            </a:r>
          </a:p>
          <a:p>
            <a:pPr algn="ctr"/>
            <a:r>
              <a:rPr lang="en-GB" sz="1400">
                <a:solidFill>
                  <a:schemeClr val="tx2"/>
                </a:solidFill>
                <a:latin typeface="Century Gothic" pitchFamily="34" charset="0"/>
              </a:rPr>
              <a:t>ARR: 2.4%</a:t>
            </a:r>
          </a:p>
        </p:txBody>
      </p:sp>
      <p:sp>
        <p:nvSpPr>
          <p:cNvPr id="605190" name="Footer Placeholder 5"/>
          <p:cNvSpPr txBox="1">
            <a:spLocks noGrp="1"/>
          </p:cNvSpPr>
          <p:nvPr/>
        </p:nvSpPr>
        <p:spPr bwMode="auto">
          <a:xfrm>
            <a:off x="34925" y="6424613"/>
            <a:ext cx="8580438"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Cumulative incidence function. HR, hazard ratio; RRR: Relative risk reduction; ARR; Absolute risk reduction</a:t>
            </a:r>
            <a:r>
              <a:rPr lang="en-GB" sz="1000">
                <a:solidFill>
                  <a:srgbClr val="5A5A5A"/>
                </a:solidFill>
                <a:latin typeface="Century Gothic" pitchFamily="34" charset="0"/>
              </a:rPr>
              <a:t>; </a:t>
            </a:r>
            <a:r>
              <a:rPr lang="de-DE" sz="1000">
                <a:solidFill>
                  <a:srgbClr val="5A5A5A"/>
                </a:solidFill>
                <a:latin typeface="Century Gothic" pitchFamily="34" charset="0"/>
              </a:rPr>
              <a:t>CER: Control Event Rate; EER: Experimental Event rate. ARR = CER – EER. </a:t>
            </a:r>
            <a:r>
              <a:rPr lang="en-GB" sz="1000">
                <a:solidFill>
                  <a:srgbClr val="5A5A5A"/>
                </a:solidFill>
                <a:latin typeface="Century Gothic" pitchFamily="34" charset="0"/>
              </a:rPr>
              <a:t>Zinman B et al. N Engl J Med 2015 DOI: 10.1056/NEJMoa1504720 Supplementary Appendix</a:t>
            </a:r>
          </a:p>
          <a:p>
            <a:r>
              <a:rPr lang="en-GB" sz="1000">
                <a:solidFill>
                  <a:schemeClr val="tx2"/>
                </a:solidFill>
                <a:latin typeface="Century Gothic" pitchFamily="34" charset="0"/>
              </a:rPr>
              <a:t> </a:t>
            </a:r>
            <a:endParaRPr lang="en-US" sz="1000">
              <a:solidFill>
                <a:schemeClr val="tx2"/>
              </a:solidFill>
              <a:latin typeface="Century Gothic" pitchFamily="34"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Title 1"/>
          <p:cNvSpPr>
            <a:spLocks noGrp="1"/>
          </p:cNvSpPr>
          <p:nvPr>
            <p:ph type="title" idx="4294967295"/>
          </p:nvPr>
        </p:nvSpPr>
        <p:spPr/>
        <p:txBody>
          <a:bodyPr anchor="b"/>
          <a:lstStyle/>
          <a:p>
            <a:r>
              <a:rPr lang="en-US">
                <a:latin typeface="Arial" charset="0"/>
                <a:cs typeface="Arial" charset="0"/>
              </a:rPr>
              <a:t>All-cause mortality</a:t>
            </a:r>
          </a:p>
        </p:txBody>
      </p:sp>
      <p:grpSp>
        <p:nvGrpSpPr>
          <p:cNvPr id="607234" name="Group 6"/>
          <p:cNvGrpSpPr>
            <a:grpSpLocks/>
          </p:cNvGrpSpPr>
          <p:nvPr/>
        </p:nvGrpSpPr>
        <p:grpSpPr bwMode="auto">
          <a:xfrm>
            <a:off x="0" y="1509713"/>
            <a:ext cx="9144000" cy="4646612"/>
            <a:chOff x="0" y="1509822"/>
            <a:chExt cx="9144000" cy="4646429"/>
          </a:xfrm>
        </p:grpSpPr>
        <p:pic>
          <p:nvPicPr>
            <p:cNvPr id="607240" name="Picture 2"/>
            <p:cNvPicPr>
              <a:picLocks noChangeAspect="1"/>
            </p:cNvPicPr>
            <p:nvPr/>
          </p:nvPicPr>
          <p:blipFill>
            <a:blip r:embed="rId3"/>
            <a:srcRect t="19019" b="5974"/>
            <a:stretch>
              <a:fillRect/>
            </a:stretch>
          </p:blipFill>
          <p:spPr bwMode="auto">
            <a:xfrm>
              <a:off x="0" y="1509822"/>
              <a:ext cx="9144000" cy="4646429"/>
            </a:xfrm>
            <a:prstGeom prst="rect">
              <a:avLst/>
            </a:prstGeom>
            <a:noFill/>
            <a:ln w="9525">
              <a:noFill/>
              <a:miter lim="800000"/>
              <a:headEnd/>
              <a:tailEnd/>
            </a:ln>
          </p:spPr>
        </p:pic>
        <p:sp>
          <p:nvSpPr>
            <p:cNvPr id="607241" name="TextBox 5"/>
            <p:cNvSpPr txBox="1">
              <a:spLocks noChangeArrowheads="1"/>
            </p:cNvSpPr>
            <p:nvPr/>
          </p:nvSpPr>
          <p:spPr bwMode="auto">
            <a:xfrm>
              <a:off x="3573470" y="2238445"/>
              <a:ext cx="2304300" cy="646331"/>
            </a:xfrm>
            <a:prstGeom prst="rect">
              <a:avLst/>
            </a:prstGeom>
            <a:solidFill>
              <a:schemeClr val="bg1"/>
            </a:solidFill>
            <a:ln w="9525">
              <a:noFill/>
              <a:miter lim="800000"/>
              <a:headEnd/>
              <a:tailEnd/>
            </a:ln>
          </p:spPr>
          <p:txBody>
            <a:bodyPr>
              <a:spAutoFit/>
            </a:bodyPr>
            <a:lstStyle/>
            <a:p>
              <a:pPr algn="ctr"/>
              <a:r>
                <a:rPr lang="en-GB" sz="1200">
                  <a:latin typeface="Century Gothic" pitchFamily="34" charset="0"/>
                </a:rPr>
                <a:t>HR 0.68</a:t>
              </a:r>
            </a:p>
            <a:p>
              <a:pPr algn="ctr"/>
              <a:r>
                <a:rPr lang="en-GB" sz="1200">
                  <a:latin typeface="Century Gothic" pitchFamily="34" charset="0"/>
                </a:rPr>
                <a:t>(95% CI 0.57, 0.82)</a:t>
              </a:r>
            </a:p>
            <a:p>
              <a:pPr algn="ctr"/>
              <a:r>
                <a:rPr lang="en-GB" sz="1200">
                  <a:latin typeface="Century Gothic" pitchFamily="34" charset="0"/>
                </a:rPr>
                <a:t>p&lt;0.0001</a:t>
              </a:r>
            </a:p>
          </p:txBody>
        </p:sp>
      </p:grpSp>
      <p:sp>
        <p:nvSpPr>
          <p:cNvPr id="8" name="Rectangle 7"/>
          <p:cNvSpPr/>
          <p:nvPr/>
        </p:nvSpPr>
        <p:spPr>
          <a:xfrm>
            <a:off x="3881438" y="2122488"/>
            <a:ext cx="1573212" cy="731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1" name="Rectangle 10"/>
          <p:cNvSpPr/>
          <p:nvPr/>
        </p:nvSpPr>
        <p:spPr>
          <a:xfrm>
            <a:off x="1625600" y="1585913"/>
            <a:ext cx="2073275" cy="1384300"/>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rgbClr val="5A5A5A"/>
                </a:solidFill>
                <a:latin typeface="+mn-lt"/>
                <a:cs typeface="+mn-cs"/>
              </a:rPr>
              <a:t>HR 0.70</a:t>
            </a:r>
          </a:p>
          <a:p>
            <a:pPr algn="ctr" fontAlgn="auto">
              <a:spcBef>
                <a:spcPts val="0"/>
              </a:spcBef>
              <a:spcAft>
                <a:spcPts val="0"/>
              </a:spcAft>
              <a:defRPr/>
            </a:pPr>
            <a:r>
              <a:rPr lang="en-GB" sz="1400" dirty="0">
                <a:solidFill>
                  <a:srgbClr val="5A5A5A"/>
                </a:solidFill>
                <a:latin typeface="+mn-lt"/>
                <a:cs typeface="+mn-cs"/>
              </a:rPr>
              <a:t>(95% CI 0.56, 0.87)</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=0.001</a:t>
            </a:r>
          </a:p>
          <a:p>
            <a:pPr algn="ctr" fontAlgn="auto">
              <a:spcBef>
                <a:spcPts val="0"/>
              </a:spcBef>
              <a:spcAft>
                <a:spcPts val="0"/>
              </a:spcAft>
              <a:defRPr/>
            </a:pPr>
            <a:r>
              <a:rPr lang="en-GB" sz="1400" dirty="0">
                <a:solidFill>
                  <a:schemeClr val="tx2"/>
                </a:solidFill>
                <a:latin typeface="+mn-lt"/>
                <a:cs typeface="+mn-cs"/>
              </a:rPr>
              <a:t>RRR: 30%</a:t>
            </a:r>
          </a:p>
          <a:p>
            <a:pPr algn="ctr" fontAlgn="auto">
              <a:spcBef>
                <a:spcPts val="0"/>
              </a:spcBef>
              <a:spcAft>
                <a:spcPts val="0"/>
              </a:spcAft>
              <a:defRPr/>
            </a:pPr>
            <a:r>
              <a:rPr lang="en-GB" sz="1400" dirty="0">
                <a:solidFill>
                  <a:schemeClr val="tx2"/>
                </a:solidFill>
                <a:latin typeface="+mn-lt"/>
                <a:cs typeface="+mn-cs"/>
              </a:rPr>
              <a:t>ARR: 2.5%</a:t>
            </a:r>
          </a:p>
        </p:txBody>
      </p:sp>
      <p:sp>
        <p:nvSpPr>
          <p:cNvPr id="607237" name="Rectangle 11"/>
          <p:cNvSpPr>
            <a:spLocks noChangeArrowheads="1"/>
          </p:cNvSpPr>
          <p:nvPr/>
        </p:nvSpPr>
        <p:spPr bwMode="auto">
          <a:xfrm>
            <a:off x="3698875" y="1587500"/>
            <a:ext cx="2074863" cy="16017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rgbClr val="5A5A5A"/>
                </a:solidFill>
                <a:latin typeface="Century Gothic" pitchFamily="34" charset="0"/>
              </a:rPr>
              <a:t>HR 0.67</a:t>
            </a:r>
          </a:p>
          <a:p>
            <a:pPr algn="ctr"/>
            <a:r>
              <a:rPr lang="en-GB" sz="1400">
                <a:solidFill>
                  <a:srgbClr val="5A5A5A"/>
                </a:solidFill>
                <a:latin typeface="Century Gothic" pitchFamily="34" charset="0"/>
              </a:rPr>
              <a:t>(95% CI 0.54, 0.83)</a:t>
            </a:r>
          </a:p>
          <a:p>
            <a:pPr algn="ctr"/>
            <a:r>
              <a:rPr lang="en-GB" sz="1400" i="1">
                <a:solidFill>
                  <a:srgbClr val="5A5A5A"/>
                </a:solidFill>
                <a:latin typeface="Century Gothic" pitchFamily="34" charset="0"/>
              </a:rPr>
              <a:t>p</a:t>
            </a:r>
            <a:r>
              <a:rPr lang="en-GB" sz="1400">
                <a:solidFill>
                  <a:srgbClr val="5A5A5A"/>
                </a:solidFill>
                <a:latin typeface="Century Gothic" pitchFamily="34" charset="0"/>
              </a:rPr>
              <a:t>=&lt;0.001</a:t>
            </a:r>
          </a:p>
          <a:p>
            <a:pPr algn="ctr"/>
            <a:r>
              <a:rPr lang="en-GB" sz="1400">
                <a:solidFill>
                  <a:srgbClr val="5A5A5A"/>
                </a:solidFill>
                <a:latin typeface="Century Gothic" pitchFamily="34" charset="0"/>
              </a:rPr>
              <a:t>RRR: 33%</a:t>
            </a:r>
          </a:p>
          <a:p>
            <a:pPr algn="ctr"/>
            <a:r>
              <a:rPr lang="en-GB" sz="1400">
                <a:solidFill>
                  <a:srgbClr val="5A5A5A"/>
                </a:solidFill>
                <a:latin typeface="Century Gothic" pitchFamily="34" charset="0"/>
              </a:rPr>
              <a:t>ARR: 2.7%</a:t>
            </a:r>
          </a:p>
          <a:p>
            <a:pPr algn="ctr"/>
            <a:endParaRPr lang="en-GB" sz="1400">
              <a:latin typeface="Century Gothic" pitchFamily="34" charset="0"/>
            </a:endParaRPr>
          </a:p>
        </p:txBody>
      </p:sp>
      <p:sp>
        <p:nvSpPr>
          <p:cNvPr id="607238" name="Footer Placeholder 5"/>
          <p:cNvSpPr txBox="1">
            <a:spLocks noGrp="1"/>
          </p:cNvSpPr>
          <p:nvPr/>
        </p:nvSpPr>
        <p:spPr bwMode="auto">
          <a:xfrm>
            <a:off x="277813" y="6461125"/>
            <a:ext cx="8615362"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Kaplan-Meier estimate. HR, hazard ratio; RRR: Relative risk reduction; ARR; Absolute risk reduction</a:t>
            </a:r>
            <a:r>
              <a:rPr lang="en-GB" sz="1000">
                <a:solidFill>
                  <a:srgbClr val="5A5A5A"/>
                </a:solidFill>
                <a:latin typeface="Century Gothic" pitchFamily="34" charset="0"/>
              </a:rPr>
              <a:t>; </a:t>
            </a:r>
            <a:r>
              <a:rPr lang="de-DE" sz="1000">
                <a:solidFill>
                  <a:srgbClr val="5A5A5A"/>
                </a:solidFill>
                <a:latin typeface="Century Gothic" pitchFamily="34" charset="0"/>
              </a:rPr>
              <a:t>CER: Control Event Rate; </a:t>
            </a:r>
          </a:p>
          <a:p>
            <a:r>
              <a:rPr lang="de-DE" sz="1000">
                <a:solidFill>
                  <a:srgbClr val="5A5A5A"/>
                </a:solidFill>
                <a:latin typeface="Century Gothic" pitchFamily="34" charset="0"/>
              </a:rPr>
              <a:t>EER: Experimental Event rate. ARR = CER – EER.</a:t>
            </a:r>
            <a:r>
              <a:rPr lang="en-GB" sz="1000">
                <a:solidFill>
                  <a:schemeClr val="tx2"/>
                </a:solidFill>
                <a:latin typeface="Century Gothic" pitchFamily="34" charset="0"/>
              </a:rPr>
              <a:t> </a:t>
            </a:r>
            <a:endParaRPr lang="en-US" sz="1000">
              <a:solidFill>
                <a:schemeClr val="tx2"/>
              </a:solidFill>
              <a:latin typeface="Century Gothic" pitchFamily="34" charset="0"/>
            </a:endParaRPr>
          </a:p>
          <a:p>
            <a:r>
              <a:rPr lang="en-GB" sz="1000">
                <a:solidFill>
                  <a:schemeClr val="tx2"/>
                </a:solidFill>
                <a:latin typeface="Century Gothic" pitchFamily="34" charset="0"/>
              </a:rPr>
              <a:t> </a:t>
            </a:r>
            <a:endParaRPr lang="en-US" sz="1000">
              <a:solidFill>
                <a:schemeClr val="tx2"/>
              </a:solidFill>
              <a:latin typeface="Century Gothic" pitchFamily="34" charset="0"/>
            </a:endParaRPr>
          </a:p>
        </p:txBody>
      </p:sp>
      <p:sp>
        <p:nvSpPr>
          <p:cNvPr id="607239" name="TextBox 13"/>
          <p:cNvSpPr txBox="1">
            <a:spLocks noChangeArrowheads="1"/>
          </p:cNvSpPr>
          <p:nvPr/>
        </p:nvSpPr>
        <p:spPr bwMode="auto">
          <a:xfrm>
            <a:off x="287338" y="6602413"/>
            <a:ext cx="6408737" cy="247650"/>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 Supplementary Appendix</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Title 1"/>
          <p:cNvSpPr>
            <a:spLocks noGrp="1"/>
          </p:cNvSpPr>
          <p:nvPr>
            <p:ph type="title" idx="4294967295"/>
          </p:nvPr>
        </p:nvSpPr>
        <p:spPr/>
        <p:txBody>
          <a:bodyPr anchor="b"/>
          <a:lstStyle/>
          <a:p>
            <a:r>
              <a:rPr lang="en-US">
                <a:latin typeface="Arial" charset="0"/>
                <a:cs typeface="Arial" charset="0"/>
              </a:rPr>
              <a:t>Hospitalisation for heart failure</a:t>
            </a:r>
          </a:p>
        </p:txBody>
      </p:sp>
      <p:pic>
        <p:nvPicPr>
          <p:cNvPr id="609282" name="Picture 2"/>
          <p:cNvPicPr>
            <a:picLocks noChangeAspect="1"/>
          </p:cNvPicPr>
          <p:nvPr/>
        </p:nvPicPr>
        <p:blipFill>
          <a:blip r:embed="rId3"/>
          <a:srcRect t="19362" b="7004"/>
          <a:stretch>
            <a:fillRect/>
          </a:stretch>
        </p:blipFill>
        <p:spPr bwMode="auto">
          <a:xfrm>
            <a:off x="0" y="1530350"/>
            <a:ext cx="9144000" cy="4562475"/>
          </a:xfrm>
          <a:prstGeom prst="rect">
            <a:avLst/>
          </a:prstGeom>
          <a:noFill/>
          <a:ln w="9525">
            <a:noFill/>
            <a:miter lim="800000"/>
            <a:headEnd/>
            <a:tailEnd/>
          </a:ln>
        </p:spPr>
      </p:pic>
      <p:sp>
        <p:nvSpPr>
          <p:cNvPr id="8" name="Rectangle 7"/>
          <p:cNvSpPr/>
          <p:nvPr/>
        </p:nvSpPr>
        <p:spPr>
          <a:xfrm>
            <a:off x="3803650" y="2192338"/>
            <a:ext cx="1612900" cy="66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0" name="Rectangle 9"/>
          <p:cNvSpPr/>
          <p:nvPr/>
        </p:nvSpPr>
        <p:spPr>
          <a:xfrm>
            <a:off x="1625600" y="1585913"/>
            <a:ext cx="2073275" cy="1384300"/>
          </a:xfrm>
          <a:prstGeom prst="rect">
            <a:avLst/>
          </a:prstGeom>
        </p:spPr>
        <p:txBody>
          <a:bodyPr>
            <a:spAutoFit/>
          </a:bodyPr>
          <a:lstStyle/>
          <a:p>
            <a:pPr algn="ctr" fontAlgn="auto">
              <a:spcBef>
                <a:spcPts val="0"/>
              </a:spcBef>
              <a:spcAft>
                <a:spcPts val="0"/>
              </a:spcAft>
              <a:defRPr/>
            </a:pPr>
            <a:r>
              <a:rPr lang="en-GB" sz="1400" b="1" dirty="0">
                <a:solidFill>
                  <a:schemeClr val="accent4"/>
                </a:solidFill>
                <a:latin typeface="+mn-lt"/>
                <a:cs typeface="+mn-cs"/>
              </a:rPr>
              <a:t>Empagliflozin 10 mg</a:t>
            </a:r>
          </a:p>
          <a:p>
            <a:pPr algn="ctr" fontAlgn="auto">
              <a:spcBef>
                <a:spcPts val="0"/>
              </a:spcBef>
              <a:spcAft>
                <a:spcPts val="0"/>
              </a:spcAft>
              <a:defRPr/>
            </a:pPr>
            <a:r>
              <a:rPr lang="en-GB" sz="1400" b="1" dirty="0">
                <a:solidFill>
                  <a:srgbClr val="5A5A5A"/>
                </a:solidFill>
                <a:latin typeface="+mn-lt"/>
                <a:cs typeface="+mn-cs"/>
              </a:rPr>
              <a:t>HR 0.62</a:t>
            </a:r>
          </a:p>
          <a:p>
            <a:pPr algn="ctr" fontAlgn="auto">
              <a:spcBef>
                <a:spcPts val="0"/>
              </a:spcBef>
              <a:spcAft>
                <a:spcPts val="0"/>
              </a:spcAft>
              <a:defRPr/>
            </a:pPr>
            <a:r>
              <a:rPr lang="en-GB" sz="1400" dirty="0">
                <a:solidFill>
                  <a:srgbClr val="5A5A5A"/>
                </a:solidFill>
                <a:latin typeface="+mn-lt"/>
                <a:cs typeface="+mn-cs"/>
              </a:rPr>
              <a:t>(95% CI 0.45, 0.86)</a:t>
            </a:r>
          </a:p>
          <a:p>
            <a:pPr algn="ctr" fontAlgn="auto">
              <a:spcBef>
                <a:spcPts val="0"/>
              </a:spcBef>
              <a:spcAft>
                <a:spcPts val="0"/>
              </a:spcAft>
              <a:defRPr/>
            </a:pPr>
            <a:r>
              <a:rPr lang="en-GB" sz="1400" i="1" dirty="0">
                <a:solidFill>
                  <a:schemeClr val="tx2"/>
                </a:solidFill>
                <a:latin typeface="+mn-lt"/>
                <a:cs typeface="+mn-cs"/>
              </a:rPr>
              <a:t>p</a:t>
            </a:r>
            <a:r>
              <a:rPr lang="en-GB" sz="1400" dirty="0">
                <a:solidFill>
                  <a:schemeClr val="tx2"/>
                </a:solidFill>
                <a:latin typeface="+mn-lt"/>
                <a:cs typeface="+mn-cs"/>
              </a:rPr>
              <a:t>=0.004</a:t>
            </a:r>
          </a:p>
          <a:p>
            <a:pPr algn="ctr" fontAlgn="auto">
              <a:spcBef>
                <a:spcPts val="0"/>
              </a:spcBef>
              <a:spcAft>
                <a:spcPts val="0"/>
              </a:spcAft>
              <a:defRPr/>
            </a:pPr>
            <a:r>
              <a:rPr lang="en-GB" sz="1400" dirty="0">
                <a:solidFill>
                  <a:schemeClr val="tx2"/>
                </a:solidFill>
                <a:latin typeface="+mn-lt"/>
                <a:cs typeface="+mn-cs"/>
              </a:rPr>
              <a:t>RRR: 38%</a:t>
            </a:r>
          </a:p>
          <a:p>
            <a:pPr algn="ctr" fontAlgn="auto">
              <a:spcBef>
                <a:spcPts val="0"/>
              </a:spcBef>
              <a:spcAft>
                <a:spcPts val="0"/>
              </a:spcAft>
              <a:defRPr/>
            </a:pPr>
            <a:r>
              <a:rPr lang="en-GB" sz="1400" dirty="0">
                <a:solidFill>
                  <a:schemeClr val="tx2"/>
                </a:solidFill>
                <a:latin typeface="+mn-lt"/>
                <a:cs typeface="+mn-cs"/>
              </a:rPr>
              <a:t>ARR: 1.5%</a:t>
            </a:r>
          </a:p>
        </p:txBody>
      </p:sp>
      <p:sp>
        <p:nvSpPr>
          <p:cNvPr id="609285" name="Rectangle 10"/>
          <p:cNvSpPr>
            <a:spLocks noChangeArrowheads="1"/>
          </p:cNvSpPr>
          <p:nvPr/>
        </p:nvSpPr>
        <p:spPr bwMode="auto">
          <a:xfrm>
            <a:off x="3698875" y="1587500"/>
            <a:ext cx="2074863" cy="1385888"/>
          </a:xfrm>
          <a:prstGeom prst="rect">
            <a:avLst/>
          </a:prstGeom>
          <a:noFill/>
          <a:ln w="9525">
            <a:noFill/>
            <a:miter lim="800000"/>
            <a:headEnd/>
            <a:tailEnd/>
          </a:ln>
        </p:spPr>
        <p:txBody>
          <a:bodyPr>
            <a:spAutoFit/>
          </a:bodyPr>
          <a:lstStyle/>
          <a:p>
            <a:pPr algn="ctr"/>
            <a:r>
              <a:rPr lang="en-GB" sz="1400" b="1">
                <a:solidFill>
                  <a:schemeClr val="accent2"/>
                </a:solidFill>
                <a:latin typeface="Century Gothic" pitchFamily="34" charset="0"/>
              </a:rPr>
              <a:t>Empagliflozin 25 mg</a:t>
            </a:r>
          </a:p>
          <a:p>
            <a:pPr algn="ctr"/>
            <a:r>
              <a:rPr lang="en-GB" sz="1400" b="1">
                <a:solidFill>
                  <a:srgbClr val="5A5A5A"/>
                </a:solidFill>
                <a:latin typeface="Century Gothic" pitchFamily="34" charset="0"/>
              </a:rPr>
              <a:t>HR 0.68</a:t>
            </a:r>
          </a:p>
          <a:p>
            <a:pPr algn="ctr"/>
            <a:r>
              <a:rPr lang="en-GB" sz="1400">
                <a:solidFill>
                  <a:srgbClr val="5A5A5A"/>
                </a:solidFill>
                <a:latin typeface="Century Gothic" pitchFamily="34" charset="0"/>
              </a:rPr>
              <a:t>(95% CI 0.50, 0.93)</a:t>
            </a:r>
          </a:p>
          <a:p>
            <a:pPr algn="ctr"/>
            <a:r>
              <a:rPr lang="en-GB" sz="1400" i="1">
                <a:solidFill>
                  <a:srgbClr val="5A5A5A"/>
                </a:solidFill>
                <a:latin typeface="Century Gothic" pitchFamily="34" charset="0"/>
              </a:rPr>
              <a:t>p</a:t>
            </a:r>
            <a:r>
              <a:rPr lang="en-GB" sz="1400">
                <a:solidFill>
                  <a:srgbClr val="5A5A5A"/>
                </a:solidFill>
                <a:latin typeface="Century Gothic" pitchFamily="34" charset="0"/>
              </a:rPr>
              <a:t>=0.02</a:t>
            </a:r>
          </a:p>
          <a:p>
            <a:pPr algn="ctr"/>
            <a:r>
              <a:rPr lang="en-GB" sz="1400">
                <a:solidFill>
                  <a:srgbClr val="5A5A5A"/>
                </a:solidFill>
                <a:latin typeface="Century Gothic" pitchFamily="34" charset="0"/>
              </a:rPr>
              <a:t>RRR: 32%</a:t>
            </a:r>
          </a:p>
          <a:p>
            <a:pPr algn="ctr"/>
            <a:r>
              <a:rPr lang="en-GB" sz="1400">
                <a:solidFill>
                  <a:srgbClr val="5A5A5A"/>
                </a:solidFill>
                <a:latin typeface="Century Gothic" pitchFamily="34" charset="0"/>
              </a:rPr>
              <a:t>ARR: 1.3%</a:t>
            </a:r>
          </a:p>
        </p:txBody>
      </p:sp>
      <p:sp>
        <p:nvSpPr>
          <p:cNvPr id="609286" name="Footer Placeholder 5"/>
          <p:cNvSpPr txBox="1">
            <a:spLocks noGrp="1"/>
          </p:cNvSpPr>
          <p:nvPr/>
        </p:nvSpPr>
        <p:spPr bwMode="auto">
          <a:xfrm>
            <a:off x="277813" y="6245225"/>
            <a:ext cx="8686800" cy="244475"/>
          </a:xfrm>
          <a:prstGeom prst="rect">
            <a:avLst/>
          </a:prstGeom>
          <a:noFill/>
          <a:ln w="9525">
            <a:noFill/>
            <a:miter lim="800000"/>
            <a:headEnd/>
            <a:tailEnd/>
          </a:ln>
        </p:spPr>
        <p:txBody>
          <a:bodyPr anchor="b"/>
          <a:lstStyle/>
          <a:p>
            <a:r>
              <a:rPr lang="en-GB" sz="1000">
                <a:solidFill>
                  <a:schemeClr val="tx2"/>
                </a:solidFill>
                <a:latin typeface="Century Gothic" pitchFamily="34" charset="0"/>
              </a:rPr>
              <a:t>Cumulative incidence function. HR, hazard ratio; RRR: Relative risk reduction; ARR; Absolute risk reduction</a:t>
            </a:r>
            <a:r>
              <a:rPr lang="en-GB" sz="1000">
                <a:solidFill>
                  <a:srgbClr val="5A5A5A"/>
                </a:solidFill>
                <a:latin typeface="Century Gothic" pitchFamily="34" charset="0"/>
              </a:rPr>
              <a:t>; </a:t>
            </a:r>
            <a:r>
              <a:rPr lang="de-DE" sz="1000">
                <a:solidFill>
                  <a:srgbClr val="5A5A5A"/>
                </a:solidFill>
                <a:latin typeface="Century Gothic" pitchFamily="34" charset="0"/>
              </a:rPr>
              <a:t>CER: Control Event Rate; EER: Experimental Event rate. ARR = CER – EER</a:t>
            </a:r>
            <a:r>
              <a:rPr lang="en-GB" sz="1000">
                <a:solidFill>
                  <a:schemeClr val="tx2"/>
                </a:solidFill>
                <a:latin typeface="Century Gothic" pitchFamily="34" charset="0"/>
              </a:rPr>
              <a:t> </a:t>
            </a:r>
            <a:endParaRPr lang="en-US" sz="1000">
              <a:solidFill>
                <a:schemeClr val="tx2"/>
              </a:solidFill>
              <a:latin typeface="Century Gothic" pitchFamily="34" charset="0"/>
            </a:endParaRPr>
          </a:p>
        </p:txBody>
      </p:sp>
      <p:sp>
        <p:nvSpPr>
          <p:cNvPr id="609287" name="TextBox 11"/>
          <p:cNvSpPr txBox="1">
            <a:spLocks noChangeArrowheads="1"/>
          </p:cNvSpPr>
          <p:nvPr/>
        </p:nvSpPr>
        <p:spPr bwMode="auto">
          <a:xfrm>
            <a:off x="250825" y="6610350"/>
            <a:ext cx="6408738" cy="244475"/>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 Supplementary Appendix</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29" name="Title 1"/>
          <p:cNvSpPr>
            <a:spLocks noGrp="1"/>
          </p:cNvSpPr>
          <p:nvPr>
            <p:ph type="title" idx="4294967295"/>
          </p:nvPr>
        </p:nvSpPr>
        <p:spPr>
          <a:xfrm>
            <a:off x="323850" y="288925"/>
            <a:ext cx="8496300" cy="792163"/>
          </a:xfrm>
        </p:spPr>
        <p:txBody>
          <a:bodyPr anchor="b"/>
          <a:lstStyle/>
          <a:p>
            <a:r>
              <a:rPr lang="en-GB">
                <a:latin typeface="Arial" charset="0"/>
                <a:cs typeface="Arial" charset="0"/>
              </a:rPr>
              <a:t>Adverse events</a:t>
            </a:r>
          </a:p>
        </p:txBody>
      </p:sp>
      <p:sp>
        <p:nvSpPr>
          <p:cNvPr id="611330" name="TextBox 2"/>
          <p:cNvSpPr txBox="1">
            <a:spLocks noChangeArrowheads="1"/>
          </p:cNvSpPr>
          <p:nvPr/>
        </p:nvSpPr>
        <p:spPr bwMode="auto">
          <a:xfrm>
            <a:off x="4733925" y="5972175"/>
            <a:ext cx="3657600" cy="304800"/>
          </a:xfrm>
          <a:prstGeom prst="rect">
            <a:avLst/>
          </a:prstGeom>
          <a:noFill/>
          <a:ln w="9525">
            <a:noFill/>
            <a:miter lim="800000"/>
            <a:headEnd/>
            <a:tailEnd/>
          </a:ln>
        </p:spPr>
        <p:txBody>
          <a:bodyPr>
            <a:spAutoFit/>
          </a:bodyPr>
          <a:lstStyle/>
          <a:p>
            <a:r>
              <a:rPr lang="en-GB" sz="1400">
                <a:solidFill>
                  <a:schemeClr val="tx2"/>
                </a:solidFill>
                <a:latin typeface="Century Gothic" pitchFamily="34" charset="0"/>
              </a:rPr>
              <a:t>Rate = per100 patient-years</a:t>
            </a:r>
          </a:p>
        </p:txBody>
      </p:sp>
      <p:graphicFrame>
        <p:nvGraphicFramePr>
          <p:cNvPr id="1038402" name="Group 66"/>
          <p:cNvGraphicFramePr>
            <a:graphicFrameLocks noGrp="1"/>
          </p:cNvGraphicFramePr>
          <p:nvPr/>
        </p:nvGraphicFramePr>
        <p:xfrm>
          <a:off x="352425" y="1609725"/>
          <a:ext cx="8553450" cy="4455360"/>
        </p:xfrm>
        <a:graphic>
          <a:graphicData uri="http://schemas.openxmlformats.org/drawingml/2006/table">
            <a:tbl>
              <a:tblPr/>
              <a:tblGrid>
                <a:gridCol w="2863850">
                  <a:extLst>
                    <a:ext uri="{9D8B030D-6E8A-4147-A177-3AD203B41FA5}">
                      <a16:colId xmlns:a16="http://schemas.microsoft.com/office/drawing/2014/main" val="20000"/>
                    </a:ext>
                  </a:extLst>
                </a:gridCol>
                <a:gridCol w="947738">
                  <a:extLst>
                    <a:ext uri="{9D8B030D-6E8A-4147-A177-3AD203B41FA5}">
                      <a16:colId xmlns:a16="http://schemas.microsoft.com/office/drawing/2014/main" val="20001"/>
                    </a:ext>
                  </a:extLst>
                </a:gridCol>
                <a:gridCol w="949325">
                  <a:extLst>
                    <a:ext uri="{9D8B030D-6E8A-4147-A177-3AD203B41FA5}">
                      <a16:colId xmlns:a16="http://schemas.microsoft.com/office/drawing/2014/main" val="20002"/>
                    </a:ext>
                  </a:extLst>
                </a:gridCol>
                <a:gridCol w="947737">
                  <a:extLst>
                    <a:ext uri="{9D8B030D-6E8A-4147-A177-3AD203B41FA5}">
                      <a16:colId xmlns:a16="http://schemas.microsoft.com/office/drawing/2014/main" val="20003"/>
                    </a:ext>
                  </a:extLst>
                </a:gridCol>
                <a:gridCol w="947738">
                  <a:extLst>
                    <a:ext uri="{9D8B030D-6E8A-4147-A177-3AD203B41FA5}">
                      <a16:colId xmlns:a16="http://schemas.microsoft.com/office/drawing/2014/main" val="20004"/>
                    </a:ext>
                  </a:extLst>
                </a:gridCol>
                <a:gridCol w="949325">
                  <a:extLst>
                    <a:ext uri="{9D8B030D-6E8A-4147-A177-3AD203B41FA5}">
                      <a16:colId xmlns:a16="http://schemas.microsoft.com/office/drawing/2014/main" val="20005"/>
                    </a:ext>
                  </a:extLst>
                </a:gridCol>
                <a:gridCol w="947737">
                  <a:extLst>
                    <a:ext uri="{9D8B030D-6E8A-4147-A177-3AD203B41FA5}">
                      <a16:colId xmlns:a16="http://schemas.microsoft.com/office/drawing/2014/main" val="20006"/>
                    </a:ext>
                  </a:extLst>
                </a:gridCol>
              </a:tblGrid>
              <a:tr h="420688">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400" b="1"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Placebo</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(n=2333)</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Empagliflozin </a:t>
                      </a:r>
                      <a:br>
                        <a:rPr kumimoji="0" lang="en-GB" sz="2400" b="1" i="0" u="none" strike="noStrike" cap="none" normalizeH="0" baseline="0">
                          <a:ln>
                            <a:noFill/>
                          </a:ln>
                          <a:solidFill>
                            <a:srgbClr val="5A5A5A"/>
                          </a:solidFill>
                          <a:effectLst/>
                          <a:latin typeface="Arial" charset="0"/>
                          <a:cs typeface="Arial" charset="0"/>
                        </a:rPr>
                      </a:br>
                      <a:r>
                        <a:rPr kumimoji="0" lang="en-GB" sz="2400" b="1" i="0" u="none" strike="noStrike" cap="none" normalizeH="0" baseline="0">
                          <a:ln>
                            <a:noFill/>
                          </a:ln>
                          <a:solidFill>
                            <a:srgbClr val="5A5A5A"/>
                          </a:solidFill>
                          <a:effectLst/>
                          <a:latin typeface="Arial" charset="0"/>
                          <a:cs typeface="Arial" charset="0"/>
                        </a:rPr>
                        <a:t>10 mg</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(n=2345)</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Empagliflozin </a:t>
                      </a:r>
                      <a:br>
                        <a:rPr kumimoji="0" lang="en-GB" sz="2400" b="1" i="0" u="none" strike="noStrike" cap="none" normalizeH="0" baseline="0">
                          <a:ln>
                            <a:noFill/>
                          </a:ln>
                          <a:solidFill>
                            <a:srgbClr val="5A5A5A"/>
                          </a:solidFill>
                          <a:effectLst/>
                          <a:latin typeface="Arial" charset="0"/>
                          <a:cs typeface="Arial" charset="0"/>
                        </a:rPr>
                      </a:br>
                      <a:r>
                        <a:rPr kumimoji="0" lang="en-GB" sz="2400" b="1" i="0" u="none" strike="noStrike" cap="none" normalizeH="0" baseline="0">
                          <a:ln>
                            <a:noFill/>
                          </a:ln>
                          <a:solidFill>
                            <a:srgbClr val="5A5A5A"/>
                          </a:solidFill>
                          <a:effectLst/>
                          <a:latin typeface="Arial" charset="0"/>
                          <a:cs typeface="Arial" charset="0"/>
                        </a:rPr>
                        <a:t>25 mg</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(n=2342)</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01625">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1"/>
                  </a:ext>
                </a:extLst>
              </a:tr>
              <a:tr h="4302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One or more AEs</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2139 (91.7%)</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178.67</a:t>
                      </a:r>
                      <a:endParaRPr kumimoji="0" lang="en-GB" sz="18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2112 (90.1%)</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150.34</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2118 (90.4%)</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148.36</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02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One or more drug-related* AEs</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549 (23.5%)</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11.33</a:t>
                      </a:r>
                      <a:endParaRPr kumimoji="0" lang="en-GB" sz="18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666 (28.4%)</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14.15</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643 (27.5%)</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13.38</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3"/>
                  </a:ext>
                </a:extLst>
              </a:tr>
              <a:tr h="4286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One or more AEs leading to discontinuation</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453 (19.4%)</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8.26</a:t>
                      </a:r>
                      <a:endParaRPr kumimoji="0" lang="en-GB" sz="18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416 (17.7%)</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7.28</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397 (17.0%)</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6.89</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49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One or more serious AEs</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988 (42.3%)</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22.34</a:t>
                      </a:r>
                      <a:endParaRPr kumimoji="0" lang="en-GB" sz="18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876 (37.4%)</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18.20</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913 (39.0%)</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19.39</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5"/>
                  </a:ext>
                </a:extLst>
              </a:tr>
            </a:tbl>
          </a:graphicData>
        </a:graphic>
      </p:graphicFrame>
      <p:sp>
        <p:nvSpPr>
          <p:cNvPr id="611386" name="Footer Placeholder 3"/>
          <p:cNvSpPr txBox="1">
            <a:spLocks noGrp="1"/>
          </p:cNvSpPr>
          <p:nvPr/>
        </p:nvSpPr>
        <p:spPr bwMode="auto">
          <a:xfrm>
            <a:off x="287338" y="6021388"/>
            <a:ext cx="6843712" cy="244475"/>
          </a:xfrm>
          <a:prstGeom prst="rect">
            <a:avLst/>
          </a:prstGeom>
          <a:noFill/>
          <a:ln w="9525">
            <a:noFill/>
            <a:miter lim="800000"/>
            <a:headEnd/>
            <a:tailEnd/>
          </a:ln>
        </p:spPr>
        <p:txBody>
          <a:bodyPr anchor="b"/>
          <a:lstStyle/>
          <a:p>
            <a:r>
              <a:rPr lang="en-US" sz="1000">
                <a:solidFill>
                  <a:srgbClr val="5A5A5A"/>
                </a:solidFill>
                <a:latin typeface="Century Gothic" pitchFamily="34" charset="0"/>
              </a:rPr>
              <a:t>*As reported by the investigator</a:t>
            </a:r>
            <a:br>
              <a:rPr lang="en-US" sz="1000">
                <a:solidFill>
                  <a:srgbClr val="5A5A5A"/>
                </a:solidFill>
                <a:latin typeface="Century Gothic" pitchFamily="34" charset="0"/>
              </a:rPr>
            </a:br>
            <a:r>
              <a:rPr lang="en-US" sz="1000">
                <a:solidFill>
                  <a:srgbClr val="5A5A5A"/>
                </a:solidFill>
                <a:latin typeface="Century Gothic" pitchFamily="34" charset="0"/>
              </a:rPr>
              <a:t>Patients treated with </a:t>
            </a:r>
            <a:r>
              <a:rPr lang="en-US" sz="1000">
                <a:solidFill>
                  <a:srgbClr val="5A5A5A"/>
                </a:solidFill>
                <a:latin typeface="Century Gothic" pitchFamily="34" charset="0"/>
                <a:cs typeface="Times New Roman" pitchFamily="18" charset="0"/>
              </a:rPr>
              <a:t>≥1 </a:t>
            </a:r>
            <a:r>
              <a:rPr lang="en-US" sz="1000">
                <a:solidFill>
                  <a:srgbClr val="5A5A5A"/>
                </a:solidFill>
                <a:latin typeface="Century Gothic" pitchFamily="34" charset="0"/>
              </a:rPr>
              <a:t>dose of study drug</a:t>
            </a:r>
            <a:endParaRPr lang="en-GB" sz="1000">
              <a:solidFill>
                <a:schemeClr val="tx2"/>
              </a:solidFill>
              <a:latin typeface="Century Gothic" pitchFamily="34" charset="0"/>
            </a:endParaRPr>
          </a:p>
        </p:txBody>
      </p:sp>
      <p:sp>
        <p:nvSpPr>
          <p:cNvPr id="611387" name="TextBox 6"/>
          <p:cNvSpPr txBox="1">
            <a:spLocks noChangeArrowheads="1"/>
          </p:cNvSpPr>
          <p:nvPr/>
        </p:nvSpPr>
        <p:spPr bwMode="auto">
          <a:xfrm>
            <a:off x="287338" y="6224588"/>
            <a:ext cx="6408737" cy="246062"/>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464" y="332656"/>
            <a:ext cx="4920514" cy="867930"/>
          </a:xfrm>
          <a:prstGeom prst="rect">
            <a:avLst/>
          </a:prstGeom>
        </p:spPr>
        <p:txBody>
          <a:bodyPr wrap="none">
            <a:spAutoFit/>
          </a:bodyPr>
          <a:lstStyle/>
          <a:p>
            <a:pPr marL="0" indent="0">
              <a:lnSpc>
                <a:spcPct val="90000"/>
              </a:lnSpc>
              <a:buFont typeface="Arial" charset="0"/>
              <a:buNone/>
            </a:pPr>
            <a:r>
              <a:rPr lang="en-GB" sz="2800" b="1" dirty="0">
                <a:solidFill>
                  <a:srgbClr val="C00000"/>
                </a:solidFill>
              </a:rPr>
              <a:t>Type 1 diabetes: </a:t>
            </a:r>
            <a:r>
              <a:rPr lang="en-GB" sz="2400" b="1" dirty="0">
                <a:solidFill>
                  <a:srgbClr val="545A5F"/>
                </a:solidFill>
              </a:rPr>
              <a:t>new insulins</a:t>
            </a:r>
          </a:p>
          <a:p>
            <a:pPr marL="0" indent="0">
              <a:lnSpc>
                <a:spcPct val="90000"/>
              </a:lnSpc>
              <a:buFont typeface="Arial" charset="0"/>
              <a:buNone/>
            </a:pPr>
            <a:endParaRPr lang="en-GB" sz="2800" b="1" dirty="0">
              <a:solidFill>
                <a:srgbClr val="C00000"/>
              </a:solidFill>
            </a:endParaRPr>
          </a:p>
        </p:txBody>
      </p:sp>
      <p:sp>
        <p:nvSpPr>
          <p:cNvPr id="9" name="Subtitle 2"/>
          <p:cNvSpPr txBox="1">
            <a:spLocks/>
          </p:cNvSpPr>
          <p:nvPr/>
        </p:nvSpPr>
        <p:spPr bwMode="auto">
          <a:xfrm>
            <a:off x="539552" y="1052736"/>
            <a:ext cx="8229600" cy="547260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E50071"/>
              </a:buClr>
              <a:buFont typeface="Arial" charset="0"/>
              <a:buChar char="•"/>
              <a:defRPr sz="3200" kern="1200">
                <a:solidFill>
                  <a:srgbClr val="53575E"/>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E50071"/>
              </a:buClr>
              <a:buFont typeface="Courier New" pitchFamily="49" charset="0"/>
              <a:buChar char="o"/>
              <a:defRPr sz="1600" kern="1200">
                <a:solidFill>
                  <a:srgbClr val="53575E"/>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400" kern="1200">
                <a:solidFill>
                  <a:srgbClr val="53575E"/>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rgbClr val="53575E"/>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GB" sz="2400" dirty="0">
                <a:latin typeface="Arial" charset="0"/>
                <a:cs typeface="Arial" charset="0"/>
              </a:rPr>
              <a:t>faster acting short-acting insulins</a:t>
            </a:r>
          </a:p>
          <a:p>
            <a:pPr marL="0" indent="0">
              <a:lnSpc>
                <a:spcPct val="90000"/>
              </a:lnSpc>
              <a:buNone/>
            </a:pPr>
            <a:r>
              <a:rPr lang="en-GB" sz="2400" dirty="0">
                <a:latin typeface="Arial" charset="0"/>
                <a:cs typeface="Arial" charset="0"/>
              </a:rPr>
              <a:t>	reduce interval required pre-meal for dosing</a:t>
            </a:r>
          </a:p>
          <a:p>
            <a:pPr marL="0" indent="0">
              <a:lnSpc>
                <a:spcPct val="90000"/>
              </a:lnSpc>
              <a:buNone/>
            </a:pPr>
            <a:r>
              <a:rPr lang="en-GB" sz="2400" dirty="0">
                <a:latin typeface="Arial" charset="0"/>
                <a:cs typeface="Arial" charset="0"/>
              </a:rPr>
              <a:t>	quicker time to peak reduces post-prandial glucose</a:t>
            </a:r>
          </a:p>
          <a:p>
            <a:pPr marL="0" indent="0">
              <a:lnSpc>
                <a:spcPct val="90000"/>
              </a:lnSpc>
              <a:buNone/>
            </a:pPr>
            <a:endParaRPr lang="en-GB" sz="2400" dirty="0">
              <a:latin typeface="Arial" charset="0"/>
              <a:cs typeface="Arial" charset="0"/>
            </a:endParaRPr>
          </a:p>
          <a:p>
            <a:pPr marL="0" indent="0">
              <a:lnSpc>
                <a:spcPct val="90000"/>
              </a:lnSpc>
              <a:buNone/>
            </a:pPr>
            <a:r>
              <a:rPr lang="en-GB" sz="2400" dirty="0">
                <a:latin typeface="Arial" charset="0"/>
                <a:cs typeface="Arial" charset="0"/>
              </a:rPr>
              <a:t>	faster </a:t>
            </a:r>
            <a:r>
              <a:rPr lang="en-GB" sz="2400" dirty="0" err="1">
                <a:latin typeface="Arial" charset="0"/>
                <a:cs typeface="Arial" charset="0"/>
              </a:rPr>
              <a:t>asparte</a:t>
            </a:r>
            <a:r>
              <a:rPr lang="en-GB" sz="2400" dirty="0">
                <a:latin typeface="Arial" charset="0"/>
                <a:cs typeface="Arial" charset="0"/>
              </a:rPr>
              <a:t> (</a:t>
            </a:r>
            <a:r>
              <a:rPr lang="en-GB" sz="2400" dirty="0" err="1">
                <a:latin typeface="Arial" charset="0"/>
                <a:cs typeface="Arial" charset="0"/>
              </a:rPr>
              <a:t>FIAsp</a:t>
            </a:r>
            <a:r>
              <a:rPr lang="en-GB" sz="2400" dirty="0">
                <a:latin typeface="Arial" charset="0"/>
                <a:cs typeface="Arial" charset="0"/>
              </a:rPr>
              <a:t>)</a:t>
            </a:r>
          </a:p>
          <a:p>
            <a:pPr>
              <a:lnSpc>
                <a:spcPct val="90000"/>
              </a:lnSpc>
            </a:pPr>
            <a:endParaRPr lang="en-GB" sz="2400" dirty="0">
              <a:latin typeface="Arial" charset="0"/>
              <a:cs typeface="Arial" charset="0"/>
            </a:endParaRPr>
          </a:p>
        </p:txBody>
      </p:sp>
      <p:pic>
        <p:nvPicPr>
          <p:cNvPr id="10" name="Picture 2" descr="https://www.medicines.org.uk/emc/images/spc~33022~1~131807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40968"/>
            <a:ext cx="3528392" cy="3337668"/>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5148064" y="5733256"/>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p:cNvCxnSpPr/>
          <p:nvPr/>
        </p:nvCxnSpPr>
        <p:spPr>
          <a:xfrm>
            <a:off x="5940152" y="3501008"/>
            <a:ext cx="0" cy="2304256"/>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113981" y="4809802"/>
            <a:ext cx="2518703" cy="369332"/>
          </a:xfrm>
          <a:prstGeom prst="rect">
            <a:avLst/>
          </a:prstGeom>
        </p:spPr>
        <p:txBody>
          <a:bodyPr wrap="none">
            <a:spAutoFit/>
          </a:bodyPr>
          <a:lstStyle/>
          <a:p>
            <a:pPr algn="just"/>
            <a:r>
              <a:rPr lang="en-GB" dirty="0"/>
              <a:t>x2 AUC in first 30 mins</a:t>
            </a:r>
            <a:endParaRPr lang="en-GB" dirty="0"/>
          </a:p>
        </p:txBody>
      </p:sp>
      <p:sp>
        <p:nvSpPr>
          <p:cNvPr id="15" name="Rectangle 14"/>
          <p:cNvSpPr/>
          <p:nvPr/>
        </p:nvSpPr>
        <p:spPr>
          <a:xfrm>
            <a:off x="2290110" y="5901314"/>
            <a:ext cx="2326278" cy="369332"/>
          </a:xfrm>
          <a:prstGeom prst="rect">
            <a:avLst/>
          </a:prstGeom>
        </p:spPr>
        <p:txBody>
          <a:bodyPr wrap="none">
            <a:spAutoFit/>
          </a:bodyPr>
          <a:lstStyle/>
          <a:p>
            <a:pPr algn="just"/>
            <a:r>
              <a:rPr lang="en-GB" dirty="0"/>
              <a:t>faster onset of action</a:t>
            </a:r>
            <a:endParaRPr lang="en-GB" dirty="0"/>
          </a:p>
        </p:txBody>
      </p:sp>
    </p:spTree>
    <p:extLst>
      <p:ext uri="{BB962C8B-B14F-4D97-AF65-F5344CB8AC3E}">
        <p14:creationId xmlns:p14="http://schemas.microsoft.com/office/powerpoint/2010/main" val="281472272"/>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7" name="Title 1"/>
          <p:cNvSpPr>
            <a:spLocks noGrp="1"/>
          </p:cNvSpPr>
          <p:nvPr>
            <p:ph type="title" idx="4294967295"/>
          </p:nvPr>
        </p:nvSpPr>
        <p:spPr/>
        <p:txBody>
          <a:bodyPr anchor="b"/>
          <a:lstStyle/>
          <a:p>
            <a:r>
              <a:rPr lang="en-GB">
                <a:latin typeface="Arial" charset="0"/>
                <a:cs typeface="Arial" charset="0"/>
              </a:rPr>
              <a:t>Adverse events consistent with genital infection</a:t>
            </a:r>
          </a:p>
        </p:txBody>
      </p:sp>
      <p:sp>
        <p:nvSpPr>
          <p:cNvPr id="613378" name="TextBox 6"/>
          <p:cNvSpPr txBox="1">
            <a:spLocks noChangeArrowheads="1"/>
          </p:cNvSpPr>
          <p:nvPr/>
        </p:nvSpPr>
        <p:spPr bwMode="auto">
          <a:xfrm>
            <a:off x="295275" y="5913438"/>
            <a:ext cx="3657600" cy="307975"/>
          </a:xfrm>
          <a:prstGeom prst="rect">
            <a:avLst/>
          </a:prstGeom>
          <a:noFill/>
          <a:ln w="9525">
            <a:noFill/>
            <a:miter lim="800000"/>
            <a:headEnd/>
            <a:tailEnd/>
          </a:ln>
        </p:spPr>
        <p:txBody>
          <a:bodyPr>
            <a:spAutoFit/>
          </a:bodyPr>
          <a:lstStyle/>
          <a:p>
            <a:r>
              <a:rPr lang="en-GB" sz="1400">
                <a:solidFill>
                  <a:srgbClr val="5A5A5A"/>
                </a:solidFill>
                <a:latin typeface="Century Gothic" pitchFamily="34" charset="0"/>
              </a:rPr>
              <a:t>Rate = per100 patient-years</a:t>
            </a:r>
          </a:p>
        </p:txBody>
      </p:sp>
      <p:graphicFrame>
        <p:nvGraphicFramePr>
          <p:cNvPr id="1040462" name="Group 78"/>
          <p:cNvGraphicFramePr>
            <a:graphicFrameLocks noGrp="1"/>
          </p:cNvGraphicFramePr>
          <p:nvPr/>
        </p:nvGraphicFramePr>
        <p:xfrm>
          <a:off x="320675" y="1371600"/>
          <a:ext cx="8594725" cy="4912560"/>
        </p:xfrm>
        <a:graphic>
          <a:graphicData uri="http://schemas.openxmlformats.org/drawingml/2006/table">
            <a:tbl>
              <a:tblPr/>
              <a:tblGrid>
                <a:gridCol w="2879725">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gridCol w="952500">
                  <a:extLst>
                    <a:ext uri="{9D8B030D-6E8A-4147-A177-3AD203B41FA5}">
                      <a16:colId xmlns:a16="http://schemas.microsoft.com/office/drawing/2014/main" val="20005"/>
                    </a:ext>
                  </a:extLst>
                </a:gridCol>
                <a:gridCol w="952500">
                  <a:extLst>
                    <a:ext uri="{9D8B030D-6E8A-4147-A177-3AD203B41FA5}">
                      <a16:colId xmlns:a16="http://schemas.microsoft.com/office/drawing/2014/main" val="20006"/>
                    </a:ext>
                  </a:extLst>
                </a:gridCol>
              </a:tblGrid>
              <a:tr h="420688">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400" b="1"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Placebo </a:t>
                      </a:r>
                      <a:br>
                        <a:rPr kumimoji="0" lang="en-GB" sz="1800" b="1" i="0" u="none" strike="noStrike" cap="none" normalizeH="0" baseline="0">
                          <a:ln>
                            <a:noFill/>
                          </a:ln>
                          <a:solidFill>
                            <a:srgbClr val="5A5A5A"/>
                          </a:solidFill>
                          <a:effectLst/>
                          <a:latin typeface="Arial" charset="0"/>
                          <a:cs typeface="Arial" charset="0"/>
                        </a:rPr>
                      </a:br>
                      <a:r>
                        <a:rPr kumimoji="0" lang="en-GB" sz="1800" b="1" i="0" u="none" strike="noStrike" cap="none" normalizeH="0" baseline="0">
                          <a:ln>
                            <a:noFill/>
                          </a:ln>
                          <a:solidFill>
                            <a:srgbClr val="5A5A5A"/>
                          </a:solidFill>
                          <a:effectLst/>
                          <a:latin typeface="Arial" charset="0"/>
                          <a:cs typeface="Arial" charset="0"/>
                        </a:rPr>
                        <a:t>(n=2333)</a:t>
                      </a:r>
                      <a:br>
                        <a:rPr kumimoji="0" lang="en-GB" sz="1800" b="1" i="0" u="none" strike="noStrike" cap="none" normalizeH="0" baseline="0">
                          <a:ln>
                            <a:noFill/>
                          </a:ln>
                          <a:solidFill>
                            <a:srgbClr val="5A5A5A"/>
                          </a:solidFill>
                          <a:effectLst/>
                          <a:latin typeface="Arial" charset="0"/>
                          <a:cs typeface="Arial" charset="0"/>
                        </a:rPr>
                      </a:br>
                      <a:endParaRPr kumimoji="0" lang="en-GB" sz="1800" b="1"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Empagliflozin </a:t>
                      </a:r>
                      <a:br>
                        <a:rPr kumimoji="0" lang="en-GB" sz="1800" b="1" i="0" u="none" strike="noStrike" cap="none" normalizeH="0" baseline="0">
                          <a:ln>
                            <a:noFill/>
                          </a:ln>
                          <a:solidFill>
                            <a:srgbClr val="5A5A5A"/>
                          </a:solidFill>
                          <a:effectLst/>
                          <a:latin typeface="Arial" charset="0"/>
                          <a:cs typeface="Arial" charset="0"/>
                        </a:rPr>
                      </a:br>
                      <a:r>
                        <a:rPr kumimoji="0" lang="en-GB" sz="1800" b="1" i="0" u="none" strike="noStrike" cap="none" normalizeH="0" baseline="0">
                          <a:ln>
                            <a:noFill/>
                          </a:ln>
                          <a:solidFill>
                            <a:srgbClr val="5A5A5A"/>
                          </a:solidFill>
                          <a:effectLst/>
                          <a:latin typeface="Arial" charset="0"/>
                          <a:cs typeface="Arial" charset="0"/>
                        </a:rPr>
                        <a:t>10 mg </a:t>
                      </a:r>
                      <a:br>
                        <a:rPr kumimoji="0" lang="en-GB" sz="1800" b="1" i="0" u="none" strike="noStrike" cap="none" normalizeH="0" baseline="0">
                          <a:ln>
                            <a:noFill/>
                          </a:ln>
                          <a:solidFill>
                            <a:srgbClr val="5A5A5A"/>
                          </a:solidFill>
                          <a:effectLst/>
                          <a:latin typeface="Arial" charset="0"/>
                          <a:cs typeface="Arial" charset="0"/>
                        </a:rPr>
                      </a:br>
                      <a:r>
                        <a:rPr kumimoji="0" lang="en-GB" sz="1800" b="1" i="0" u="none" strike="noStrike" cap="none" normalizeH="0" baseline="0">
                          <a:ln>
                            <a:noFill/>
                          </a:ln>
                          <a:solidFill>
                            <a:srgbClr val="5A5A5A"/>
                          </a:solidFill>
                          <a:effectLst/>
                          <a:latin typeface="Arial" charset="0"/>
                          <a:cs typeface="Arial" charset="0"/>
                        </a:rPr>
                        <a:t>(n=2345)</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Empagliflozin </a:t>
                      </a:r>
                      <a:br>
                        <a:rPr kumimoji="0" lang="en-GB" sz="1800" b="1" i="0" u="none" strike="noStrike" cap="none" normalizeH="0" baseline="0">
                          <a:ln>
                            <a:noFill/>
                          </a:ln>
                          <a:solidFill>
                            <a:srgbClr val="5A5A5A"/>
                          </a:solidFill>
                          <a:effectLst/>
                          <a:latin typeface="Arial" charset="0"/>
                          <a:cs typeface="Arial" charset="0"/>
                        </a:rPr>
                      </a:br>
                      <a:r>
                        <a:rPr kumimoji="0" lang="en-GB" sz="1800" b="1" i="0" u="none" strike="noStrike" cap="none" normalizeH="0" baseline="0">
                          <a:ln>
                            <a:noFill/>
                          </a:ln>
                          <a:solidFill>
                            <a:srgbClr val="5A5A5A"/>
                          </a:solidFill>
                          <a:effectLst/>
                          <a:latin typeface="Arial" charset="0"/>
                          <a:cs typeface="Arial" charset="0"/>
                        </a:rPr>
                        <a:t>25 mg </a:t>
                      </a:r>
                      <a:br>
                        <a:rPr kumimoji="0" lang="en-GB" sz="1800" b="1" i="0" u="none" strike="noStrike" cap="none" normalizeH="0" baseline="0">
                          <a:ln>
                            <a:noFill/>
                          </a:ln>
                          <a:solidFill>
                            <a:srgbClr val="5A5A5A"/>
                          </a:solidFill>
                          <a:effectLst/>
                          <a:latin typeface="Arial" charset="0"/>
                          <a:cs typeface="Arial" charset="0"/>
                        </a:rPr>
                      </a:br>
                      <a:r>
                        <a:rPr kumimoji="0" lang="en-GB" sz="1800" b="1" i="0" u="none" strike="noStrike" cap="none" normalizeH="0" baseline="0">
                          <a:ln>
                            <a:noFill/>
                          </a:ln>
                          <a:solidFill>
                            <a:srgbClr val="5A5A5A"/>
                          </a:solidFill>
                          <a:effectLst/>
                          <a:latin typeface="Arial" charset="0"/>
                          <a:cs typeface="Arial" charset="0"/>
                        </a:rPr>
                        <a:t>(n=2342)</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25400" cap="flat" cmpd="sng" algn="ctr">
                      <a:solidFill>
                        <a:schemeClr val="accent2"/>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5A5A5A"/>
                        </a:solidFill>
                        <a:effectLst/>
                        <a:latin typeface="Arial" charset="0"/>
                        <a:cs typeface="Arial" charset="0"/>
                      </a:endParaRP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n (%)</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1" i="0" u="none" strike="noStrike" cap="none" normalizeH="0" baseline="0">
                          <a:ln>
                            <a:noFill/>
                          </a:ln>
                          <a:solidFill>
                            <a:srgbClr val="5A5A5A"/>
                          </a:solidFill>
                          <a:effectLst/>
                          <a:latin typeface="Arial" charset="0"/>
                          <a:cs typeface="Arial" charset="0"/>
                        </a:rPr>
                        <a:t>Rate</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254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1"/>
                  </a:ext>
                </a:extLst>
              </a:tr>
              <a:tr h="5572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Events consistent with genital infection</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42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(1.8%)</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0.73</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153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(6.5%)</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2.66</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148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(6.3%)</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2.55</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7213">
                <a:tc>
                  <a:txBody>
                    <a:bodyPr/>
                    <a:lstStyle/>
                    <a:p>
                      <a:pPr marL="173038"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Serious events</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3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(0.1%)</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0.05</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5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(0.2%)</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0.08</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4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(0.2%)</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0.07</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3"/>
                  </a:ext>
                </a:extLst>
              </a:tr>
              <a:tr h="557213">
                <a:tc>
                  <a:txBody>
                    <a:bodyPr/>
                    <a:lstStyle/>
                    <a:p>
                      <a:pPr marL="173038"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Events leading to discontinuation</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(0.1%)</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0.03</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19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(0.8%)</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0.32</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14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(0.6%)</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0.23</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By sex</a:t>
                      </a:r>
                    </a:p>
                  </a:txBody>
                  <a:tcPr marL="72000" marR="72000" marT="36000" marB="3600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5"/>
                  </a:ext>
                </a:extLst>
              </a:tr>
              <a:tr h="557213">
                <a:tc>
                  <a:txBody>
                    <a:bodyPr/>
                    <a:lstStyle/>
                    <a:p>
                      <a:pPr marL="173038"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Male</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25</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(1.5%)</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0.60</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89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(5.4%)</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2.16</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77 </a:t>
                      </a:r>
                      <a:br>
                        <a:rPr kumimoji="0" lang="en-GB" sz="1800" b="0" i="0" u="none" strike="noStrike" cap="none" normalizeH="0" baseline="0">
                          <a:ln>
                            <a:noFill/>
                          </a:ln>
                          <a:solidFill>
                            <a:srgbClr val="5A5A5A"/>
                          </a:solidFill>
                          <a:effectLst/>
                          <a:latin typeface="Arial" charset="0"/>
                          <a:cs typeface="Arial" charset="0"/>
                        </a:rPr>
                      </a:br>
                      <a:r>
                        <a:rPr kumimoji="0" lang="en-GB" sz="1800" b="0" i="0" u="none" strike="noStrike" cap="none" normalizeH="0" baseline="0">
                          <a:ln>
                            <a:noFill/>
                          </a:ln>
                          <a:solidFill>
                            <a:srgbClr val="5A5A5A"/>
                          </a:solidFill>
                          <a:effectLst/>
                          <a:latin typeface="Arial" charset="0"/>
                          <a:cs typeface="Arial" charset="0"/>
                        </a:rPr>
                        <a:t>(4.6%)</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1.78</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57213">
                <a:tc>
                  <a:txBody>
                    <a:bodyPr/>
                    <a:lstStyle/>
                    <a:p>
                      <a:pPr marL="173038" marR="0" lvl="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Female</a:t>
                      </a:r>
                    </a:p>
                  </a:txBody>
                  <a:tcPr marL="72000" marR="7200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17</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(2.6%)</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1.09</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64</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(9.2%)</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3.93</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71</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a:ln>
                            <a:noFill/>
                          </a:ln>
                          <a:solidFill>
                            <a:srgbClr val="5A5A5A"/>
                          </a:solidFill>
                          <a:effectLst/>
                          <a:latin typeface="Arial" charset="0"/>
                          <a:cs typeface="Arial" charset="0"/>
                        </a:rPr>
                        <a:t>(10.8%)</a:t>
                      </a: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rgbClr val="5A5A5A"/>
                          </a:solidFill>
                          <a:effectLst/>
                          <a:latin typeface="Arial" charset="0"/>
                          <a:cs typeface="Arial" charset="0"/>
                        </a:rPr>
                        <a:t>4.81</a:t>
                      </a:r>
                      <a:endParaRPr kumimoji="0" lang="en-GB" sz="1800" b="0" i="0" u="none" strike="noStrike" cap="none" normalizeH="0" baseline="0">
                        <a:ln>
                          <a:noFill/>
                        </a:ln>
                        <a:solidFill>
                          <a:srgbClr val="5A5A5A"/>
                        </a:solidFill>
                        <a:effectLst/>
                        <a:latin typeface="Arial" charset="0"/>
                        <a:cs typeface="Arial" charset="0"/>
                      </a:endParaRPr>
                    </a:p>
                  </a:txBody>
                  <a:tcPr marL="0" marR="0" marT="36000" marB="3600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alpha val="20000"/>
                      </a:schemeClr>
                    </a:solidFill>
                  </a:tcPr>
                </a:tc>
                <a:extLst>
                  <a:ext uri="{0D108BD9-81ED-4DB2-BD59-A6C34878D82A}">
                    <a16:rowId xmlns:a16="http://schemas.microsoft.com/office/drawing/2014/main" val="10007"/>
                  </a:ext>
                </a:extLst>
              </a:tr>
            </a:tbl>
          </a:graphicData>
        </a:graphic>
      </p:graphicFrame>
      <p:sp>
        <p:nvSpPr>
          <p:cNvPr id="613450" name="Footer Placeholder 2"/>
          <p:cNvSpPr txBox="1">
            <a:spLocks noGrp="1"/>
          </p:cNvSpPr>
          <p:nvPr/>
        </p:nvSpPr>
        <p:spPr bwMode="auto">
          <a:xfrm>
            <a:off x="285750" y="6388100"/>
            <a:ext cx="6843713" cy="244475"/>
          </a:xfrm>
          <a:prstGeom prst="rect">
            <a:avLst/>
          </a:prstGeom>
          <a:noFill/>
          <a:ln w="9525">
            <a:noFill/>
            <a:miter lim="800000"/>
            <a:headEnd/>
            <a:tailEnd/>
          </a:ln>
        </p:spPr>
        <p:txBody>
          <a:bodyPr anchor="b"/>
          <a:lstStyle/>
          <a:p>
            <a:r>
              <a:rPr lang="en-US" sz="1000">
                <a:solidFill>
                  <a:srgbClr val="5A5A5A"/>
                </a:solidFill>
                <a:latin typeface="Century Gothic" pitchFamily="34" charset="0"/>
              </a:rPr>
              <a:t>Patients treated with </a:t>
            </a:r>
            <a:r>
              <a:rPr lang="en-US" sz="1000">
                <a:solidFill>
                  <a:srgbClr val="5A5A5A"/>
                </a:solidFill>
                <a:latin typeface="Century Gothic" pitchFamily="34" charset="0"/>
                <a:cs typeface="Times New Roman" pitchFamily="18" charset="0"/>
              </a:rPr>
              <a:t>≥1 </a:t>
            </a:r>
            <a:r>
              <a:rPr lang="en-US" sz="1000">
                <a:solidFill>
                  <a:srgbClr val="5A5A5A"/>
                </a:solidFill>
                <a:latin typeface="Century Gothic" pitchFamily="34" charset="0"/>
              </a:rPr>
              <a:t>dose of study drug</a:t>
            </a:r>
            <a:r>
              <a:rPr lang="en-GB" sz="1000">
                <a:solidFill>
                  <a:schemeClr val="tx2"/>
                </a:solidFill>
                <a:latin typeface="Century Gothic" pitchFamily="34" charset="0"/>
              </a:rPr>
              <a:t> </a:t>
            </a:r>
            <a:br>
              <a:rPr lang="en-GB" sz="1000">
                <a:solidFill>
                  <a:schemeClr val="tx2"/>
                </a:solidFill>
                <a:latin typeface="Century Gothic" pitchFamily="34" charset="0"/>
              </a:rPr>
            </a:br>
            <a:r>
              <a:rPr lang="en-GB" sz="1000">
                <a:solidFill>
                  <a:schemeClr val="tx2"/>
                </a:solidFill>
                <a:latin typeface="Century Gothic" pitchFamily="34" charset="0"/>
              </a:rPr>
              <a:t>Based on 88 MedDRA preferred terms</a:t>
            </a:r>
          </a:p>
        </p:txBody>
      </p:sp>
      <p:sp>
        <p:nvSpPr>
          <p:cNvPr id="613451" name="TextBox 9"/>
          <p:cNvSpPr txBox="1">
            <a:spLocks noChangeArrowheads="1"/>
          </p:cNvSpPr>
          <p:nvPr/>
        </p:nvSpPr>
        <p:spPr bwMode="auto">
          <a:xfrm>
            <a:off x="287338" y="6602413"/>
            <a:ext cx="6408737" cy="247650"/>
          </a:xfrm>
          <a:prstGeom prst="rect">
            <a:avLst/>
          </a:prstGeom>
          <a:noFill/>
          <a:ln w="9525">
            <a:noFill/>
            <a:miter lim="800000"/>
            <a:headEnd/>
            <a:tailEnd/>
          </a:ln>
        </p:spPr>
        <p:txBody>
          <a:bodyPr>
            <a:spAutoFit/>
          </a:bodyPr>
          <a:lstStyle/>
          <a:p>
            <a:r>
              <a:rPr lang="en-GB" sz="1000">
                <a:solidFill>
                  <a:srgbClr val="5A5A5A"/>
                </a:solidFill>
                <a:latin typeface="Century Gothic" pitchFamily="34" charset="0"/>
              </a:rPr>
              <a:t>Zinman B et al. N Engl J Med 2015 DOI: 10.1056/NEJMoa1504720</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25" name="Picture 4" descr="nnt"/>
          <p:cNvPicPr>
            <a:picLocks noChangeAspect="1" noChangeArrowheads="1"/>
          </p:cNvPicPr>
          <p:nvPr/>
        </p:nvPicPr>
        <p:blipFill>
          <a:blip r:embed="rId2"/>
          <a:srcRect/>
          <a:stretch>
            <a:fillRect/>
          </a:stretch>
        </p:blipFill>
        <p:spPr bwMode="auto">
          <a:xfrm>
            <a:off x="495300" y="1528763"/>
            <a:ext cx="8374063" cy="4643437"/>
          </a:xfrm>
          <a:prstGeom prst="rect">
            <a:avLst/>
          </a:prstGeom>
          <a:noFill/>
          <a:ln w="9525">
            <a:noFill/>
            <a:miter lim="800000"/>
            <a:headEnd/>
            <a:tailEnd/>
          </a:ln>
        </p:spPr>
      </p:pic>
      <p:sp>
        <p:nvSpPr>
          <p:cNvPr id="615426" name="Rectangle 5"/>
          <p:cNvSpPr>
            <a:spLocks noGrp="1"/>
          </p:cNvSpPr>
          <p:nvPr>
            <p:ph type="title" idx="4294967295"/>
          </p:nvPr>
        </p:nvSpPr>
        <p:spPr/>
        <p:txBody>
          <a:bodyPr lIns="0" anchor="t"/>
          <a:lstStyle/>
          <a:p>
            <a:r>
              <a:rPr lang="en-GB" sz="4400">
                <a:latin typeface="Arial" charset="0"/>
                <a:cs typeface="Arial" charset="0"/>
              </a:rPr>
              <a:t>Numbers needed to treat comparison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2"/>
          <p:cNvSpPr>
            <a:spLocks noGrp="1"/>
          </p:cNvSpPr>
          <p:nvPr>
            <p:ph type="title" idx="4294967295"/>
          </p:nvPr>
        </p:nvSpPr>
        <p:spPr/>
        <p:txBody>
          <a:bodyPr/>
          <a:lstStyle/>
          <a:p>
            <a:r>
              <a:rPr lang="en-GB">
                <a:latin typeface="Arial" charset="0"/>
                <a:cs typeface="Arial" charset="0"/>
              </a:rPr>
              <a:t>Learning Point</a:t>
            </a:r>
          </a:p>
        </p:txBody>
      </p:sp>
      <p:sp>
        <p:nvSpPr>
          <p:cNvPr id="616450" name="Rectangle 3"/>
          <p:cNvSpPr>
            <a:spLocks noGrp="1"/>
          </p:cNvSpPr>
          <p:nvPr>
            <p:ph type="body" idx="4294967295"/>
          </p:nvPr>
        </p:nvSpPr>
        <p:spPr/>
        <p:txBody>
          <a:bodyPr/>
          <a:lstStyle/>
          <a:p>
            <a:endParaRPr lang="en-GB">
              <a:latin typeface="Arial" charset="0"/>
              <a:cs typeface="Arial" charset="0"/>
            </a:endParaRPr>
          </a:p>
          <a:p>
            <a:r>
              <a:rPr lang="en-GB">
                <a:latin typeface="Arial" charset="0"/>
                <a:cs typeface="Arial" charset="0"/>
              </a:rPr>
              <a:t>Evidence for impact on  CV outcomes varies between treatments.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1" name="Rectangle 7"/>
          <p:cNvSpPr>
            <a:spLocks noGrp="1"/>
          </p:cNvSpPr>
          <p:nvPr>
            <p:ph type="title"/>
          </p:nvPr>
        </p:nvSpPr>
        <p:spPr/>
        <p:txBody>
          <a:bodyPr/>
          <a:lstStyle/>
          <a:p>
            <a:r>
              <a:rPr lang="en-GB">
                <a:latin typeface="Arial" charset="0"/>
                <a:cs typeface="Arial" charset="0"/>
              </a:rPr>
              <a:t>Mr Purple</a:t>
            </a:r>
          </a:p>
        </p:txBody>
      </p:sp>
      <p:sp>
        <p:nvSpPr>
          <p:cNvPr id="629762" name="Rectangle 8"/>
          <p:cNvSpPr>
            <a:spLocks noGrp="1"/>
          </p:cNvSpPr>
          <p:nvPr>
            <p:ph type="body" sz="half" idx="1"/>
          </p:nvPr>
        </p:nvSpPr>
        <p:spPr/>
        <p:txBody>
          <a:bodyPr/>
          <a:lstStyle/>
          <a:p>
            <a:endParaRPr lang="en-GB">
              <a:latin typeface="Arial" charset="0"/>
              <a:cs typeface="Arial" charset="0"/>
            </a:endParaRPr>
          </a:p>
        </p:txBody>
      </p:sp>
      <p:sp>
        <p:nvSpPr>
          <p:cNvPr id="629763" name="Rectangle 9"/>
          <p:cNvSpPr>
            <a:spLocks noGrp="1"/>
          </p:cNvSpPr>
          <p:nvPr>
            <p:ph type="body" sz="half" idx="2"/>
          </p:nvPr>
        </p:nvSpPr>
        <p:spPr/>
        <p:txBody>
          <a:bodyPr/>
          <a:lstStyle/>
          <a:p>
            <a:pPr>
              <a:buFont typeface="Arial" charset="0"/>
              <a:buNone/>
            </a:pPr>
            <a:r>
              <a:rPr lang="en-GB">
                <a:latin typeface="Arial" charset="0"/>
                <a:cs typeface="Arial" charset="0"/>
              </a:rPr>
              <a:t>84 years old</a:t>
            </a:r>
          </a:p>
          <a:p>
            <a:pPr>
              <a:buFont typeface="Arial" charset="0"/>
              <a:buNone/>
            </a:pPr>
            <a:r>
              <a:rPr lang="en-GB">
                <a:latin typeface="Arial" charset="0"/>
                <a:cs typeface="Arial" charset="0"/>
              </a:rPr>
              <a:t>CVA aphasia</a:t>
            </a:r>
          </a:p>
          <a:p>
            <a:pPr>
              <a:buFont typeface="Arial" charset="0"/>
              <a:buNone/>
            </a:pPr>
            <a:r>
              <a:rPr lang="en-GB">
                <a:latin typeface="Arial" charset="0"/>
                <a:cs typeface="Arial" charset="0"/>
              </a:rPr>
              <a:t>Falls</a:t>
            </a:r>
          </a:p>
          <a:p>
            <a:pPr>
              <a:buFont typeface="Arial" charset="0"/>
              <a:buNone/>
            </a:pPr>
            <a:r>
              <a:rPr lang="en-GB">
                <a:latin typeface="Arial" charset="0"/>
                <a:cs typeface="Arial" charset="0"/>
              </a:rPr>
              <a:t>Residential care</a:t>
            </a:r>
          </a:p>
          <a:p>
            <a:pPr>
              <a:buFont typeface="Arial" charset="0"/>
              <a:buNone/>
            </a:pPr>
            <a:r>
              <a:rPr lang="en-GB">
                <a:latin typeface="Arial" charset="0"/>
                <a:cs typeface="Arial" charset="0"/>
              </a:rPr>
              <a:t>BMI 26</a:t>
            </a:r>
          </a:p>
          <a:p>
            <a:pPr>
              <a:buFont typeface="Arial" charset="0"/>
              <a:buNone/>
            </a:pPr>
            <a:r>
              <a:rPr lang="en-GB">
                <a:latin typeface="Arial" charset="0"/>
                <a:cs typeface="Arial" charset="0"/>
              </a:rPr>
              <a:t>HbA1c 53</a:t>
            </a:r>
          </a:p>
          <a:p>
            <a:pPr>
              <a:buFont typeface="Arial" charset="0"/>
              <a:buNone/>
            </a:pPr>
            <a:r>
              <a:rPr lang="en-GB">
                <a:latin typeface="Arial" charset="0"/>
                <a:cs typeface="Arial" charset="0"/>
              </a:rPr>
              <a:t>Metformin 1g bd /gliclazide 160 mg bd</a:t>
            </a:r>
          </a:p>
          <a:p>
            <a:pPr>
              <a:buFont typeface="Arial" charset="0"/>
              <a:buNone/>
            </a:pPr>
            <a:endParaRPr lang="en-GB">
              <a:latin typeface="Arial" charset="0"/>
              <a:cs typeface="Arial" charset="0"/>
            </a:endParaRPr>
          </a:p>
        </p:txBody>
      </p:sp>
      <p:pic>
        <p:nvPicPr>
          <p:cNvPr id="629764" name="Picture 6" descr="stock-photo-silhouette-of-sick-man-in-pajamas-near-bed-243845908"/>
          <p:cNvPicPr>
            <a:picLocks noChangeAspect="1" noChangeArrowheads="1"/>
          </p:cNvPicPr>
          <p:nvPr/>
        </p:nvPicPr>
        <p:blipFill>
          <a:blip r:embed="rId2"/>
          <a:srcRect/>
          <a:stretch>
            <a:fillRect/>
          </a:stretch>
        </p:blipFill>
        <p:spPr bwMode="auto">
          <a:xfrm>
            <a:off x="1042988" y="2349500"/>
            <a:ext cx="2952750" cy="321945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2"/>
          <p:cNvSpPr>
            <a:spLocks noGrp="1"/>
          </p:cNvSpPr>
          <p:nvPr>
            <p:ph type="title"/>
          </p:nvPr>
        </p:nvSpPr>
        <p:spPr/>
        <p:txBody>
          <a:bodyPr/>
          <a:lstStyle/>
          <a:p>
            <a:r>
              <a:rPr lang="en-GB">
                <a:latin typeface="Arial" charset="0"/>
                <a:cs typeface="Arial" charset="0"/>
              </a:rPr>
              <a:t>Mr Purple</a:t>
            </a:r>
          </a:p>
        </p:txBody>
      </p:sp>
      <p:sp>
        <p:nvSpPr>
          <p:cNvPr id="630786" name="Rectangle 3"/>
          <p:cNvSpPr>
            <a:spLocks noGrp="1"/>
          </p:cNvSpPr>
          <p:nvPr>
            <p:ph type="body" sz="half" idx="1"/>
          </p:nvPr>
        </p:nvSpPr>
        <p:spPr/>
        <p:txBody>
          <a:bodyPr/>
          <a:lstStyle/>
          <a:p>
            <a:endParaRPr lang="en-GB">
              <a:latin typeface="Arial" charset="0"/>
              <a:cs typeface="Arial" charset="0"/>
            </a:endParaRPr>
          </a:p>
        </p:txBody>
      </p:sp>
      <p:sp>
        <p:nvSpPr>
          <p:cNvPr id="630787" name="Rectangle 4"/>
          <p:cNvSpPr>
            <a:spLocks noGrp="1"/>
          </p:cNvSpPr>
          <p:nvPr>
            <p:ph type="body" sz="half" idx="2"/>
          </p:nvPr>
        </p:nvSpPr>
        <p:spPr/>
        <p:txBody>
          <a:bodyPr/>
          <a:lstStyle/>
          <a:p>
            <a:r>
              <a:rPr lang="en-GB">
                <a:latin typeface="Arial" charset="0"/>
                <a:cs typeface="Arial" charset="0"/>
              </a:rPr>
              <a:t>What are carer concerns likely to be?</a:t>
            </a:r>
          </a:p>
          <a:p>
            <a:endParaRPr lang="en-GB">
              <a:latin typeface="Arial" charset="0"/>
              <a:cs typeface="Arial" charset="0"/>
            </a:endParaRPr>
          </a:p>
          <a:p>
            <a:r>
              <a:rPr lang="en-GB">
                <a:latin typeface="Arial" charset="0"/>
                <a:cs typeface="Arial" charset="0"/>
              </a:rPr>
              <a:t>Is HbA1c appropriate?</a:t>
            </a:r>
          </a:p>
          <a:p>
            <a:endParaRPr lang="en-GB">
              <a:latin typeface="Arial" charset="0"/>
              <a:cs typeface="Arial" charset="0"/>
            </a:endParaRPr>
          </a:p>
          <a:p>
            <a:r>
              <a:rPr lang="en-GB">
                <a:latin typeface="Arial" charset="0"/>
                <a:cs typeface="Arial" charset="0"/>
              </a:rPr>
              <a:t>What to do next?</a:t>
            </a:r>
          </a:p>
          <a:p>
            <a:endParaRPr lang="en-GB">
              <a:latin typeface="Arial" charset="0"/>
              <a:cs typeface="Arial" charset="0"/>
            </a:endParaRPr>
          </a:p>
        </p:txBody>
      </p:sp>
      <p:pic>
        <p:nvPicPr>
          <p:cNvPr id="630788" name="Picture 5" descr="stock-photo-silhouette-of-sick-man-in-pajamas-near-bed-243845908"/>
          <p:cNvPicPr>
            <a:picLocks noChangeAspect="1" noChangeArrowheads="1"/>
          </p:cNvPicPr>
          <p:nvPr/>
        </p:nvPicPr>
        <p:blipFill>
          <a:blip r:embed="rId2"/>
          <a:srcRect/>
          <a:stretch>
            <a:fillRect/>
          </a:stretch>
        </p:blipFill>
        <p:spPr bwMode="auto">
          <a:xfrm>
            <a:off x="1042988" y="2349500"/>
            <a:ext cx="2952750" cy="321945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Text Box 11"/>
          <p:cNvSpPr txBox="1">
            <a:spLocks noChangeArrowheads="1"/>
          </p:cNvSpPr>
          <p:nvPr/>
        </p:nvSpPr>
        <p:spPr bwMode="auto">
          <a:xfrm>
            <a:off x="179388" y="2022475"/>
            <a:ext cx="2232025" cy="2324100"/>
          </a:xfrm>
          <a:prstGeom prst="rect">
            <a:avLst/>
          </a:prstGeom>
          <a:noFill/>
          <a:ln>
            <a:noFill/>
          </a:ln>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defRPr/>
            </a:pPr>
            <a:r>
              <a:rPr lang="en-GB" sz="2000" b="1" dirty="0">
                <a:solidFill>
                  <a:schemeClr val="bg1">
                    <a:lumMod val="50000"/>
                  </a:schemeClr>
                </a:solidFill>
                <a:cs typeface="+mn-cs"/>
              </a:rPr>
              <a:t>Annual prevalence of severe hypoglycaemia (%) </a:t>
            </a:r>
          </a:p>
          <a:p>
            <a:pPr>
              <a:spcBef>
                <a:spcPct val="50000"/>
              </a:spcBef>
              <a:defRPr/>
            </a:pPr>
            <a:r>
              <a:rPr lang="en-GB" u="sng" dirty="0">
                <a:solidFill>
                  <a:schemeClr val="bg1">
                    <a:lumMod val="50000"/>
                  </a:schemeClr>
                </a:solidFill>
                <a:cs typeface="+mn-cs"/>
              </a:rPr>
              <a:t>Severe</a:t>
            </a:r>
            <a:r>
              <a:rPr lang="en-GB" dirty="0">
                <a:solidFill>
                  <a:schemeClr val="bg1">
                    <a:lumMod val="50000"/>
                  </a:schemeClr>
                </a:solidFill>
                <a:cs typeface="+mn-cs"/>
              </a:rPr>
              <a:t>: requiring external assistance </a:t>
            </a:r>
            <a:endParaRPr lang="en-US" dirty="0">
              <a:solidFill>
                <a:schemeClr val="bg1">
                  <a:lumMod val="50000"/>
                </a:schemeClr>
              </a:solidFill>
              <a:cs typeface="+mn-cs"/>
            </a:endParaRPr>
          </a:p>
        </p:txBody>
      </p:sp>
      <p:sp>
        <p:nvSpPr>
          <p:cNvPr id="6175" name="Text Box 31"/>
          <p:cNvSpPr txBox="1">
            <a:spLocks noChangeArrowheads="1"/>
          </p:cNvSpPr>
          <p:nvPr/>
        </p:nvSpPr>
        <p:spPr bwMode="auto">
          <a:xfrm>
            <a:off x="0" y="6021388"/>
            <a:ext cx="2986088" cy="365125"/>
          </a:xfrm>
          <a:prstGeom prst="rect">
            <a:avLst/>
          </a:prstGeom>
          <a:noFill/>
          <a:ln>
            <a:noFill/>
          </a:ln>
          <a:effectLst/>
          <a:extLst/>
        </p:spPr>
        <p:txBody>
          <a:bodyPr>
            <a:spAutoFit/>
          </a:bodyPr>
          <a:lstStyle/>
          <a:p>
            <a:pPr>
              <a:spcBef>
                <a:spcPct val="50000"/>
              </a:spcBef>
              <a:defRPr/>
            </a:pPr>
            <a:r>
              <a:rPr lang="en-GB" sz="900" dirty="0">
                <a:solidFill>
                  <a:schemeClr val="bg1">
                    <a:lumMod val="50000"/>
                  </a:schemeClr>
                </a:solidFill>
                <a:latin typeface="Arial" pitchFamily="34" charset="0"/>
                <a:cs typeface="+mn-cs"/>
              </a:rPr>
              <a:t>Adapted from: UK Hypoglycaemia Study Group (2007) </a:t>
            </a:r>
            <a:r>
              <a:rPr lang="en-GB" sz="900" i="1" dirty="0" err="1">
                <a:solidFill>
                  <a:schemeClr val="bg1">
                    <a:lumMod val="50000"/>
                  </a:schemeClr>
                </a:solidFill>
                <a:latin typeface="Arial" pitchFamily="34" charset="0"/>
                <a:cs typeface="+mn-cs"/>
              </a:rPr>
              <a:t>Diabetologia</a:t>
            </a:r>
            <a:r>
              <a:rPr lang="en-GB" sz="900" i="1" dirty="0">
                <a:solidFill>
                  <a:schemeClr val="bg1">
                    <a:lumMod val="50000"/>
                  </a:schemeClr>
                </a:solidFill>
                <a:latin typeface="Arial" pitchFamily="34" charset="0"/>
                <a:cs typeface="+mn-cs"/>
              </a:rPr>
              <a:t> 50: 1140</a:t>
            </a:r>
            <a:endParaRPr lang="en-US" sz="900" i="1" dirty="0">
              <a:solidFill>
                <a:schemeClr val="bg1">
                  <a:lumMod val="50000"/>
                </a:schemeClr>
              </a:solidFill>
              <a:latin typeface="Arial" pitchFamily="34" charset="0"/>
              <a:cs typeface="+mn-cs"/>
            </a:endParaRPr>
          </a:p>
        </p:txBody>
      </p:sp>
      <p:sp>
        <p:nvSpPr>
          <p:cNvPr id="619523" name="Text Box 32"/>
          <p:cNvSpPr txBox="1">
            <a:spLocks noChangeArrowheads="1"/>
          </p:cNvSpPr>
          <p:nvPr/>
        </p:nvSpPr>
        <p:spPr bwMode="auto">
          <a:xfrm>
            <a:off x="3095625" y="1911350"/>
            <a:ext cx="2640013" cy="939800"/>
          </a:xfrm>
          <a:prstGeom prst="rect">
            <a:avLst/>
          </a:prstGeom>
          <a:noFill/>
          <a:ln w="9525">
            <a:noFill/>
            <a:miter lim="800000"/>
            <a:headEnd/>
            <a:tailEnd/>
          </a:ln>
        </p:spPr>
        <p:txBody>
          <a:bodyPr>
            <a:spAutoFit/>
          </a:bodyPr>
          <a:lstStyle/>
          <a:p>
            <a:pPr eaLnBrk="0" hangingPunct="0"/>
            <a:r>
              <a:rPr lang="en-GB" sz="1100">
                <a:solidFill>
                  <a:srgbClr val="FF0000"/>
                </a:solidFill>
              </a:rPr>
              <a:t>Type 2 DM sulphonylureas n =103</a:t>
            </a:r>
          </a:p>
          <a:p>
            <a:pPr eaLnBrk="0" hangingPunct="0"/>
            <a:r>
              <a:rPr lang="en-GB" sz="1100">
                <a:solidFill>
                  <a:schemeClr val="bg1"/>
                </a:solidFill>
              </a:rPr>
              <a:t>Type 2 DM  &lt;2 years insulin n = 85</a:t>
            </a:r>
          </a:p>
          <a:p>
            <a:pPr eaLnBrk="0" hangingPunct="0"/>
            <a:r>
              <a:rPr lang="en-GB" sz="1100">
                <a:solidFill>
                  <a:schemeClr val="bg1"/>
                </a:solidFill>
              </a:rPr>
              <a:t>Type 2 DM  &gt;5 years insulin n = 75</a:t>
            </a:r>
          </a:p>
          <a:p>
            <a:pPr eaLnBrk="0" hangingPunct="0"/>
            <a:r>
              <a:rPr lang="en-GB" sz="1100">
                <a:solidFill>
                  <a:srgbClr val="D60093"/>
                </a:solidFill>
              </a:rPr>
              <a:t>Type 1 DM  &lt;5 years (duration) n = 46</a:t>
            </a:r>
          </a:p>
          <a:p>
            <a:pPr eaLnBrk="0" hangingPunct="0"/>
            <a:r>
              <a:rPr lang="en-GB" sz="1100">
                <a:solidFill>
                  <a:srgbClr val="D60093"/>
                </a:solidFill>
              </a:rPr>
              <a:t>Type 1 DM &gt;15 years (duration) n = 54</a:t>
            </a:r>
          </a:p>
        </p:txBody>
      </p:sp>
      <p:sp>
        <p:nvSpPr>
          <p:cNvPr id="619524" name="Title 1"/>
          <p:cNvSpPr>
            <a:spLocks noGrp="1"/>
          </p:cNvSpPr>
          <p:nvPr>
            <p:ph type="title" idx="4294967295"/>
          </p:nvPr>
        </p:nvSpPr>
        <p:spPr/>
        <p:txBody>
          <a:bodyPr/>
          <a:lstStyle/>
          <a:p>
            <a:r>
              <a:rPr lang="en-GB" sz="2000">
                <a:latin typeface="Arial" charset="0"/>
                <a:cs typeface="Arial" charset="0"/>
              </a:rPr>
              <a:t>Frequency of severe hypoglycaemia increases over time</a:t>
            </a:r>
          </a:p>
        </p:txBody>
      </p:sp>
      <p:sp>
        <p:nvSpPr>
          <p:cNvPr id="35" name="Text Box 31"/>
          <p:cNvSpPr txBox="1">
            <a:spLocks noChangeArrowheads="1"/>
          </p:cNvSpPr>
          <p:nvPr/>
        </p:nvSpPr>
        <p:spPr bwMode="auto">
          <a:xfrm>
            <a:off x="3211513" y="5770563"/>
            <a:ext cx="5257800" cy="307975"/>
          </a:xfrm>
          <a:prstGeom prst="rect">
            <a:avLst/>
          </a:prstGeom>
          <a:noFill/>
          <a:ln>
            <a:noFill/>
          </a:ln>
          <a:effectLst/>
          <a:extLst/>
        </p:spPr>
        <p:txBody>
          <a:bodyPr>
            <a:spAutoFit/>
          </a:bodyPr>
          <a:lstStyle/>
          <a:p>
            <a:pPr algn="ctr">
              <a:spcBef>
                <a:spcPct val="50000"/>
              </a:spcBef>
              <a:defRPr/>
            </a:pPr>
            <a:r>
              <a:rPr lang="en-GB" sz="1400" i="1" dirty="0">
                <a:solidFill>
                  <a:schemeClr val="bg1">
                    <a:lumMod val="50000"/>
                  </a:schemeClr>
                </a:solidFill>
                <a:latin typeface="Arial" pitchFamily="34" charset="0"/>
                <a:cs typeface="+mn-cs"/>
              </a:rPr>
              <a:t> Error bars = 95% confidence intervals</a:t>
            </a:r>
          </a:p>
        </p:txBody>
      </p:sp>
      <p:grpSp>
        <p:nvGrpSpPr>
          <p:cNvPr id="619526" name="Group 3"/>
          <p:cNvGrpSpPr>
            <a:grpSpLocks/>
          </p:cNvGrpSpPr>
          <p:nvPr/>
        </p:nvGrpSpPr>
        <p:grpSpPr bwMode="auto">
          <a:xfrm>
            <a:off x="2339975" y="1624013"/>
            <a:ext cx="6491288" cy="4122737"/>
            <a:chOff x="1982787" y="1624013"/>
            <a:chExt cx="6831012" cy="4254347"/>
          </a:xfrm>
        </p:grpSpPr>
        <p:grpSp>
          <p:nvGrpSpPr>
            <p:cNvPr id="619529" name="Group 26"/>
            <p:cNvGrpSpPr>
              <a:grpSpLocks/>
            </p:cNvGrpSpPr>
            <p:nvPr/>
          </p:nvGrpSpPr>
          <p:grpSpPr bwMode="auto">
            <a:xfrm>
              <a:off x="4305300" y="4565650"/>
              <a:ext cx="254000" cy="438150"/>
              <a:chOff x="2556" y="2460"/>
              <a:chExt cx="180" cy="276"/>
            </a:xfrm>
          </p:grpSpPr>
          <p:sp>
            <p:nvSpPr>
              <p:cNvPr id="6147" name="Line 27"/>
              <p:cNvSpPr>
                <a:spLocks noChangeShapeType="1"/>
              </p:cNvSpPr>
              <p:nvPr/>
            </p:nvSpPr>
            <p:spPr bwMode="auto">
              <a:xfrm flipH="1">
                <a:off x="2640" y="2460"/>
                <a:ext cx="0" cy="276"/>
              </a:xfrm>
              <a:prstGeom prst="line">
                <a:avLst/>
              </a:prstGeom>
              <a:noFill/>
              <a:ln w="9525">
                <a:solidFill>
                  <a:schemeClr val="bg2"/>
                </a:solidFill>
                <a:round/>
                <a:headEnd/>
                <a:tailEnd/>
              </a:ln>
              <a:extLst/>
            </p:spPr>
            <p:txBody>
              <a:bodyPr wrap="none" anchor="ctr"/>
              <a:lstStyle/>
              <a:p>
                <a:pPr>
                  <a:defRPr/>
                </a:pPr>
                <a:endParaRPr lang="en-GB">
                  <a:solidFill>
                    <a:schemeClr val="bg1">
                      <a:lumMod val="50000"/>
                    </a:schemeClr>
                  </a:solidFill>
                  <a:latin typeface="Arial" pitchFamily="34" charset="0"/>
                  <a:cs typeface="+mn-cs"/>
                </a:endParaRPr>
              </a:p>
            </p:txBody>
          </p:sp>
          <p:sp>
            <p:nvSpPr>
              <p:cNvPr id="6148" name="Line 28"/>
              <p:cNvSpPr>
                <a:spLocks noChangeShapeType="1"/>
              </p:cNvSpPr>
              <p:nvPr/>
            </p:nvSpPr>
            <p:spPr bwMode="auto">
              <a:xfrm>
                <a:off x="2556" y="2460"/>
                <a:ext cx="180" cy="0"/>
              </a:xfrm>
              <a:prstGeom prst="line">
                <a:avLst/>
              </a:prstGeom>
              <a:noFill/>
              <a:ln w="28575">
                <a:solidFill>
                  <a:schemeClr val="bg2"/>
                </a:solidFill>
                <a:round/>
                <a:headEnd/>
                <a:tailEnd/>
              </a:ln>
              <a:extLst/>
            </p:spPr>
            <p:txBody>
              <a:bodyPr wrap="none" anchor="ctr"/>
              <a:lstStyle/>
              <a:p>
                <a:pPr>
                  <a:defRPr/>
                </a:pPr>
                <a:endParaRPr lang="en-GB">
                  <a:solidFill>
                    <a:schemeClr val="bg1">
                      <a:lumMod val="50000"/>
                    </a:schemeClr>
                  </a:solidFill>
                  <a:latin typeface="Arial" pitchFamily="34" charset="0"/>
                  <a:cs typeface="+mn-cs"/>
                </a:endParaRPr>
              </a:p>
            </p:txBody>
          </p:sp>
        </p:grpSp>
        <p:grpSp>
          <p:nvGrpSpPr>
            <p:cNvPr id="619530" name="Group 25"/>
            <p:cNvGrpSpPr>
              <a:grpSpLocks/>
            </p:cNvGrpSpPr>
            <p:nvPr/>
          </p:nvGrpSpPr>
          <p:grpSpPr bwMode="auto">
            <a:xfrm>
              <a:off x="3130550" y="4521200"/>
              <a:ext cx="254000" cy="438150"/>
              <a:chOff x="2556" y="2460"/>
              <a:chExt cx="180" cy="276"/>
            </a:xfrm>
          </p:grpSpPr>
          <p:sp>
            <p:nvSpPr>
              <p:cNvPr id="6150" name="Line 23"/>
              <p:cNvSpPr>
                <a:spLocks noChangeShapeType="1"/>
              </p:cNvSpPr>
              <p:nvPr/>
            </p:nvSpPr>
            <p:spPr bwMode="auto">
              <a:xfrm flipH="1">
                <a:off x="2640" y="2460"/>
                <a:ext cx="0" cy="276"/>
              </a:xfrm>
              <a:prstGeom prst="line">
                <a:avLst/>
              </a:prstGeom>
              <a:noFill/>
              <a:ln w="9525">
                <a:solidFill>
                  <a:schemeClr val="bg2"/>
                </a:solidFill>
                <a:round/>
                <a:headEnd/>
                <a:tailEnd/>
              </a:ln>
              <a:extLst/>
            </p:spPr>
            <p:txBody>
              <a:bodyPr wrap="none" anchor="ctr"/>
              <a:lstStyle/>
              <a:p>
                <a:pPr>
                  <a:defRPr/>
                </a:pPr>
                <a:endParaRPr lang="en-GB">
                  <a:solidFill>
                    <a:schemeClr val="bg1">
                      <a:lumMod val="50000"/>
                    </a:schemeClr>
                  </a:solidFill>
                  <a:latin typeface="Arial" pitchFamily="34" charset="0"/>
                  <a:cs typeface="+mn-cs"/>
                </a:endParaRPr>
              </a:p>
            </p:txBody>
          </p:sp>
          <p:sp>
            <p:nvSpPr>
              <p:cNvPr id="6151" name="Line 24"/>
              <p:cNvSpPr>
                <a:spLocks noChangeShapeType="1"/>
              </p:cNvSpPr>
              <p:nvPr/>
            </p:nvSpPr>
            <p:spPr bwMode="auto">
              <a:xfrm>
                <a:off x="2556" y="2460"/>
                <a:ext cx="180" cy="0"/>
              </a:xfrm>
              <a:prstGeom prst="line">
                <a:avLst/>
              </a:prstGeom>
              <a:noFill/>
              <a:ln w="28575">
                <a:solidFill>
                  <a:schemeClr val="bg2"/>
                </a:solidFill>
                <a:round/>
                <a:headEnd/>
                <a:tailEnd/>
              </a:ln>
              <a:extLst/>
            </p:spPr>
            <p:txBody>
              <a:bodyPr wrap="none" anchor="ctr"/>
              <a:lstStyle/>
              <a:p>
                <a:pPr>
                  <a:defRPr/>
                </a:pPr>
                <a:endParaRPr lang="en-GB">
                  <a:solidFill>
                    <a:schemeClr val="bg1">
                      <a:lumMod val="50000"/>
                    </a:schemeClr>
                  </a:solidFill>
                  <a:latin typeface="Arial" pitchFamily="34" charset="0"/>
                  <a:cs typeface="+mn-cs"/>
                </a:endParaRPr>
              </a:p>
            </p:txBody>
          </p:sp>
        </p:grpSp>
        <p:sp>
          <p:nvSpPr>
            <p:cNvPr id="6154" name="Line 5"/>
            <p:cNvSpPr>
              <a:spLocks noChangeShapeType="1"/>
            </p:cNvSpPr>
            <p:nvPr/>
          </p:nvSpPr>
          <p:spPr bwMode="auto">
            <a:xfrm>
              <a:off x="2510691" y="5319742"/>
              <a:ext cx="5905509" cy="0"/>
            </a:xfrm>
            <a:prstGeom prst="line">
              <a:avLst/>
            </a:prstGeom>
            <a:noFill/>
            <a:ln w="9525">
              <a:solidFill>
                <a:schemeClr val="bg2"/>
              </a:solidFill>
              <a:round/>
              <a:headEnd/>
              <a:tailEnd/>
            </a:ln>
            <a:extLst/>
          </p:spPr>
          <p:txBody>
            <a:bodyPr/>
            <a:lstStyle/>
            <a:p>
              <a:pPr>
                <a:defRPr/>
              </a:pPr>
              <a:endParaRPr lang="en-GB">
                <a:solidFill>
                  <a:schemeClr val="bg1">
                    <a:lumMod val="50000"/>
                  </a:schemeClr>
                </a:solidFill>
                <a:latin typeface="Arial" pitchFamily="34" charset="0"/>
                <a:cs typeface="+mn-cs"/>
              </a:endParaRPr>
            </a:p>
          </p:txBody>
        </p:sp>
        <p:sp>
          <p:nvSpPr>
            <p:cNvPr id="6155" name="Line 6"/>
            <p:cNvSpPr>
              <a:spLocks noChangeShapeType="1"/>
            </p:cNvSpPr>
            <p:nvPr/>
          </p:nvSpPr>
          <p:spPr bwMode="auto">
            <a:xfrm>
              <a:off x="2510691" y="3942034"/>
              <a:ext cx="145341" cy="0"/>
            </a:xfrm>
            <a:prstGeom prst="line">
              <a:avLst/>
            </a:prstGeom>
            <a:noFill/>
            <a:ln w="9525">
              <a:solidFill>
                <a:schemeClr val="bg2"/>
              </a:solidFill>
              <a:round/>
              <a:headEnd/>
              <a:tailEnd/>
            </a:ln>
            <a:extLst/>
          </p:spPr>
          <p:txBody>
            <a:bodyPr/>
            <a:lstStyle/>
            <a:p>
              <a:pPr>
                <a:defRPr/>
              </a:pPr>
              <a:endParaRPr lang="en-GB">
                <a:solidFill>
                  <a:schemeClr val="bg1">
                    <a:lumMod val="50000"/>
                  </a:schemeClr>
                </a:solidFill>
                <a:latin typeface="Arial" pitchFamily="34" charset="0"/>
                <a:cs typeface="+mn-cs"/>
              </a:endParaRPr>
            </a:p>
          </p:txBody>
        </p:sp>
        <p:sp>
          <p:nvSpPr>
            <p:cNvPr id="6156" name="Line 7"/>
            <p:cNvSpPr>
              <a:spLocks noChangeShapeType="1"/>
            </p:cNvSpPr>
            <p:nvPr/>
          </p:nvSpPr>
          <p:spPr bwMode="auto">
            <a:xfrm>
              <a:off x="2510691" y="3221236"/>
              <a:ext cx="145341" cy="0"/>
            </a:xfrm>
            <a:prstGeom prst="line">
              <a:avLst/>
            </a:prstGeom>
            <a:noFill/>
            <a:ln w="9525">
              <a:solidFill>
                <a:schemeClr val="bg2"/>
              </a:solidFill>
              <a:round/>
              <a:headEnd/>
              <a:tailEnd/>
            </a:ln>
            <a:extLst/>
          </p:spPr>
          <p:txBody>
            <a:bodyPr/>
            <a:lstStyle/>
            <a:p>
              <a:pPr>
                <a:defRPr/>
              </a:pPr>
              <a:endParaRPr lang="en-GB">
                <a:solidFill>
                  <a:schemeClr val="bg1">
                    <a:lumMod val="50000"/>
                  </a:schemeClr>
                </a:solidFill>
                <a:latin typeface="Arial" pitchFamily="34" charset="0"/>
                <a:cs typeface="+mn-cs"/>
              </a:endParaRPr>
            </a:p>
          </p:txBody>
        </p:sp>
        <p:sp>
          <p:nvSpPr>
            <p:cNvPr id="6157" name="Line 8"/>
            <p:cNvSpPr>
              <a:spLocks noChangeShapeType="1"/>
            </p:cNvSpPr>
            <p:nvPr/>
          </p:nvSpPr>
          <p:spPr bwMode="auto">
            <a:xfrm>
              <a:off x="2510691" y="4589115"/>
              <a:ext cx="145341" cy="0"/>
            </a:xfrm>
            <a:prstGeom prst="line">
              <a:avLst/>
            </a:prstGeom>
            <a:noFill/>
            <a:ln w="9525">
              <a:solidFill>
                <a:schemeClr val="bg2"/>
              </a:solidFill>
              <a:round/>
              <a:headEnd/>
              <a:tailEnd/>
            </a:ln>
            <a:extLst/>
          </p:spPr>
          <p:txBody>
            <a:bodyPr/>
            <a:lstStyle/>
            <a:p>
              <a:pPr>
                <a:defRPr/>
              </a:pPr>
              <a:endParaRPr lang="en-GB">
                <a:solidFill>
                  <a:schemeClr val="bg1">
                    <a:lumMod val="50000"/>
                  </a:schemeClr>
                </a:solidFill>
                <a:latin typeface="Arial" pitchFamily="34" charset="0"/>
                <a:cs typeface="+mn-cs"/>
              </a:endParaRPr>
            </a:p>
          </p:txBody>
        </p:sp>
        <p:sp>
          <p:nvSpPr>
            <p:cNvPr id="6158" name="Line 9"/>
            <p:cNvSpPr>
              <a:spLocks noChangeShapeType="1"/>
            </p:cNvSpPr>
            <p:nvPr/>
          </p:nvSpPr>
          <p:spPr bwMode="auto">
            <a:xfrm>
              <a:off x="2510691" y="2574156"/>
              <a:ext cx="145341" cy="0"/>
            </a:xfrm>
            <a:prstGeom prst="line">
              <a:avLst/>
            </a:prstGeom>
            <a:noFill/>
            <a:ln w="9525">
              <a:solidFill>
                <a:schemeClr val="bg2"/>
              </a:solidFill>
              <a:round/>
              <a:headEnd/>
              <a:tailEnd/>
            </a:ln>
            <a:extLst/>
          </p:spPr>
          <p:txBody>
            <a:bodyPr/>
            <a:lstStyle/>
            <a:p>
              <a:pPr>
                <a:defRPr/>
              </a:pPr>
              <a:endParaRPr lang="en-GB">
                <a:solidFill>
                  <a:schemeClr val="bg1">
                    <a:lumMod val="50000"/>
                  </a:schemeClr>
                </a:solidFill>
                <a:latin typeface="Arial" pitchFamily="34" charset="0"/>
                <a:cs typeface="+mn-cs"/>
              </a:endParaRPr>
            </a:p>
          </p:txBody>
        </p:sp>
        <p:sp>
          <p:nvSpPr>
            <p:cNvPr id="6159" name="Text Box 10"/>
            <p:cNvSpPr txBox="1">
              <a:spLocks noChangeArrowheads="1"/>
            </p:cNvSpPr>
            <p:nvPr/>
          </p:nvSpPr>
          <p:spPr bwMode="auto">
            <a:xfrm>
              <a:off x="1982787" y="1776363"/>
              <a:ext cx="502846" cy="3651499"/>
            </a:xfrm>
            <a:prstGeom prst="rect">
              <a:avLst/>
            </a:prstGeom>
            <a:noFill/>
            <a:ln>
              <a:noFill/>
            </a:ln>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defRPr/>
              </a:pPr>
              <a:r>
                <a:rPr lang="en-GB" sz="1400" b="1" dirty="0">
                  <a:solidFill>
                    <a:schemeClr val="bg1">
                      <a:lumMod val="50000"/>
                    </a:schemeClr>
                  </a:solidFill>
                  <a:cs typeface="+mn-cs"/>
                </a:rPr>
                <a:t>50</a:t>
              </a:r>
            </a:p>
            <a:p>
              <a:pPr>
                <a:spcBef>
                  <a:spcPct val="50000"/>
                </a:spcBef>
                <a:defRPr/>
              </a:pPr>
              <a:endParaRPr lang="en-GB" sz="1400" b="1" dirty="0">
                <a:solidFill>
                  <a:schemeClr val="bg1">
                    <a:lumMod val="50000"/>
                  </a:schemeClr>
                </a:solidFill>
                <a:cs typeface="+mn-cs"/>
              </a:endParaRPr>
            </a:p>
            <a:p>
              <a:pPr>
                <a:spcBef>
                  <a:spcPct val="50000"/>
                </a:spcBef>
                <a:defRPr/>
              </a:pPr>
              <a:r>
                <a:rPr lang="en-GB" sz="1400" b="1" dirty="0">
                  <a:solidFill>
                    <a:schemeClr val="bg1">
                      <a:lumMod val="50000"/>
                    </a:schemeClr>
                  </a:solidFill>
                  <a:cs typeface="+mn-cs"/>
                </a:rPr>
                <a:t>40</a:t>
              </a:r>
            </a:p>
            <a:p>
              <a:pPr>
                <a:spcBef>
                  <a:spcPct val="50000"/>
                </a:spcBef>
                <a:defRPr/>
              </a:pPr>
              <a:endParaRPr lang="en-GB" sz="1400" b="1" dirty="0">
                <a:solidFill>
                  <a:schemeClr val="bg1">
                    <a:lumMod val="50000"/>
                  </a:schemeClr>
                </a:solidFill>
                <a:cs typeface="+mn-cs"/>
              </a:endParaRPr>
            </a:p>
            <a:p>
              <a:pPr>
                <a:spcBef>
                  <a:spcPct val="50000"/>
                </a:spcBef>
                <a:defRPr/>
              </a:pPr>
              <a:r>
                <a:rPr lang="en-GB" sz="1400" b="1" dirty="0">
                  <a:solidFill>
                    <a:schemeClr val="bg1">
                      <a:lumMod val="50000"/>
                    </a:schemeClr>
                  </a:solidFill>
                  <a:cs typeface="+mn-cs"/>
                </a:rPr>
                <a:t>30</a:t>
              </a:r>
            </a:p>
            <a:p>
              <a:pPr>
                <a:spcBef>
                  <a:spcPct val="50000"/>
                </a:spcBef>
                <a:defRPr/>
              </a:pPr>
              <a:endParaRPr lang="en-GB" sz="1400" b="1" dirty="0">
                <a:solidFill>
                  <a:schemeClr val="bg1">
                    <a:lumMod val="50000"/>
                  </a:schemeClr>
                </a:solidFill>
                <a:cs typeface="+mn-cs"/>
              </a:endParaRPr>
            </a:p>
            <a:p>
              <a:pPr>
                <a:spcBef>
                  <a:spcPct val="50000"/>
                </a:spcBef>
                <a:defRPr/>
              </a:pPr>
              <a:r>
                <a:rPr lang="en-GB" sz="1400" b="1" dirty="0">
                  <a:solidFill>
                    <a:schemeClr val="bg1">
                      <a:lumMod val="50000"/>
                    </a:schemeClr>
                  </a:solidFill>
                  <a:cs typeface="+mn-cs"/>
                </a:rPr>
                <a:t>20</a:t>
              </a:r>
            </a:p>
            <a:p>
              <a:pPr>
                <a:spcBef>
                  <a:spcPct val="50000"/>
                </a:spcBef>
                <a:defRPr/>
              </a:pPr>
              <a:endParaRPr lang="en-GB" sz="1400" b="1" dirty="0">
                <a:solidFill>
                  <a:schemeClr val="bg1">
                    <a:lumMod val="50000"/>
                  </a:schemeClr>
                </a:solidFill>
                <a:cs typeface="+mn-cs"/>
              </a:endParaRPr>
            </a:p>
            <a:p>
              <a:pPr>
                <a:spcBef>
                  <a:spcPct val="50000"/>
                </a:spcBef>
                <a:defRPr/>
              </a:pPr>
              <a:r>
                <a:rPr lang="en-GB" sz="1400" b="1" dirty="0">
                  <a:solidFill>
                    <a:schemeClr val="bg1">
                      <a:lumMod val="50000"/>
                    </a:schemeClr>
                  </a:solidFill>
                  <a:cs typeface="+mn-cs"/>
                </a:rPr>
                <a:t>10</a:t>
              </a:r>
            </a:p>
            <a:p>
              <a:pPr>
                <a:spcBef>
                  <a:spcPct val="50000"/>
                </a:spcBef>
                <a:defRPr/>
              </a:pPr>
              <a:r>
                <a:rPr lang="en-GB" sz="1400" b="1" dirty="0">
                  <a:solidFill>
                    <a:schemeClr val="bg1">
                      <a:lumMod val="50000"/>
                    </a:schemeClr>
                  </a:solidFill>
                  <a:cs typeface="+mn-cs"/>
                </a:rPr>
                <a:t>  </a:t>
              </a:r>
            </a:p>
            <a:p>
              <a:pPr>
                <a:spcBef>
                  <a:spcPct val="50000"/>
                </a:spcBef>
                <a:defRPr/>
              </a:pPr>
              <a:r>
                <a:rPr lang="en-GB" sz="1400" b="1" dirty="0">
                  <a:solidFill>
                    <a:schemeClr val="bg1">
                      <a:lumMod val="50000"/>
                    </a:schemeClr>
                  </a:solidFill>
                  <a:cs typeface="+mn-cs"/>
                </a:rPr>
                <a:t>0</a:t>
              </a:r>
              <a:endParaRPr lang="en-US" sz="1400" b="1" dirty="0">
                <a:solidFill>
                  <a:schemeClr val="bg1">
                    <a:lumMod val="50000"/>
                  </a:schemeClr>
                </a:solidFill>
                <a:cs typeface="+mn-cs"/>
              </a:endParaRPr>
            </a:p>
          </p:txBody>
        </p:sp>
        <p:sp>
          <p:nvSpPr>
            <p:cNvPr id="6161" name="Rectangle 12"/>
            <p:cNvSpPr>
              <a:spLocks noChangeArrowheads="1"/>
            </p:cNvSpPr>
            <p:nvPr/>
          </p:nvSpPr>
          <p:spPr bwMode="auto">
            <a:xfrm>
              <a:off x="3016878" y="4797163"/>
              <a:ext cx="502845" cy="512750"/>
            </a:xfrm>
            <a:prstGeom prst="rect">
              <a:avLst/>
            </a:prstGeom>
            <a:solidFill>
              <a:srgbClr val="FF0000"/>
            </a:solidFill>
            <a:ln w="9525">
              <a:solidFill>
                <a:schemeClr val="tx1"/>
              </a:solidFill>
              <a:miter lim="800000"/>
              <a:headEnd/>
              <a:tailEnd/>
            </a:ln>
          </p:spPr>
          <p:txBody>
            <a:bodyPr wrap="none" anchor="ctr"/>
            <a:lstStyle/>
            <a:p>
              <a:pPr algn="ctr" eaLnBrk="0" hangingPunct="0">
                <a:defRPr/>
              </a:pPr>
              <a:endParaRPr lang="en-US" sz="2400">
                <a:solidFill>
                  <a:schemeClr val="bg1">
                    <a:lumMod val="50000"/>
                  </a:schemeClr>
                </a:solidFill>
                <a:latin typeface="Arial" pitchFamily="34" charset="0"/>
                <a:cs typeface="+mn-cs"/>
              </a:endParaRPr>
            </a:p>
          </p:txBody>
        </p:sp>
        <p:sp>
          <p:nvSpPr>
            <p:cNvPr id="6162" name="Rectangle 13"/>
            <p:cNvSpPr>
              <a:spLocks noChangeArrowheads="1"/>
            </p:cNvSpPr>
            <p:nvPr/>
          </p:nvSpPr>
          <p:spPr bwMode="auto">
            <a:xfrm>
              <a:off x="4167909" y="4797163"/>
              <a:ext cx="502846" cy="512750"/>
            </a:xfrm>
            <a:prstGeom prst="rect">
              <a:avLst/>
            </a:prstGeom>
            <a:solidFill>
              <a:schemeClr val="bg2">
                <a:lumMod val="50000"/>
                <a:lumOff val="50000"/>
              </a:schemeClr>
            </a:solidFill>
            <a:ln w="9525">
              <a:solidFill>
                <a:schemeClr val="tx1"/>
              </a:solidFill>
              <a:miter lim="800000"/>
              <a:headEnd/>
              <a:tailEnd/>
            </a:ln>
          </p:spPr>
          <p:txBody>
            <a:bodyPr wrap="none" anchor="ctr"/>
            <a:lstStyle/>
            <a:p>
              <a:pPr algn="ctr" eaLnBrk="0" hangingPunct="0">
                <a:defRPr/>
              </a:pPr>
              <a:endParaRPr lang="en-US" sz="2400">
                <a:solidFill>
                  <a:schemeClr val="bg1">
                    <a:lumMod val="50000"/>
                  </a:schemeClr>
                </a:solidFill>
                <a:latin typeface="Arial" pitchFamily="34" charset="0"/>
                <a:cs typeface="+mn-cs"/>
              </a:endParaRPr>
            </a:p>
          </p:txBody>
        </p:sp>
        <p:sp>
          <p:nvSpPr>
            <p:cNvPr id="6163" name="Rectangle 14"/>
            <p:cNvSpPr>
              <a:spLocks noChangeArrowheads="1"/>
            </p:cNvSpPr>
            <p:nvPr/>
          </p:nvSpPr>
          <p:spPr bwMode="auto">
            <a:xfrm>
              <a:off x="5536116" y="3770026"/>
              <a:ext cx="502845" cy="1539887"/>
            </a:xfrm>
            <a:prstGeom prst="rect">
              <a:avLst/>
            </a:prstGeom>
            <a:solidFill>
              <a:schemeClr val="bg2">
                <a:lumMod val="50000"/>
                <a:lumOff val="50000"/>
              </a:schemeClr>
            </a:solidFill>
            <a:ln w="9525">
              <a:solidFill>
                <a:schemeClr val="tx1"/>
              </a:solidFill>
              <a:miter lim="800000"/>
              <a:headEnd/>
              <a:tailEnd/>
            </a:ln>
          </p:spPr>
          <p:txBody>
            <a:bodyPr wrap="none" anchor="ctr"/>
            <a:lstStyle/>
            <a:p>
              <a:pPr algn="ctr" eaLnBrk="0" hangingPunct="0">
                <a:defRPr/>
              </a:pPr>
              <a:endParaRPr lang="en-US" sz="2400">
                <a:solidFill>
                  <a:schemeClr val="bg1">
                    <a:lumMod val="50000"/>
                  </a:schemeClr>
                </a:solidFill>
                <a:latin typeface="Arial" pitchFamily="34" charset="0"/>
                <a:cs typeface="+mn-cs"/>
              </a:endParaRPr>
            </a:p>
          </p:txBody>
        </p:sp>
        <p:sp>
          <p:nvSpPr>
            <p:cNvPr id="6164" name="Rectangle 15"/>
            <p:cNvSpPr>
              <a:spLocks noChangeArrowheads="1"/>
            </p:cNvSpPr>
            <p:nvPr/>
          </p:nvSpPr>
          <p:spPr bwMode="auto">
            <a:xfrm>
              <a:off x="6904323" y="3907633"/>
              <a:ext cx="502846" cy="1402280"/>
            </a:xfrm>
            <a:prstGeom prst="rect">
              <a:avLst/>
            </a:prstGeom>
            <a:solidFill>
              <a:srgbClr val="D60093"/>
            </a:solidFill>
            <a:ln w="9525">
              <a:solidFill>
                <a:schemeClr val="tx1"/>
              </a:solidFill>
              <a:miter lim="800000"/>
              <a:headEnd/>
              <a:tailEnd/>
            </a:ln>
          </p:spPr>
          <p:txBody>
            <a:bodyPr wrap="none" anchor="ctr"/>
            <a:lstStyle/>
            <a:p>
              <a:pPr algn="ctr" eaLnBrk="0" hangingPunct="0">
                <a:defRPr/>
              </a:pPr>
              <a:endParaRPr lang="en-US" sz="2400">
                <a:solidFill>
                  <a:schemeClr val="bg1">
                    <a:lumMod val="50000"/>
                  </a:schemeClr>
                </a:solidFill>
                <a:latin typeface="Arial" pitchFamily="34" charset="0"/>
                <a:cs typeface="+mn-cs"/>
              </a:endParaRPr>
            </a:p>
          </p:txBody>
        </p:sp>
        <p:sp>
          <p:nvSpPr>
            <p:cNvPr id="6165" name="Text Box 16"/>
            <p:cNvSpPr txBox="1">
              <a:spLocks noChangeArrowheads="1"/>
            </p:cNvSpPr>
            <p:nvPr/>
          </p:nvSpPr>
          <p:spPr bwMode="auto">
            <a:xfrm>
              <a:off x="2752926" y="5337761"/>
              <a:ext cx="1009032" cy="540599"/>
            </a:xfrm>
            <a:prstGeom prst="rect">
              <a:avLst/>
            </a:prstGeom>
            <a:noFill/>
            <a:ln>
              <a:noFill/>
            </a:ln>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spcBef>
                  <a:spcPct val="50000"/>
                </a:spcBef>
                <a:defRPr/>
              </a:pPr>
              <a:r>
                <a:rPr lang="en-GB" sz="1400" b="1" dirty="0">
                  <a:solidFill>
                    <a:schemeClr val="bg1">
                      <a:lumMod val="50000"/>
                    </a:schemeClr>
                  </a:solidFill>
                  <a:cs typeface="+mn-cs"/>
                </a:rPr>
                <a:t>T2DM</a:t>
              </a:r>
            </a:p>
            <a:p>
              <a:pPr algn="ctr">
                <a:spcBef>
                  <a:spcPts val="0"/>
                </a:spcBef>
                <a:defRPr/>
              </a:pPr>
              <a:r>
                <a:rPr lang="en-GB" sz="1400" b="1" dirty="0">
                  <a:solidFill>
                    <a:schemeClr val="bg1">
                      <a:lumMod val="50000"/>
                    </a:schemeClr>
                  </a:solidFill>
                  <a:cs typeface="+mn-cs"/>
                </a:rPr>
                <a:t>SU</a:t>
              </a:r>
              <a:endParaRPr lang="en-US" sz="1400" b="1" dirty="0">
                <a:solidFill>
                  <a:schemeClr val="bg1">
                    <a:lumMod val="50000"/>
                  </a:schemeClr>
                </a:solidFill>
                <a:cs typeface="+mn-cs"/>
              </a:endParaRPr>
            </a:p>
          </p:txBody>
        </p:sp>
        <p:sp>
          <p:nvSpPr>
            <p:cNvPr id="6166" name="Text Box 18"/>
            <p:cNvSpPr txBox="1">
              <a:spLocks noChangeArrowheads="1"/>
            </p:cNvSpPr>
            <p:nvPr/>
          </p:nvSpPr>
          <p:spPr bwMode="auto">
            <a:xfrm>
              <a:off x="3878899" y="5309913"/>
              <a:ext cx="1080866" cy="540599"/>
            </a:xfrm>
            <a:prstGeom prst="rect">
              <a:avLst/>
            </a:prstGeom>
            <a:noFill/>
            <a:ln>
              <a:noFill/>
            </a:ln>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spcBef>
                  <a:spcPct val="50000"/>
                </a:spcBef>
                <a:defRPr/>
              </a:pPr>
              <a:r>
                <a:rPr lang="en-GB" sz="1400" b="1" dirty="0">
                  <a:solidFill>
                    <a:schemeClr val="bg1">
                      <a:lumMod val="50000"/>
                    </a:schemeClr>
                  </a:solidFill>
                  <a:cs typeface="+mn-cs"/>
                </a:rPr>
                <a:t>T2DM</a:t>
              </a:r>
            </a:p>
            <a:p>
              <a:pPr algn="ctr">
                <a:spcBef>
                  <a:spcPts val="0"/>
                </a:spcBef>
                <a:defRPr/>
              </a:pPr>
              <a:r>
                <a:rPr lang="en-GB" sz="1400" b="1" dirty="0">
                  <a:solidFill>
                    <a:schemeClr val="bg1">
                      <a:lumMod val="50000"/>
                    </a:schemeClr>
                  </a:solidFill>
                  <a:cs typeface="+mn-cs"/>
                </a:rPr>
                <a:t>&lt; 2 </a:t>
              </a:r>
              <a:r>
                <a:rPr lang="en-GB" sz="1400" b="1" dirty="0" err="1">
                  <a:solidFill>
                    <a:schemeClr val="bg1">
                      <a:lumMod val="50000"/>
                    </a:schemeClr>
                  </a:solidFill>
                  <a:cs typeface="+mn-cs"/>
                </a:rPr>
                <a:t>yrs</a:t>
              </a:r>
              <a:endParaRPr lang="en-US" sz="1400" b="1" dirty="0">
                <a:solidFill>
                  <a:schemeClr val="bg1">
                    <a:lumMod val="50000"/>
                  </a:schemeClr>
                </a:solidFill>
                <a:cs typeface="+mn-cs"/>
              </a:endParaRPr>
            </a:p>
          </p:txBody>
        </p:sp>
        <p:sp>
          <p:nvSpPr>
            <p:cNvPr id="6167" name="Text Box 19"/>
            <p:cNvSpPr txBox="1">
              <a:spLocks noChangeArrowheads="1"/>
            </p:cNvSpPr>
            <p:nvPr/>
          </p:nvSpPr>
          <p:spPr bwMode="auto">
            <a:xfrm>
              <a:off x="5145200" y="5309913"/>
              <a:ext cx="1294701" cy="540599"/>
            </a:xfrm>
            <a:prstGeom prst="rect">
              <a:avLst/>
            </a:prstGeom>
            <a:noFill/>
            <a:ln>
              <a:noFill/>
            </a:ln>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spcBef>
                  <a:spcPct val="50000"/>
                </a:spcBef>
                <a:defRPr/>
              </a:pPr>
              <a:r>
                <a:rPr lang="en-GB" sz="1400" b="1" dirty="0">
                  <a:solidFill>
                    <a:schemeClr val="bg1">
                      <a:lumMod val="50000"/>
                    </a:schemeClr>
                  </a:solidFill>
                  <a:cs typeface="+mn-cs"/>
                </a:rPr>
                <a:t>T2DM</a:t>
              </a:r>
            </a:p>
            <a:p>
              <a:pPr algn="ctr">
                <a:spcBef>
                  <a:spcPts val="0"/>
                </a:spcBef>
                <a:defRPr/>
              </a:pPr>
              <a:r>
                <a:rPr lang="en-GB" sz="1400" b="1" dirty="0">
                  <a:solidFill>
                    <a:schemeClr val="bg1">
                      <a:lumMod val="50000"/>
                    </a:schemeClr>
                  </a:solidFill>
                  <a:cs typeface="+mn-cs"/>
                </a:rPr>
                <a:t>&gt; 5 </a:t>
              </a:r>
              <a:r>
                <a:rPr lang="en-GB" sz="1400" b="1" dirty="0" err="1">
                  <a:solidFill>
                    <a:schemeClr val="bg1">
                      <a:lumMod val="50000"/>
                    </a:schemeClr>
                  </a:solidFill>
                  <a:cs typeface="+mn-cs"/>
                </a:rPr>
                <a:t>yrs</a:t>
              </a:r>
              <a:endParaRPr lang="en-US" sz="1400" b="1" dirty="0">
                <a:solidFill>
                  <a:schemeClr val="bg1">
                    <a:lumMod val="50000"/>
                  </a:schemeClr>
                </a:solidFill>
                <a:cs typeface="+mn-cs"/>
              </a:endParaRPr>
            </a:p>
          </p:txBody>
        </p:sp>
        <p:sp>
          <p:nvSpPr>
            <p:cNvPr id="6168" name="Text Box 20"/>
            <p:cNvSpPr txBox="1">
              <a:spLocks noChangeArrowheads="1"/>
            </p:cNvSpPr>
            <p:nvPr/>
          </p:nvSpPr>
          <p:spPr bwMode="auto">
            <a:xfrm>
              <a:off x="6506724" y="5309913"/>
              <a:ext cx="1298043" cy="540599"/>
            </a:xfrm>
            <a:prstGeom prst="rect">
              <a:avLst/>
            </a:prstGeom>
            <a:noFill/>
            <a:ln>
              <a:noFill/>
            </a:ln>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spcBef>
                  <a:spcPct val="50000"/>
                </a:spcBef>
                <a:defRPr/>
              </a:pPr>
              <a:r>
                <a:rPr lang="en-GB" sz="1400" b="1" dirty="0">
                  <a:solidFill>
                    <a:schemeClr val="bg1">
                      <a:lumMod val="50000"/>
                    </a:schemeClr>
                  </a:solidFill>
                  <a:cs typeface="+mn-cs"/>
                </a:rPr>
                <a:t>T1DM</a:t>
              </a:r>
            </a:p>
            <a:p>
              <a:pPr algn="ctr">
                <a:spcBef>
                  <a:spcPts val="0"/>
                </a:spcBef>
                <a:defRPr/>
              </a:pPr>
              <a:r>
                <a:rPr lang="en-GB" sz="1400" b="1" dirty="0">
                  <a:solidFill>
                    <a:schemeClr val="bg1">
                      <a:lumMod val="50000"/>
                    </a:schemeClr>
                  </a:solidFill>
                  <a:cs typeface="+mn-cs"/>
                </a:rPr>
                <a:t>&lt; 5 </a:t>
              </a:r>
              <a:r>
                <a:rPr lang="en-GB" sz="1400" b="1" dirty="0" err="1">
                  <a:solidFill>
                    <a:schemeClr val="bg1">
                      <a:lumMod val="50000"/>
                    </a:schemeClr>
                  </a:solidFill>
                  <a:cs typeface="+mn-cs"/>
                </a:rPr>
                <a:t>yrs</a:t>
              </a:r>
              <a:endParaRPr lang="en-US" sz="1400" b="1" dirty="0">
                <a:solidFill>
                  <a:schemeClr val="bg1">
                    <a:lumMod val="50000"/>
                  </a:schemeClr>
                </a:solidFill>
                <a:cs typeface="+mn-cs"/>
              </a:endParaRPr>
            </a:p>
          </p:txBody>
        </p:sp>
        <p:grpSp>
          <p:nvGrpSpPr>
            <p:cNvPr id="619545" name="Group 29"/>
            <p:cNvGrpSpPr>
              <a:grpSpLocks/>
            </p:cNvGrpSpPr>
            <p:nvPr/>
          </p:nvGrpSpPr>
          <p:grpSpPr bwMode="auto">
            <a:xfrm>
              <a:off x="5665788" y="3352800"/>
              <a:ext cx="254000" cy="438150"/>
              <a:chOff x="2556" y="2460"/>
              <a:chExt cx="180" cy="276"/>
            </a:xfrm>
          </p:grpSpPr>
          <p:sp>
            <p:nvSpPr>
              <p:cNvPr id="6170" name="Line 30"/>
              <p:cNvSpPr>
                <a:spLocks noChangeShapeType="1"/>
              </p:cNvSpPr>
              <p:nvPr/>
            </p:nvSpPr>
            <p:spPr bwMode="auto">
              <a:xfrm flipH="1">
                <a:off x="2643" y="2460"/>
                <a:ext cx="0" cy="294"/>
              </a:xfrm>
              <a:prstGeom prst="line">
                <a:avLst/>
              </a:prstGeom>
              <a:noFill/>
              <a:ln w="9525">
                <a:solidFill>
                  <a:schemeClr val="bg2"/>
                </a:solidFill>
                <a:round/>
                <a:headEnd/>
                <a:tailEnd/>
              </a:ln>
              <a:extLst/>
            </p:spPr>
            <p:txBody>
              <a:bodyPr wrap="none" anchor="ctr"/>
              <a:lstStyle/>
              <a:p>
                <a:pPr>
                  <a:defRPr/>
                </a:pPr>
                <a:endParaRPr lang="en-GB">
                  <a:solidFill>
                    <a:schemeClr val="bg1">
                      <a:lumMod val="50000"/>
                    </a:schemeClr>
                  </a:solidFill>
                  <a:latin typeface="Arial" pitchFamily="34" charset="0"/>
                  <a:cs typeface="+mn-cs"/>
                </a:endParaRPr>
              </a:p>
            </p:txBody>
          </p:sp>
          <p:sp>
            <p:nvSpPr>
              <p:cNvPr id="6171" name="Line 31"/>
              <p:cNvSpPr>
                <a:spLocks noChangeShapeType="1"/>
              </p:cNvSpPr>
              <p:nvPr/>
            </p:nvSpPr>
            <p:spPr bwMode="auto">
              <a:xfrm>
                <a:off x="2556" y="2460"/>
                <a:ext cx="180" cy="0"/>
              </a:xfrm>
              <a:prstGeom prst="line">
                <a:avLst/>
              </a:prstGeom>
              <a:noFill/>
              <a:ln w="28575">
                <a:solidFill>
                  <a:schemeClr val="bg2"/>
                </a:solidFill>
                <a:round/>
                <a:headEnd/>
                <a:tailEnd/>
              </a:ln>
              <a:extLst/>
            </p:spPr>
            <p:txBody>
              <a:bodyPr wrap="none" anchor="ctr"/>
              <a:lstStyle/>
              <a:p>
                <a:pPr>
                  <a:defRPr/>
                </a:pPr>
                <a:endParaRPr lang="en-GB">
                  <a:solidFill>
                    <a:schemeClr val="bg1">
                      <a:lumMod val="50000"/>
                    </a:schemeClr>
                  </a:solidFill>
                  <a:latin typeface="Arial" pitchFamily="34" charset="0"/>
                  <a:cs typeface="+mn-cs"/>
                </a:endParaRPr>
              </a:p>
            </p:txBody>
          </p:sp>
        </p:grpSp>
        <p:grpSp>
          <p:nvGrpSpPr>
            <p:cNvPr id="619546" name="Group 32"/>
            <p:cNvGrpSpPr>
              <a:grpSpLocks/>
            </p:cNvGrpSpPr>
            <p:nvPr/>
          </p:nvGrpSpPr>
          <p:grpSpPr bwMode="auto">
            <a:xfrm>
              <a:off x="7037388" y="3276600"/>
              <a:ext cx="168275" cy="628650"/>
              <a:chOff x="2556" y="2460"/>
              <a:chExt cx="180" cy="276"/>
            </a:xfrm>
          </p:grpSpPr>
          <p:sp>
            <p:nvSpPr>
              <p:cNvPr id="6173" name="Line 33"/>
              <p:cNvSpPr>
                <a:spLocks noChangeShapeType="1"/>
              </p:cNvSpPr>
              <p:nvPr/>
            </p:nvSpPr>
            <p:spPr bwMode="auto">
              <a:xfrm flipH="1">
                <a:off x="2639" y="2460"/>
                <a:ext cx="0" cy="276"/>
              </a:xfrm>
              <a:prstGeom prst="line">
                <a:avLst/>
              </a:prstGeom>
              <a:noFill/>
              <a:ln w="9525">
                <a:solidFill>
                  <a:schemeClr val="bg2"/>
                </a:solidFill>
                <a:round/>
                <a:headEnd/>
                <a:tailEnd/>
              </a:ln>
              <a:extLst/>
            </p:spPr>
            <p:txBody>
              <a:bodyPr wrap="none" anchor="ctr"/>
              <a:lstStyle/>
              <a:p>
                <a:pPr>
                  <a:defRPr/>
                </a:pPr>
                <a:endParaRPr lang="en-GB">
                  <a:solidFill>
                    <a:schemeClr val="bg1">
                      <a:lumMod val="50000"/>
                    </a:schemeClr>
                  </a:solidFill>
                  <a:latin typeface="Arial" pitchFamily="34" charset="0"/>
                  <a:cs typeface="+mn-cs"/>
                </a:endParaRPr>
              </a:p>
            </p:txBody>
          </p:sp>
          <p:sp>
            <p:nvSpPr>
              <p:cNvPr id="6174" name="Line 34"/>
              <p:cNvSpPr>
                <a:spLocks noChangeShapeType="1"/>
              </p:cNvSpPr>
              <p:nvPr/>
            </p:nvSpPr>
            <p:spPr bwMode="auto">
              <a:xfrm>
                <a:off x="2558" y="2460"/>
                <a:ext cx="172" cy="0"/>
              </a:xfrm>
              <a:prstGeom prst="line">
                <a:avLst/>
              </a:prstGeom>
              <a:noFill/>
              <a:ln w="28575">
                <a:solidFill>
                  <a:schemeClr val="bg2"/>
                </a:solidFill>
                <a:round/>
                <a:headEnd/>
                <a:tailEnd/>
              </a:ln>
              <a:extLst/>
            </p:spPr>
            <p:txBody>
              <a:bodyPr wrap="none" anchor="ctr"/>
              <a:lstStyle/>
              <a:p>
                <a:pPr>
                  <a:defRPr/>
                </a:pPr>
                <a:endParaRPr lang="en-GB">
                  <a:solidFill>
                    <a:schemeClr val="bg1">
                      <a:lumMod val="50000"/>
                    </a:schemeClr>
                  </a:solidFill>
                  <a:latin typeface="Arial" pitchFamily="34" charset="0"/>
                  <a:cs typeface="+mn-cs"/>
                </a:endParaRPr>
              </a:p>
            </p:txBody>
          </p:sp>
        </p:grpSp>
        <p:sp>
          <p:nvSpPr>
            <p:cNvPr id="6177" name="Line 33"/>
            <p:cNvSpPr>
              <a:spLocks noChangeShapeType="1"/>
            </p:cNvSpPr>
            <p:nvPr/>
          </p:nvSpPr>
          <p:spPr bwMode="auto">
            <a:xfrm flipV="1">
              <a:off x="4672425" y="3797874"/>
              <a:ext cx="720022" cy="863320"/>
            </a:xfrm>
            <a:prstGeom prst="line">
              <a:avLst/>
            </a:prstGeom>
            <a:noFill/>
            <a:ln w="38100">
              <a:solidFill>
                <a:schemeClr val="bg2"/>
              </a:solidFill>
              <a:prstDash val="dash"/>
              <a:round/>
              <a:headEnd/>
              <a:tailEnd type="triangle" w="med" len="med"/>
            </a:ln>
            <a:effectLst/>
            <a:extLst/>
          </p:spPr>
          <p:txBody>
            <a:bodyPr/>
            <a:lstStyle/>
            <a:p>
              <a:pPr>
                <a:defRPr/>
              </a:pPr>
              <a:endParaRPr lang="en-GB">
                <a:solidFill>
                  <a:schemeClr val="bg1">
                    <a:lumMod val="50000"/>
                  </a:schemeClr>
                </a:solidFill>
                <a:latin typeface="Arial" pitchFamily="34" charset="0"/>
                <a:cs typeface="+mn-cs"/>
              </a:endParaRPr>
            </a:p>
          </p:txBody>
        </p:sp>
        <p:sp>
          <p:nvSpPr>
            <p:cNvPr id="36" name="Rectangle 15"/>
            <p:cNvSpPr>
              <a:spLocks noChangeArrowheads="1"/>
            </p:cNvSpPr>
            <p:nvPr/>
          </p:nvSpPr>
          <p:spPr bwMode="auto">
            <a:xfrm>
              <a:off x="7913355" y="2343172"/>
              <a:ext cx="502846" cy="2966740"/>
            </a:xfrm>
            <a:prstGeom prst="rect">
              <a:avLst/>
            </a:prstGeom>
            <a:solidFill>
              <a:srgbClr val="D60093"/>
            </a:solidFill>
            <a:ln w="9525">
              <a:solidFill>
                <a:schemeClr val="tx1"/>
              </a:solidFill>
              <a:miter lim="800000"/>
              <a:headEnd/>
              <a:tailEnd/>
            </a:ln>
          </p:spPr>
          <p:txBody>
            <a:bodyPr wrap="none" anchor="ctr"/>
            <a:lstStyle/>
            <a:p>
              <a:pPr algn="ctr" eaLnBrk="0" hangingPunct="0">
                <a:defRPr/>
              </a:pPr>
              <a:endParaRPr lang="en-US" sz="2400">
                <a:solidFill>
                  <a:schemeClr val="bg1">
                    <a:lumMod val="50000"/>
                  </a:schemeClr>
                </a:solidFill>
                <a:latin typeface="Arial" pitchFamily="34" charset="0"/>
                <a:cs typeface="+mn-cs"/>
              </a:endParaRPr>
            </a:p>
          </p:txBody>
        </p:sp>
        <p:sp>
          <p:nvSpPr>
            <p:cNvPr id="37" name="Line 9"/>
            <p:cNvSpPr>
              <a:spLocks noChangeShapeType="1"/>
            </p:cNvSpPr>
            <p:nvPr/>
          </p:nvSpPr>
          <p:spPr bwMode="auto">
            <a:xfrm>
              <a:off x="2530738" y="1920523"/>
              <a:ext cx="143670" cy="0"/>
            </a:xfrm>
            <a:prstGeom prst="line">
              <a:avLst/>
            </a:prstGeom>
            <a:noFill/>
            <a:ln w="9525">
              <a:solidFill>
                <a:schemeClr val="bg2"/>
              </a:solidFill>
              <a:round/>
              <a:headEnd/>
              <a:tailEnd/>
            </a:ln>
            <a:extLst/>
          </p:spPr>
          <p:txBody>
            <a:bodyPr/>
            <a:lstStyle/>
            <a:p>
              <a:pPr>
                <a:defRPr/>
              </a:pPr>
              <a:endParaRPr lang="en-GB">
                <a:solidFill>
                  <a:schemeClr val="bg1">
                    <a:lumMod val="50000"/>
                  </a:schemeClr>
                </a:solidFill>
                <a:latin typeface="Arial" pitchFamily="34" charset="0"/>
                <a:cs typeface="+mn-cs"/>
              </a:endParaRPr>
            </a:p>
          </p:txBody>
        </p:sp>
        <p:grpSp>
          <p:nvGrpSpPr>
            <p:cNvPr id="619550" name="Group 32"/>
            <p:cNvGrpSpPr>
              <a:grpSpLocks/>
            </p:cNvGrpSpPr>
            <p:nvPr/>
          </p:nvGrpSpPr>
          <p:grpSpPr bwMode="auto">
            <a:xfrm>
              <a:off x="8026400" y="1624013"/>
              <a:ext cx="250825" cy="712787"/>
              <a:chOff x="2556" y="2460"/>
              <a:chExt cx="180" cy="276"/>
            </a:xfrm>
          </p:grpSpPr>
          <p:sp>
            <p:nvSpPr>
              <p:cNvPr id="39" name="Line 33"/>
              <p:cNvSpPr>
                <a:spLocks noChangeShapeType="1"/>
              </p:cNvSpPr>
              <p:nvPr/>
            </p:nvSpPr>
            <p:spPr bwMode="auto">
              <a:xfrm flipH="1">
                <a:off x="2639" y="2460"/>
                <a:ext cx="0" cy="276"/>
              </a:xfrm>
              <a:prstGeom prst="line">
                <a:avLst/>
              </a:prstGeom>
              <a:noFill/>
              <a:ln w="9525">
                <a:solidFill>
                  <a:schemeClr val="bg2"/>
                </a:solidFill>
                <a:round/>
                <a:headEnd/>
                <a:tailEnd/>
              </a:ln>
              <a:extLst/>
            </p:spPr>
            <p:txBody>
              <a:bodyPr wrap="none" anchor="ctr"/>
              <a:lstStyle/>
              <a:p>
                <a:pPr>
                  <a:defRPr/>
                </a:pPr>
                <a:endParaRPr lang="en-GB">
                  <a:solidFill>
                    <a:schemeClr val="bg1">
                      <a:lumMod val="50000"/>
                    </a:schemeClr>
                  </a:solidFill>
                  <a:latin typeface="Arial" pitchFamily="34" charset="0"/>
                  <a:cs typeface="+mn-cs"/>
                </a:endParaRPr>
              </a:p>
            </p:txBody>
          </p:sp>
          <p:sp>
            <p:nvSpPr>
              <p:cNvPr id="40" name="Line 34"/>
              <p:cNvSpPr>
                <a:spLocks noChangeShapeType="1"/>
              </p:cNvSpPr>
              <p:nvPr/>
            </p:nvSpPr>
            <p:spPr bwMode="auto">
              <a:xfrm>
                <a:off x="2556" y="2460"/>
                <a:ext cx="180" cy="0"/>
              </a:xfrm>
              <a:prstGeom prst="line">
                <a:avLst/>
              </a:prstGeom>
              <a:noFill/>
              <a:ln w="28575">
                <a:solidFill>
                  <a:schemeClr val="bg2"/>
                </a:solidFill>
                <a:round/>
                <a:headEnd/>
                <a:tailEnd/>
              </a:ln>
              <a:extLst/>
            </p:spPr>
            <p:txBody>
              <a:bodyPr wrap="none" anchor="ctr"/>
              <a:lstStyle/>
              <a:p>
                <a:pPr>
                  <a:defRPr/>
                </a:pPr>
                <a:endParaRPr lang="en-GB">
                  <a:solidFill>
                    <a:schemeClr val="bg1">
                      <a:lumMod val="50000"/>
                    </a:schemeClr>
                  </a:solidFill>
                  <a:latin typeface="Arial" pitchFamily="34" charset="0"/>
                  <a:cs typeface="+mn-cs"/>
                </a:endParaRPr>
              </a:p>
            </p:txBody>
          </p:sp>
        </p:grpSp>
        <p:sp>
          <p:nvSpPr>
            <p:cNvPr id="41" name="Text Box 20"/>
            <p:cNvSpPr txBox="1">
              <a:spLocks noChangeArrowheads="1"/>
            </p:cNvSpPr>
            <p:nvPr/>
          </p:nvSpPr>
          <p:spPr bwMode="auto">
            <a:xfrm>
              <a:off x="7517427" y="5319742"/>
              <a:ext cx="1296372" cy="540599"/>
            </a:xfrm>
            <a:prstGeom prst="rect">
              <a:avLst/>
            </a:prstGeom>
            <a:noFill/>
            <a:ln>
              <a:noFill/>
            </a:ln>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spcBef>
                  <a:spcPct val="50000"/>
                </a:spcBef>
                <a:defRPr/>
              </a:pPr>
              <a:r>
                <a:rPr lang="en-GB" sz="1400" b="1" dirty="0">
                  <a:solidFill>
                    <a:schemeClr val="bg1">
                      <a:lumMod val="50000"/>
                    </a:schemeClr>
                  </a:solidFill>
                  <a:cs typeface="+mn-cs"/>
                </a:rPr>
                <a:t>T1DM</a:t>
              </a:r>
            </a:p>
            <a:p>
              <a:pPr algn="ctr">
                <a:spcBef>
                  <a:spcPts val="0"/>
                </a:spcBef>
                <a:defRPr/>
              </a:pPr>
              <a:r>
                <a:rPr lang="en-GB" sz="1400" b="1" dirty="0">
                  <a:solidFill>
                    <a:schemeClr val="bg1">
                      <a:lumMod val="50000"/>
                    </a:schemeClr>
                  </a:solidFill>
                  <a:cs typeface="+mn-cs"/>
                </a:rPr>
                <a:t>&gt; 15 </a:t>
              </a:r>
              <a:r>
                <a:rPr lang="en-GB" sz="1400" b="1" dirty="0" err="1">
                  <a:solidFill>
                    <a:schemeClr val="bg1">
                      <a:lumMod val="50000"/>
                    </a:schemeClr>
                  </a:solidFill>
                  <a:cs typeface="+mn-cs"/>
                </a:rPr>
                <a:t>yrs</a:t>
              </a:r>
              <a:endParaRPr lang="en-US" sz="1400" b="1" dirty="0">
                <a:solidFill>
                  <a:schemeClr val="bg1">
                    <a:lumMod val="50000"/>
                  </a:schemeClr>
                </a:solidFill>
                <a:cs typeface="+mn-cs"/>
              </a:endParaRPr>
            </a:p>
          </p:txBody>
        </p:sp>
      </p:grpSp>
      <p:sp>
        <p:nvSpPr>
          <p:cNvPr id="619527" name="Footer Placeholder 4"/>
          <p:cNvSpPr txBox="1">
            <a:spLocks/>
          </p:cNvSpPr>
          <p:nvPr/>
        </p:nvSpPr>
        <p:spPr bwMode="auto">
          <a:xfrm>
            <a:off x="7308850" y="6365875"/>
            <a:ext cx="1447800" cy="271463"/>
          </a:xfrm>
          <a:prstGeom prst="rect">
            <a:avLst/>
          </a:prstGeom>
          <a:noFill/>
          <a:ln w="9525">
            <a:noFill/>
            <a:miter lim="800000"/>
            <a:headEnd/>
            <a:tailEnd/>
          </a:ln>
        </p:spPr>
        <p:txBody>
          <a:bodyPr anchor="b"/>
          <a:lstStyle/>
          <a:p>
            <a:pPr algn="r"/>
            <a:r>
              <a:rPr lang="en-US" sz="900">
                <a:solidFill>
                  <a:srgbClr val="001145"/>
                </a:solidFill>
                <a:ea typeface="MS PGothic" pitchFamily="34" charset="-128"/>
              </a:rPr>
              <a:t>12</a:t>
            </a:r>
          </a:p>
        </p:txBody>
      </p:sp>
      <p:cxnSp>
        <p:nvCxnSpPr>
          <p:cNvPr id="6" name="Straight Connector 5"/>
          <p:cNvCxnSpPr>
            <a:stCxn id="6154" idx="0"/>
          </p:cNvCxnSpPr>
          <p:nvPr/>
        </p:nvCxnSpPr>
        <p:spPr>
          <a:xfrm flipV="1">
            <a:off x="2841625" y="1771650"/>
            <a:ext cx="0" cy="343376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5" name="Rectangle 2"/>
          <p:cNvSpPr>
            <a:spLocks noGrp="1"/>
          </p:cNvSpPr>
          <p:nvPr>
            <p:ph type="title"/>
          </p:nvPr>
        </p:nvSpPr>
        <p:spPr>
          <a:xfrm>
            <a:off x="395288" y="260350"/>
            <a:ext cx="8229600" cy="776288"/>
          </a:xfrm>
        </p:spPr>
        <p:txBody>
          <a:bodyPr/>
          <a:lstStyle/>
          <a:p>
            <a:r>
              <a:rPr lang="en-GB">
                <a:latin typeface="Arial" charset="0"/>
                <a:cs typeface="Arial" charset="0"/>
              </a:rPr>
              <a:t>Hypoglycaemia in Elderly</a:t>
            </a:r>
          </a:p>
        </p:txBody>
      </p:sp>
      <p:sp>
        <p:nvSpPr>
          <p:cNvPr id="620546" name="Rectangle 3"/>
          <p:cNvSpPr>
            <a:spLocks noGrp="1"/>
          </p:cNvSpPr>
          <p:nvPr>
            <p:ph type="body" idx="1"/>
          </p:nvPr>
        </p:nvSpPr>
        <p:spPr>
          <a:xfrm>
            <a:off x="468313" y="981075"/>
            <a:ext cx="8229600" cy="3730625"/>
          </a:xfrm>
        </p:spPr>
        <p:txBody>
          <a:bodyPr/>
          <a:lstStyle/>
          <a:p>
            <a:pPr>
              <a:lnSpc>
                <a:spcPct val="90000"/>
              </a:lnSpc>
              <a:buFont typeface="Arial" charset="0"/>
              <a:buNone/>
            </a:pPr>
            <a:endParaRPr lang="en-GB" sz="3000">
              <a:latin typeface="Arial" charset="0"/>
              <a:cs typeface="Arial" charset="0"/>
            </a:endParaRPr>
          </a:p>
          <a:p>
            <a:pPr>
              <a:lnSpc>
                <a:spcPct val="90000"/>
              </a:lnSpc>
            </a:pPr>
            <a:r>
              <a:rPr lang="en-GB" sz="3000">
                <a:latin typeface="Arial" charset="0"/>
                <a:cs typeface="Arial" charset="0"/>
              </a:rPr>
              <a:t>Over 70 s on insulin</a:t>
            </a:r>
          </a:p>
          <a:p>
            <a:pPr>
              <a:lnSpc>
                <a:spcPct val="90000"/>
              </a:lnSpc>
            </a:pPr>
            <a:r>
              <a:rPr lang="en-GB" sz="3000">
                <a:latin typeface="Arial" charset="0"/>
                <a:cs typeface="Arial" charset="0"/>
              </a:rPr>
              <a:t>90 % had symptomatic hypo within 2 months</a:t>
            </a:r>
          </a:p>
          <a:p>
            <a:pPr>
              <a:lnSpc>
                <a:spcPct val="90000"/>
              </a:lnSpc>
            </a:pPr>
            <a:r>
              <a:rPr lang="en-GB" sz="3000">
                <a:latin typeface="Arial" charset="0"/>
                <a:cs typeface="Arial" charset="0"/>
              </a:rPr>
              <a:t>Often not typical autonomic features</a:t>
            </a:r>
          </a:p>
          <a:p>
            <a:pPr>
              <a:lnSpc>
                <a:spcPct val="90000"/>
              </a:lnSpc>
            </a:pPr>
            <a:r>
              <a:rPr lang="en-GB" sz="3000">
                <a:latin typeface="Arial" charset="0"/>
                <a:cs typeface="Arial" charset="0"/>
              </a:rPr>
              <a:t>Neuroglycopenia common</a:t>
            </a:r>
          </a:p>
          <a:p>
            <a:pPr>
              <a:lnSpc>
                <a:spcPct val="90000"/>
              </a:lnSpc>
            </a:pPr>
            <a:endParaRPr lang="en-GB" sz="3000">
              <a:latin typeface="Arial" charset="0"/>
              <a:cs typeface="Arial" charset="0"/>
            </a:endParaRPr>
          </a:p>
          <a:p>
            <a:pPr>
              <a:lnSpc>
                <a:spcPct val="90000"/>
              </a:lnSpc>
              <a:buFont typeface="Arial" charset="0"/>
              <a:buNone/>
            </a:pPr>
            <a:r>
              <a:rPr lang="en-GB" sz="3000">
                <a:latin typeface="Arial" charset="0"/>
                <a:cs typeface="Arial" charset="0"/>
              </a:rPr>
              <a:t>Avoid long acting sulphonylureas</a:t>
            </a:r>
          </a:p>
          <a:p>
            <a:pPr>
              <a:lnSpc>
                <a:spcPct val="90000"/>
              </a:lnSpc>
            </a:pPr>
            <a:endParaRPr lang="en-GB" sz="3000">
              <a:latin typeface="Arial" charset="0"/>
              <a:cs typeface="Arial" charset="0"/>
            </a:endParaRPr>
          </a:p>
          <a:p>
            <a:pPr>
              <a:lnSpc>
                <a:spcPct val="90000"/>
              </a:lnSpc>
            </a:pPr>
            <a:endParaRPr lang="en-GB" sz="3000">
              <a:latin typeface="Arial" charset="0"/>
              <a:cs typeface="Arial" charset="0"/>
            </a:endParaRPr>
          </a:p>
        </p:txBody>
      </p:sp>
      <p:sp>
        <p:nvSpPr>
          <p:cNvPr id="569348" name="Rectangle 4"/>
          <p:cNvSpPr>
            <a:spLocks noChangeArrowheads="1"/>
          </p:cNvSpPr>
          <p:nvPr/>
        </p:nvSpPr>
        <p:spPr bwMode="auto">
          <a:xfrm>
            <a:off x="1692275" y="5013325"/>
            <a:ext cx="6553200" cy="119062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defRPr/>
            </a:pPr>
            <a:r>
              <a:rPr lang="en-GB">
                <a:solidFill>
                  <a:srgbClr val="53575E"/>
                </a:solidFill>
              </a:rPr>
              <a:t>Jaap AJ, Jones GC, McCrimmon RJ, Deary IJ, Frier BM. Perceived symptoms of hypoglycaemia in elderly type 2 diabetic patients treated with insulin. Diabetic Medicine. 1998 May;15(5):398-401.</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69" name="Rectangle 2"/>
          <p:cNvSpPr>
            <a:spLocks noGrp="1"/>
          </p:cNvSpPr>
          <p:nvPr>
            <p:ph type="title"/>
          </p:nvPr>
        </p:nvSpPr>
        <p:spPr/>
        <p:txBody>
          <a:bodyPr/>
          <a:lstStyle/>
          <a:p>
            <a:r>
              <a:rPr lang="en-GB">
                <a:latin typeface="Arial" charset="0"/>
                <a:cs typeface="Arial" charset="0"/>
              </a:rPr>
              <a:t>Learning Point</a:t>
            </a:r>
          </a:p>
        </p:txBody>
      </p:sp>
      <p:sp>
        <p:nvSpPr>
          <p:cNvPr id="621570" name="Rectangle 3"/>
          <p:cNvSpPr>
            <a:spLocks noGrp="1"/>
          </p:cNvSpPr>
          <p:nvPr>
            <p:ph type="body" idx="1"/>
          </p:nvPr>
        </p:nvSpPr>
        <p:spPr>
          <a:xfrm>
            <a:off x="468313" y="1628775"/>
            <a:ext cx="8229600" cy="4525963"/>
          </a:xfrm>
        </p:spPr>
        <p:txBody>
          <a:bodyPr/>
          <a:lstStyle/>
          <a:p>
            <a:endParaRPr lang="en-GB" sz="3200">
              <a:latin typeface="Arial" charset="0"/>
              <a:cs typeface="Arial" charset="0"/>
            </a:endParaRPr>
          </a:p>
          <a:p>
            <a:r>
              <a:rPr lang="en-GB" sz="3200">
                <a:latin typeface="Arial" charset="0"/>
                <a:cs typeface="Arial" charset="0"/>
              </a:rPr>
              <a:t>The elderly are at high risk of harm from hypoglycaemia.</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3" name="Rectangle 2"/>
          <p:cNvSpPr>
            <a:spLocks noGrp="1"/>
          </p:cNvSpPr>
          <p:nvPr>
            <p:ph type="title"/>
          </p:nvPr>
        </p:nvSpPr>
        <p:spPr/>
        <p:txBody>
          <a:bodyPr/>
          <a:lstStyle/>
          <a:p>
            <a:r>
              <a:rPr lang="en-GB">
                <a:latin typeface="Arial" charset="0"/>
                <a:cs typeface="Arial" charset="0"/>
              </a:rPr>
              <a:t>Mrs Grey</a:t>
            </a:r>
          </a:p>
        </p:txBody>
      </p:sp>
      <p:sp>
        <p:nvSpPr>
          <p:cNvPr id="622594" name="Rectangle 3"/>
          <p:cNvSpPr>
            <a:spLocks noGrp="1"/>
          </p:cNvSpPr>
          <p:nvPr>
            <p:ph type="body" sz="half" idx="1"/>
          </p:nvPr>
        </p:nvSpPr>
        <p:spPr/>
        <p:txBody>
          <a:bodyPr/>
          <a:lstStyle/>
          <a:p>
            <a:pPr>
              <a:buFont typeface="Arial" charset="0"/>
              <a:buNone/>
            </a:pPr>
            <a:endParaRPr lang="en-GB">
              <a:latin typeface="Arial" charset="0"/>
              <a:cs typeface="Arial" charset="0"/>
            </a:endParaRPr>
          </a:p>
        </p:txBody>
      </p:sp>
      <p:sp>
        <p:nvSpPr>
          <p:cNvPr id="622595" name="Rectangle 4"/>
          <p:cNvSpPr>
            <a:spLocks noGrp="1"/>
          </p:cNvSpPr>
          <p:nvPr>
            <p:ph type="body" sz="half" idx="2"/>
          </p:nvPr>
        </p:nvSpPr>
        <p:spPr/>
        <p:txBody>
          <a:bodyPr/>
          <a:lstStyle/>
          <a:p>
            <a:r>
              <a:rPr lang="en-GB" sz="2400">
                <a:latin typeface="Arial" charset="0"/>
                <a:cs typeface="Arial" charset="0"/>
              </a:rPr>
              <a:t>58 yrs old</a:t>
            </a:r>
          </a:p>
          <a:p>
            <a:r>
              <a:rPr lang="en-GB" sz="2400">
                <a:latin typeface="Arial" charset="0"/>
                <a:cs typeface="Arial" charset="0"/>
              </a:rPr>
              <a:t>DM2 7 years </a:t>
            </a:r>
          </a:p>
          <a:p>
            <a:r>
              <a:rPr lang="en-GB" sz="2400">
                <a:latin typeface="Arial" charset="0"/>
                <a:cs typeface="Arial" charset="0"/>
              </a:rPr>
              <a:t>Bus driver</a:t>
            </a:r>
          </a:p>
          <a:p>
            <a:r>
              <a:rPr lang="en-GB" sz="2400">
                <a:latin typeface="Arial" charset="0"/>
                <a:cs typeface="Arial" charset="0"/>
              </a:rPr>
              <a:t>BMI 31</a:t>
            </a:r>
          </a:p>
          <a:p>
            <a:r>
              <a:rPr lang="en-GB" sz="2400">
                <a:latin typeface="Arial" charset="0"/>
                <a:cs typeface="Arial" charset="0"/>
              </a:rPr>
              <a:t>Metformin 1 gram BD</a:t>
            </a:r>
          </a:p>
          <a:p>
            <a:r>
              <a:rPr lang="en-GB" sz="2400">
                <a:latin typeface="Arial" charset="0"/>
                <a:cs typeface="Arial" charset="0"/>
              </a:rPr>
              <a:t>Has DNA requests to attend diabetes review</a:t>
            </a:r>
          </a:p>
          <a:p>
            <a:r>
              <a:rPr lang="en-GB" sz="2400">
                <a:latin typeface="Arial" charset="0"/>
                <a:cs typeface="Arial" charset="0"/>
              </a:rPr>
              <a:t>HbA1c 71</a:t>
            </a:r>
          </a:p>
          <a:p>
            <a:r>
              <a:rPr lang="en-GB" sz="2400">
                <a:latin typeface="Arial" charset="0"/>
                <a:cs typeface="Arial" charset="0"/>
              </a:rPr>
              <a:t>eGFR 32</a:t>
            </a:r>
          </a:p>
          <a:p>
            <a:endParaRPr lang="en-GB" sz="2400">
              <a:latin typeface="Arial" charset="0"/>
              <a:cs typeface="Arial" charset="0"/>
            </a:endParaRPr>
          </a:p>
          <a:p>
            <a:endParaRPr lang="en-GB">
              <a:latin typeface="Arial" charset="0"/>
              <a:cs typeface="Arial" charset="0"/>
            </a:endParaRPr>
          </a:p>
        </p:txBody>
      </p:sp>
      <p:pic>
        <p:nvPicPr>
          <p:cNvPr id="622596" name="Picture 7" descr="ANd9GcRXFxgbCueUkMZhCsT0qwU49rfFPeEiMK8kmAWDZcwYQjyeqT0xHQnem36T"/>
          <p:cNvPicPr>
            <a:picLocks noChangeAspect="1" noChangeArrowheads="1"/>
          </p:cNvPicPr>
          <p:nvPr/>
        </p:nvPicPr>
        <p:blipFill>
          <a:blip r:embed="rId2"/>
          <a:srcRect/>
          <a:stretch>
            <a:fillRect/>
          </a:stretch>
        </p:blipFill>
        <p:spPr bwMode="auto">
          <a:xfrm>
            <a:off x="1116013" y="1916113"/>
            <a:ext cx="2319337" cy="3743325"/>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2"/>
          <p:cNvSpPr>
            <a:spLocks noGrp="1"/>
          </p:cNvSpPr>
          <p:nvPr>
            <p:ph type="title"/>
          </p:nvPr>
        </p:nvSpPr>
        <p:spPr/>
        <p:txBody>
          <a:bodyPr/>
          <a:lstStyle/>
          <a:p>
            <a:r>
              <a:rPr lang="en-GB">
                <a:latin typeface="Arial" charset="0"/>
                <a:cs typeface="Arial" charset="0"/>
              </a:rPr>
              <a:t>Mrs Grey</a:t>
            </a:r>
          </a:p>
        </p:txBody>
      </p:sp>
      <p:sp>
        <p:nvSpPr>
          <p:cNvPr id="623618" name="Rectangle 4"/>
          <p:cNvSpPr>
            <a:spLocks noGrp="1"/>
          </p:cNvSpPr>
          <p:nvPr>
            <p:ph type="body" sz="half" idx="2"/>
          </p:nvPr>
        </p:nvSpPr>
        <p:spPr/>
        <p:txBody>
          <a:bodyPr/>
          <a:lstStyle/>
          <a:p>
            <a:endParaRPr lang="en-GB" sz="2400">
              <a:latin typeface="Arial" charset="0"/>
              <a:cs typeface="Arial" charset="0"/>
            </a:endParaRPr>
          </a:p>
          <a:p>
            <a:endParaRPr lang="en-GB">
              <a:latin typeface="Arial" charset="0"/>
              <a:cs typeface="Arial" charset="0"/>
            </a:endParaRPr>
          </a:p>
        </p:txBody>
      </p:sp>
      <p:sp>
        <p:nvSpPr>
          <p:cNvPr id="623619" name="Rectangle 6"/>
          <p:cNvSpPr>
            <a:spLocks noChangeArrowheads="1"/>
          </p:cNvSpPr>
          <p:nvPr/>
        </p:nvSpPr>
        <p:spPr bwMode="auto">
          <a:xfrm>
            <a:off x="4787900" y="1628775"/>
            <a:ext cx="4038600" cy="4525963"/>
          </a:xfrm>
          <a:prstGeom prst="rect">
            <a:avLst/>
          </a:prstGeom>
          <a:noFill/>
          <a:ln w="9525">
            <a:noFill/>
            <a:miter lim="800000"/>
            <a:headEnd/>
            <a:tailEnd/>
          </a:ln>
        </p:spPr>
        <p:txBody>
          <a:bodyPr/>
          <a:lstStyle/>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r>
              <a:rPr lang="en-GB" sz="2400">
                <a:solidFill>
                  <a:srgbClr val="53575E"/>
                </a:solidFill>
              </a:rPr>
              <a:t>What might the patients concerns be?</a:t>
            </a: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r>
              <a:rPr lang="en-GB" sz="2400">
                <a:solidFill>
                  <a:srgbClr val="53575E"/>
                </a:solidFill>
              </a:rPr>
              <a:t>Is the HbA1c at target?</a:t>
            </a: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r>
              <a:rPr lang="en-GB" sz="2400">
                <a:solidFill>
                  <a:srgbClr val="53575E"/>
                </a:solidFill>
              </a:rPr>
              <a:t>What would you do next?</a:t>
            </a: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a:p>
            <a:pPr marL="342900" indent="-342900" eaLnBrk="0" hangingPunct="0">
              <a:lnSpc>
                <a:spcPct val="90000"/>
              </a:lnSpc>
              <a:spcBef>
                <a:spcPct val="20000"/>
              </a:spcBef>
              <a:buClr>
                <a:srgbClr val="E50071"/>
              </a:buClr>
              <a:buFont typeface="Arial" charset="0"/>
              <a:buChar char="•"/>
            </a:pPr>
            <a:endParaRPr lang="en-GB" sz="2400">
              <a:solidFill>
                <a:srgbClr val="53575E"/>
              </a:solidFill>
            </a:endParaRPr>
          </a:p>
        </p:txBody>
      </p:sp>
      <p:pic>
        <p:nvPicPr>
          <p:cNvPr id="623620" name="Picture 7" descr="ANd9GcRXFxgbCueUkMZhCsT0qwU49rfFPeEiMK8kmAWDZcwYQjyeqT0xHQnem36T"/>
          <p:cNvPicPr>
            <a:picLocks noGrp="1" noChangeAspect="1" noChangeArrowheads="1"/>
          </p:cNvPicPr>
          <p:nvPr>
            <p:ph type="body" sz="half" idx="1"/>
          </p:nvPr>
        </p:nvPicPr>
        <p:blipFill>
          <a:blip r:embed="rId2"/>
          <a:srcRect/>
          <a:stretch>
            <a:fillRect/>
          </a:stretch>
        </p:blipFill>
        <p:spPr>
          <a:xfrm>
            <a:off x="1258888" y="1916113"/>
            <a:ext cx="2525712" cy="3425825"/>
          </a:xfr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Complexities of diabetes - diagnosis to disease progression&amp;#x0D;&amp;#x0A;&amp;#x0D;&amp;#x0A;&amp;lt;speaker&amp;gt;&amp;#x0D;&amp;#x0A;&amp;lt;role and location&amp;gt;&amp;quot;&quot;/&gt;&lt;property id=&quot;20307&quot; value=&quot;256&quot;/&gt;&lt;/object&gt;&lt;object type=&quot;3&quot; unique_id=&quot;10005&quot;&gt;&lt;property id=&quot;20148&quot; value=&quot;5&quot;/&gt;&lt;property id=&quot;20300&quot; value=&quot;Slide 2 - &amp;quot;T2D becomes more complex over time&amp;quot;&quot;/&gt;&lt;property id=&quot;20307&quot; value=&quot;378&quot;/&gt;&lt;/object&gt;&lt;object type=&quot;3&quot; unique_id=&quot;10006&quot;&gt;&lt;property id=&quot;20148&quot; value=&quot;5&quot;/&gt;&lt;property id=&quot;20300&quot; value=&quot;Slide 3 - &amp;quot;Conflicting influences on prescribing and patient care in the UK&amp;quot;&quot;/&gt;&lt;property id=&quot;20307&quot; value=&quot;312&quot;/&gt;&lt;/object&gt;&lt;object type=&quot;3&quot; unique_id=&quot;10007&quot;&gt;&lt;property id=&quot;20148&quot; value=&quot;5&quot;/&gt;&lt;property id=&quot;20300&quot; value=&quot;Slide 4 - &amp;quot;The Outcomes Framework identifies the current NHS quality improvement system&amp;quot;&quot;/&gt;&lt;property id=&quot;20307&quot; value=&quot;338&quot;/&gt;&lt;/object&gt;&lt;object type=&quot;3&quot; unique_id=&quot;10008&quot;&gt;&lt;property id=&quot;20148&quot; value=&quot;5&quot;/&gt;&lt;property id=&quot;20300&quot; value=&quot;Slide 5 - &amp;quot;National Institute for Health and Clinical Excellence (NICE): T2D treatment algorithm&amp;quot;&quot;/&gt;&lt;property id=&quot;20307&quot; value=&quot;260&quot;/&gt;&lt;/object&gt;&lt;object type=&quot;3&quot; unique_id=&quot;10009&quot;&gt;&lt;property id=&quot;20148&quot; value=&quot;5&quot;/&gt;&lt;property id=&quot;20300&quot; value=&quot;Slide 6 - &amp;quot;NICE Quality Standards 6: Diabetes in adults (2011)&amp;quot;&quot;/&gt;&lt;property id=&quot;20307&quot; value=&quot;369&quot;/&gt;&lt;/object&gt;&lt;object type=&quot;3&quot; unique_id=&quot;10010&quot;&gt;&lt;property id=&quot;20148&quot; value=&quot;5&quot;/&gt;&lt;property id=&quot;20300&quot; value=&quot;Slide 7 - &amp;quot;NSF/NICE guidance: key care processes for diabetes&amp;quot;&quot;/&gt;&lt;property id=&quot;20307&quot; value=&quot;368&quot;/&gt;&lt;/object&gt;&lt;object type=&quot;3&quot; unique_id=&quot;10011&quot;&gt;&lt;property id=&quot;20148&quot; value=&quot;5&quot;/&gt;&lt;property id=&quot;20300&quot; value=&quot;Slide 8 - &amp;quot;Quality Outcomes Framework for diabetes 2013/2014&amp;quot;&quot;/&gt;&lt;property id=&quot;20307&quot; value=&quot;370&quot;/&gt;&lt;/object&gt;&lt;object type=&quot;3&quot; unique_id=&quot;10012&quot;&gt;&lt;property id=&quot;20148&quot; value=&quot;5&quot;/&gt;&lt;property id=&quot;20300&quot; value=&quot;Slide 9 - &amp;quot;DVLA guidance vs monitoring in practice&amp;quot;&quot;/&gt;&lt;property id=&quot;20307&quot; value=&quot;272&quot;/&gt;&lt;/object&gt;&lt;object type=&quot;3&quot; unique_id=&quot;10013&quot;&gt;&lt;property id=&quot;20148&quot; value=&quot;5&quot;/&gt;&lt;property id=&quot;20300&quot; value=&quot;Slide 10 - &amp;quot;The cost&amp;quot;&quot;/&gt;&lt;property id=&quot;20307&quot; value=&quot;379&quot;/&gt;&lt;/object&gt;&lt;object type=&quot;3&quot; unique_id=&quot;10014&quot;&gt;&lt;property id=&quot;20148&quot; value=&quot;5&quot;/&gt;&lt;property id=&quot;20300&quot; value=&quot;Slide 11 - &amp;quot;Care considerations for screening and diagnosis&amp;quot;&quot;/&gt;&lt;property id=&quot;20307&quot; value=&quot;380&quot;/&gt;&lt;/object&gt;&lt;object type=&quot;3&quot; unique_id=&quot;10015&quot;&gt;&lt;property id=&quot;20148&quot; value=&quot;5&quot;/&gt;&lt;property id=&quot;20300&quot; value=&quot;Slide 12 - &amp;quot;UK implementation of WHO recommendations on HbA1c use&amp;quot;&quot;/&gt;&lt;property id=&quot;20307&quot; value=&quot;316&quot;/&gt;&lt;/object&gt;&lt;object type=&quot;3&quot; unique_id=&quot;10016&quot;&gt;&lt;property id=&quot;20148&quot; value=&quot;5&quot;/&gt;&lt;property id=&quot;20300&quot; value=&quot;Slide 13 - &amp;quot;Retinopathy prevalence increases beyond the diagnostic cut-off 6.5% (48mmol/mol)&amp;quot;&quot;/&gt;&lt;property id=&quot;20307&quot; value=&quot;425&quot;/&gt;&lt;/object&gt;&lt;object type=&quot;3&quot; unique_id=&quot;10017&quot;&gt;&lt;property id=&quot;20148&quot; value=&quot;5&quot;/&gt;&lt;property id=&quot;20300&quot; value=&quot;Slide 14 - &amp;quot;T2D diagnostic criteria in the UK&amp;quot;&quot;/&gt;&lt;property id=&quot;20307&quot; value=&quot;382&quot;/&gt;&lt;/object&gt;&lt;object type=&quot;3&quot; unique_id=&quot;10018&quot;&gt;&lt;property id=&quot;20148&quot; value=&quot;5&quot;/&gt;&lt;property id=&quot;20300&quot; value=&quot;Slide 15 - &amp;quot;Exceptions to the use of HbA1c for diabetes diagnosis1&amp;quot;&quot;/&gt;&lt;property id=&quot;20307&quot; value=&quot;383&quot;/&gt;&lt;/object&gt;&lt;object type=&quot;3&quot; unique_id=&quot;10019&quot;&gt;&lt;property id=&quot;20148&quot; value=&quot;5&quot;/&gt;&lt;property id=&quot;20300&quot; value=&quot;Slide 16 - &amp;quot;Identifying and managing patients at high risk of T2D: additional responsibility?&amp;quot;&quot;/&gt;&lt;property id=&quot;20307&quot; value=&quot;384&quot;/&gt;&lt;/object&gt;&lt;object type=&quot;3&quot; unique_id=&quot;10020&quot;&gt;&lt;property id=&quot;20148&quot; value=&quot;5&quot;/&gt;&lt;property id=&quot;20300&quot; value=&quot;Slide 17 - &amp;quot;The need for early identification: T2D complications may occur before diagnosis&amp;quot;&quot;/&gt;&lt;property id=&quot;20307&quot; value=&quot;385&quot;/&gt;&lt;/object&gt;&lt;object type=&quot;3&quot; unique_id=&quot;10021&quot;&gt;&lt;property id=&quot;20148&quot; value=&quot;5&quot;/&gt;&lt;property id=&quot;20300&quot; value=&quot;Slide 18 - &amp;quot;Case snapshots: Rose&amp;quot;&quot;/&gt;&lt;property id=&quot;20307&quot; value=&quot;386&quot;/&gt;&lt;/object&gt;&lt;object type=&quot;3&quot; unique_id=&quot;10022&quot;&gt;&lt;property id=&quot;20148&quot; value=&quot;5&quot;/&gt;&lt;property id=&quot;20300&quot; value=&quot;Slide 19 - &amp;quot;Management of T2D over time – risk factors&amp;quot;&quot;/&gt;&lt;property id=&quot;20307&quot; value=&quot;387&quot;/&gt;&lt;/object&gt;&lt;object type=&quot;3&quot; unique_id=&quot;10023&quot;&gt;&lt;property id=&quot;20148&quot; value=&quot;5&quot;/&gt;&lt;property id=&quot;20300&quot; value=&quot;Slide 20 - &amp;quot;The T2D management balancing act can be increasingly challenging with time&amp;quot;&quot;/&gt;&lt;property id=&quot;20307&quot; value=&quot;388&quot;/&gt;&lt;/object&gt;&lt;object type=&quot;3&quot; unique_id=&quot;10024&quot;&gt;&lt;property id=&quot;20148&quot; value=&quot;5&quot;/&gt;&lt;property id=&quot;20300&quot; value=&quot;Slide 21 - &amp;quot;Prevalence of diabetes-related complications among people with T2D&amp;quot;&quot;/&gt;&lt;property id=&quot;20307&quot; value=&quot;389&quot;/&gt;&lt;/object&gt;&lt;object type=&quot;3&quot; unique_id=&quot;10025&quot;&gt;&lt;property id=&quot;20148&quot; value=&quot;5&quot;/&gt;&lt;property id=&quot;20300&quot; value=&quot;Slide 22 - &amp;quot;T2D and CKD drive a network of vascular risk&amp;quot;&quot;/&gt;&lt;property id=&quot;20307&quot; value=&quot;390&quot;/&gt;&lt;/object&gt;&lt;object type=&quot;3&quot; unique_id=&quot;10026&quot;&gt;&lt;property id=&quot;20148&quot; value=&quot;5&quot;/&gt;&lt;property id=&quot;20300&quot; value=&quot;Slide 23 - &amp;quot;Myocardial infarction and microvascular disease&amp;quot;&quot;/&gt;&lt;property id=&quot;20307&quot; value=&quot;391&quot;/&gt;&lt;/object&gt;&lt;object type=&quot;3&quot; unique_id=&quot;10027&quot;&gt;&lt;property id=&quot;20148&quot; value=&quot;5&quot;/&gt;&lt;property id=&quot;20300&quot; value=&quot;Slide 24 - &amp;quot;Younger age of T2D onset is associated with increased lifetime risk of blindness&amp;quot;&quot;/&gt;&lt;property id=&quot;20307&quot; value=&quot;392&quot;/&gt;&lt;/object&gt;&lt;object type=&quot;3&quot; unique_id=&quot;10028&quot;&gt;&lt;property id=&quot;20148&quot; value=&quot;5&quot;/&gt;&lt;property id=&quot;20300&quot; value=&quot;Slide 25 - &amp;quot;Amputation or death from peripheral vascular disease&amp;quot;&quot;/&gt;&lt;property id=&quot;20307&quot; value=&quot;393&quot;/&gt;&lt;/object&gt;&lt;object type=&quot;3&quot; unique_id=&quot;10029&quot;&gt;&lt;property id=&quot;20148&quot; value=&quot;5&quot;/&gt;&lt;property id=&quot;20300&quot; value=&quot;Slide 26 - &amp;quot;UKPDS: A 1% decrease in HbA1c is associated &amp;#x0D;&amp;#x0A;with a reduction in complications&amp;quot;&quot;/&gt;&lt;property id=&quot;20307&quot; value=&quot;394&quot;/&gt;&lt;/object&gt;&lt;object type=&quot;3&quot; unique_id=&quot;10030&quot;&gt;&lt;property id=&quot;20148&quot; value=&quot;5&quot;/&gt;&lt;property id=&quot;20300&quot; value=&quot;Slide 27 - &amp;quot;Impact of intensive therapy for diabetes:  Summary of major clinical trials&amp;quot;&quot;/&gt;&lt;property id=&quot;20307&quot; value=&quot;395&quot;/&gt;&lt;/object&gt;&lt;object type=&quot;3&quot; unique_id=&quot;10031&quot;&gt;&lt;property id=&quot;20148&quot; value=&quot;5&quot;/&gt;&lt;property id=&quot;20300&quot; value=&quot;Slide 28 - &amp;quot;Differences between UKPDS and ACCORD, VADT and ADVANCE&amp;quot;&quot;/&gt;&lt;property id=&quot;20307&quot; value=&quot;396&quot;/&gt;&lt;/object&gt;&lt;object type=&quot;3&quot; unique_id=&quot;10032&quot;&gt;&lt;property id=&quot;20148&quot; value=&quot;5&quot;/&gt;&lt;property id=&quot;20300&quot; value=&quot;Slide 29 - &amp;quot;The benefits of early, tight control:&amp;#x0D;&amp;#x0A;UKPDS 10-year post-trial follow up&amp;quot;&quot;/&gt;&lt;property id=&quot;20307&quot; value=&quot;397&quot;/&gt;&lt;/object&gt;&lt;object type=&quot;3&quot; unique_id=&quot;10033&quot;&gt;&lt;property id=&quot;20148&quot; value=&quot;5&quot;/&gt;&lt;property id=&quot;20300&quot; value=&quot;Slide 30 - &amp;quot;Considerations in the management HbA1c&amp;quot;&quot;/&gt;&lt;property id=&quot;20307&quot; value=&quot;399&quot;/&gt;&lt;/object&gt;&lt;object type=&quot;3&quot; unique_id=&quot;10034&quot;&gt;&lt;property id=&quot;20148&quot; value=&quot;5&quot;/&gt;&lt;property id=&quot;20300&quot; value=&quot;Slide 31 - &amp;quot;Case snapshots: Frank&amp;quot;&quot;/&gt;&lt;property id=&quot;20307&quot; value=&quot;400&quot;/&gt;&lt;/object&gt;&lt;object type=&quot;3&quot; unique_id=&quot;10035&quot;&gt;&lt;property id=&quot;20148&quot; value=&quot;5&quot;/&gt;&lt;property id=&quot;20300&quot; value=&quot;Slide 32 - &amp;quot;Management of T2D over time – treatment optimisation&amp;quot;&quot;/&gt;&lt;property id=&quot;20307&quot; value=&quot;401&quot;/&gt;&lt;/object&gt;&lt;object type=&quot;3&quot; unique_id=&quot;10036&quot;&gt;&lt;property id=&quot;20148&quot; value=&quot;5&quot;/&gt;&lt;property id=&quot;20300&quot; value=&quot;Slide 33 - &amp;quot;Treatment options in T2D*&amp;quot;&quot;/&gt;&lt;property id=&quot;20307&quot; value=&quot;426&quot;/&gt;&lt;/object&gt;&lt;object type=&quot;3&quot; unique_id=&quot;10037&quot;&gt;&lt;property id=&quot;20148&quot; value=&quot;5&quot;/&gt;&lt;property id=&quot;20300&quot; value=&quot;Slide 34 - &amp;quot;Treatment considerations&amp;quot;&quot;/&gt;&lt;property id=&quot;20307&quot; value=&quot;403&quot;/&gt;&lt;/object&gt;&lt;object type=&quot;3&quot; unique_id=&quot;10038&quot;&gt;&lt;property id=&quot;20148&quot; value=&quot;5&quot;/&gt;&lt;property id=&quot;20300&quot; value=&quot;Slide 35 - &amp;quot;Role of the incretins in glucose homeostasis&amp;quot;&quot;/&gt;&lt;property id=&quot;20307&quot; value=&quot;404&quot;/&gt;&lt;/object&gt;&lt;object type=&quot;3&quot; unique_id=&quot;10039&quot;&gt;&lt;property id=&quot;20148&quot; value=&quot;5&quot;/&gt;&lt;property id=&quot;20300&quot; value=&quot;Slide 36 - &amp;quot;HbA1c reductions associated with the DPP-4 class versus other glucose lowering agents&amp;quot;&quot;/&gt;&lt;property id=&quot;20307&quot; value=&quot;360&quot;/&gt;&lt;/object&gt;&lt;object type=&quot;3&quot; unique_id=&quot;10040&quot;&gt;&lt;property id=&quot;20148&quot; value=&quot;5&quot;/&gt;&lt;property id=&quot;20300&quot; value=&quot;Slide 37 - &amp;quot;HbA1c reductions associated with most recently available DPP-4 inhibitor&amp;quot;&quot;/&gt;&lt;property id=&quot;20307&quot; value=&quot;377&quot;/&gt;&lt;/object&gt;&lt;object type=&quot;3&quot; unique_id=&quot;10041&quot;&gt;&lt;property id=&quot;20148&quot; value=&quot;5&quot;/&gt;&lt;property id=&quot;20300&quot; value=&quot;Slide 38 - &amp;quot;Hypoglycaemia risk associated with T2D treatments &amp;quot;&quot;/&gt;&lt;property id=&quot;20307&quot; value=&quot;420&quot;/&gt;&lt;/object&gt;&lt;object type=&quot;3&quot; unique_id=&quot;10042&quot;&gt;&lt;property id=&quot;20148&quot; value=&quot;5&quot;/&gt;&lt;property id=&quot;20300&quot; value=&quot;Slide 39 - &amp;quot;Case snapshots: Pamela&amp;quot;&quot;/&gt;&lt;property id=&quot;20307&quot; value=&quot;409&quot;/&gt;&lt;/object&gt;&lt;object type=&quot;3&quot; unique_id=&quot;10043&quot;&gt;&lt;property id=&quot;20148&quot; value=&quot;5&quot;/&gt;&lt;property id=&quot;20300&quot; value=&quot;Slide 40 - &amp;quot;Glucose-lowering medications and weight profile&amp;quot;&quot;/&gt;&lt;property id=&quot;20307&quot; value=&quot;410&quot;/&gt;&lt;/object&gt;&lt;object type=&quot;3&quot; unique_id=&quot;10044&quot;&gt;&lt;property id=&quot;20148&quot; value=&quot;5&quot;/&gt;&lt;property id=&quot;20300&quot; value=&quot;Slide 41 - &amp;quot;Case snapshots: Harry&amp;quot;&quot;/&gt;&lt;property id=&quot;20307&quot; value=&quot;330&quot;/&gt;&lt;/object&gt;&lt;object type=&quot;3&quot; unique_id=&quot;10045&quot;&gt;&lt;property id=&quot;20148&quot; value=&quot;5&quot;/&gt;&lt;property id=&quot;20300&quot; value=&quot;Slide 42 - &amp;quot;FDA guidance to ascertain CV safety&amp;quot;&quot;/&gt;&lt;property id=&quot;20307&quot; value=&quot;412&quot;/&gt;&lt;/object&gt;&lt;object type=&quot;3&quot; unique_id=&quot;10046&quot;&gt;&lt;property id=&quot;20148&quot; value=&quot;5&quot;/&gt;&lt;property id=&quot;20300&quot; value=&quot;Slide 43 - &amp;quot;CV risk associated with long-term DPP-4 inhibitor therapy&amp;quot;&quot;/&gt;&lt;property id=&quot;20307&quot; value=&quot;413&quot;/&gt;&lt;/object&gt;&lt;object type=&quot;3&quot; unique_id=&quot;10047&quot;&gt;&lt;property id=&quot;20148&quot; value=&quot;5&quot;/&gt;&lt;property id=&quot;20300&quot; value=&quot;Slide 45 - &amp;quot;Case snapshots: Harry&amp;quot;&quot;/&gt;&lt;property id=&quot;20307&quot; value=&quot;415&quot;/&gt;&lt;/object&gt;&lt;object type=&quot;3&quot; unique_id=&quot;10048&quot;&gt;&lt;property id=&quot;20148&quot; value=&quot;5&quot;/&gt;&lt;property id=&quot;20300&quot; value=&quot;Slide 46 - &amp;quot;Overview of cautions and contraindications for commonly prescribeda oral antidiabetic therapies relating to renal &quot;/&gt;&lt;property id=&quot;20307&quot; value=&quot;421&quot;/&gt;&lt;/object&gt;&lt;object type=&quot;3&quot; unique_id=&quot;10049&quot;&gt;&lt;property id=&quot;20148&quot; value=&quot;5&quot;/&gt;&lt;property id=&quot;20300&quot; value=&quot;Slide 47 - &amp;quot;Cautions and contraindications related to renal function for injectable glucose lowering therapies*&amp;quot;&quot;/&gt;&lt;property id=&quot;20307&quot; value=&quot;297&quot;/&gt;&lt;/object&gt;&lt;object type=&quot;3&quot; unique_id=&quot;10050&quot;&gt;&lt;property id=&quot;20148&quot; value=&quot;5&quot;/&gt;&lt;property id=&quot;20300&quot; value=&quot;Slide 48 - &amp;quot;DPP-4 inhibitors have different routes of excretion&amp;quot;&quot;/&gt;&lt;property id=&quot;20307&quot; value=&quot;295&quot;/&gt;&lt;/object&gt;&lt;object type=&quot;3&quot; unique_id=&quot;10051&quot;&gt;&lt;property id=&quot;20148&quot; value=&quot;5&quot;/&gt;&lt;property id=&quot;20300&quot; value=&quot;Slide 49 - &amp;quot;DPP-4 exposure in varying degrees of renal impairment&amp;quot;&quot;/&gt;&lt;property id=&quot;20307&quot; value=&quot;329&quot;/&gt;&lt;/object&gt;&lt;object type=&quot;3&quot; unique_id=&quot;10052&quot;&gt;&lt;property id=&quot;20148&quot; value=&quot;5&quot;/&gt;&lt;property id=&quot;20300&quot; value=&quot;Slide 50 - &amp;quot;…and becomes more complex over time&amp;quot;&quot;/&gt;&lt;property id=&quot;20307&quot; value=&quot;416&quot;/&gt;&lt;/object&gt;&lt;object type=&quot;3&quot; unique_id=&quot;10053&quot;&gt;&lt;property id=&quot;20148&quot; value=&quot;5&quot;/&gt;&lt;property id=&quot;20300&quot; value=&quot;Slide 51 - &amp;quot;Complications in elderly T2D patients&amp;quot;&quot;/&gt;&lt;property id=&quot;20307&quot; value=&quot;422&quot;/&gt;&lt;/object&gt;&lt;object type=&quot;3&quot; unique_id=&quot;10054&quot;&gt;&lt;property id=&quot;20148&quot; value=&quot;5&quot;/&gt;&lt;property id=&quot;20300&quot; value=&quot;Slide 52 - &amp;quot;Considerations for the management of T2D in elderly patients&amp;quot;&quot;/&gt;&lt;property id=&quot;20307&quot; value=&quot;424&quot;/&gt;&lt;/object&gt;&lt;object type=&quot;3&quot; unique_id=&quot;10055&quot;&gt;&lt;property id=&quot;20148&quot; value=&quot;5&quot;/&gt;&lt;property id=&quot;20300&quot; value=&quot;Slide 53 - &amp;quot;Treatment options in elderly T2D patients1&amp;quot;&quot;/&gt;&lt;property id=&quot;20307&quot; value=&quot;300&quot;/&gt;&lt;/object&gt;&lt;object type=&quot;3&quot; unique_id=&quot;10056&quot;&gt;&lt;property id=&quot;20148&quot; value=&quot;5&quot;/&gt;&lt;property id=&quot;20300&quot; value=&quot;Slide 54 - &amp;quot;Goals of T2D management&amp;quot;&quot;/&gt;&lt;property id=&quot;20307&quot; value=&quot;345&quot;/&gt;&lt;/object&gt;&lt;object type=&quot;3&quot; unique_id=&quot;10057&quot;&gt;&lt;property id=&quot;20148&quot; value=&quot;5&quot;/&gt;&lt;property id=&quot;20300&quot; value=&quot;Slide 55 - &amp;quot;Considerations for OAD therapy&amp;quot;&quot;/&gt;&lt;property id=&quot;20307&quot; value=&quot;351&quot;/&gt;&lt;/object&gt;&lt;object type=&quot;3&quot; unique_id=&quot;10058&quot;&gt;&lt;property id=&quot;20148&quot; value=&quot;5&quot;/&gt;&lt;property id=&quot;20300&quot; value=&quot;Slide 56 - &amp;quot;Summary&amp;quot;&quot;/&gt;&lt;property id=&quot;20307&quot; value=&quot;418&quot;/&gt;&lt;/object&gt;&lt;object type=&quot;3&quot; unique_id=&quot;10059&quot;&gt;&lt;property id=&quot;20148&quot; value=&quot;5&quot;/&gt;&lt;property id=&quot;20300&quot; value=&quot;Slide 57 - &amp;quot;Trajenta®   (linagliptin) Prescribing Information&amp;quot;&quot;/&gt;&lt;property id=&quot;20307&quot; value=&quot;308&quot;/&gt;&lt;/object&gt;&lt;object type=&quot;3&quot; unique_id=&quot;10060&quot;&gt;&lt;property id=&quot;20148&quot; value=&quot;5&quot;/&gt;&lt;property id=&quot;20300&quot; value=&quot;Slide 58 - &amp;quot;Jentadueto®   (linagliptin and metformin) Prescribing Information&amp;quot;&quot;/&gt;&lt;property id=&quot;20307&quot; value=&quot;376&quot;/&gt;&lt;/object&gt;&lt;object type=&quot;3&quot; unique_id=&quot;10238&quot;&gt;&lt;property id=&quot;20148&quot; value=&quot;5&quot;/&gt;&lt;property id=&quot;20300&quot; value=&quot;Slide 44 - &amp;quot;No added CV risk&amp;quot;&quot;/&gt;&lt;property id=&quot;20307&quot; value=&quot;427&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TIMING" val="|0.8|23.2"/>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14976</TotalTime>
  <Words>8209</Words>
  <Application>Microsoft Office PowerPoint</Application>
  <PresentationFormat>On-screen Show (4:3)</PresentationFormat>
  <Paragraphs>1506</Paragraphs>
  <Slides>110</Slides>
  <Notes>47</Notes>
  <HiddenSlides>0</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3</vt:i4>
      </vt:variant>
      <vt:variant>
        <vt:lpstr>Slide Titles</vt:lpstr>
      </vt:variant>
      <vt:variant>
        <vt:i4>110</vt:i4>
      </vt:variant>
    </vt:vector>
  </HeadingPairs>
  <TitlesOfParts>
    <vt:vector size="133" baseType="lpstr">
      <vt:lpstr>ＭＳ Ｐゴシック</vt:lpstr>
      <vt:lpstr>ＭＳ Ｐゴシック</vt:lpstr>
      <vt:lpstr>SimSun</vt:lpstr>
      <vt:lpstr>Arial</vt:lpstr>
      <vt:lpstr>Arial Bold</vt:lpstr>
      <vt:lpstr>Arial Narrow</vt:lpstr>
      <vt:lpstr>Arial Unicode MS</vt:lpstr>
      <vt:lpstr>Calibri</vt:lpstr>
      <vt:lpstr>Calibri Light</vt:lpstr>
      <vt:lpstr>Century Gothic</vt:lpstr>
      <vt:lpstr>Courier New</vt:lpstr>
      <vt:lpstr>DejaVu Sans</vt:lpstr>
      <vt:lpstr>Helvetica</vt:lpstr>
      <vt:lpstr>Lucida Grande</vt:lpstr>
      <vt:lpstr>Symbol</vt:lpstr>
      <vt:lpstr>Times New Roman</vt:lpstr>
      <vt:lpstr>Wingdings</vt:lpstr>
      <vt:lpstr>ヒラギノ角ゴ Pro W3</vt:lpstr>
      <vt:lpstr>5_Custom Design</vt:lpstr>
      <vt:lpstr>6_Custom Design</vt:lpstr>
      <vt:lpstr>Photo Editor Photo</vt:lpstr>
      <vt:lpstr>Microsoft Excel Chart</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2 diabetes is increasingly prevalent</vt:lpstr>
      <vt:lpstr>Diabetes is associated with significant loss of  life years</vt:lpstr>
      <vt:lpstr>PowerPoint Presentation</vt:lpstr>
      <vt:lpstr>PowerPoint Presentation</vt:lpstr>
      <vt:lpstr>NICE NG28 – Algorithm for blood glucose lowering therapy in adults with type 2 diabetes</vt:lpstr>
      <vt:lpstr>SIGN recommendations for pharmacological management of glycaemic control in people with T2D</vt:lpstr>
      <vt:lpstr>PowerPoint Presentation</vt:lpstr>
      <vt:lpstr>Sulphonylureas and risk of cardiovascular disease: systematic review and meta‐analysis</vt:lpstr>
      <vt:lpstr>Glucose-lowering treatments and associated  CV risk</vt:lpstr>
      <vt:lpstr>PowerPoint Presentation</vt:lpstr>
      <vt:lpstr>Cardiovascular safety studies (TECOS, EXAMINE, SAVOR-TIMI)</vt:lpstr>
      <vt:lpstr>PowerPoint Presentation</vt:lpstr>
      <vt:lpstr>PowerPoint Presentation</vt:lpstr>
      <vt:lpstr>PowerPoint Presentation</vt:lpstr>
      <vt:lpstr>Liraglutide and Cardiovascular Outcomes in Type 2 Diabetes LEADER Trial Investigators N Engl J Med, 2016</vt:lpstr>
      <vt:lpstr>Empagliflozin, Cardiovascular Outcomes, and Mortality in Type 2 Diabetes Bernard Zinman et al, NEJM, 2015</vt:lpstr>
      <vt:lpstr>3-point MACE</vt:lpstr>
      <vt:lpstr>CV death  </vt:lpstr>
      <vt:lpstr>All-cause mortality</vt:lpstr>
      <vt:lpstr>Hospitalisation for heart failure</vt:lpstr>
      <vt:lpstr>Adverse events</vt:lpstr>
      <vt:lpstr>Adverse events consistent with genital infection</vt:lpstr>
      <vt:lpstr>Numbers needed to treat comparison</vt:lpstr>
      <vt:lpstr>Ms Green</vt:lpstr>
      <vt:lpstr>Ms Green</vt:lpstr>
      <vt:lpstr>Myocardial infarction and microvascular disease</vt:lpstr>
      <vt:lpstr>UKPDS: A 1% decrease in HbA1c is associated  with a reduction in complications</vt:lpstr>
      <vt:lpstr>DCCT EDIC</vt:lpstr>
      <vt:lpstr>UKPDS- Legacy Effect of Earlier Glucose Control</vt:lpstr>
      <vt:lpstr>PowerPoint Presentation</vt:lpstr>
      <vt:lpstr>A Delay in Intensification May Result in Undue Glycaemic Burden</vt:lpstr>
      <vt:lpstr>An Early Proactive Approach May Prevent the Prolonged Hyperglycaemia Associated With Delayed Incremental Treatment</vt:lpstr>
      <vt:lpstr>Learning Point</vt:lpstr>
      <vt:lpstr>PowerPoint Presentation</vt:lpstr>
      <vt:lpstr>Role of the incretins in glucose homeostasis</vt:lpstr>
      <vt:lpstr>Dipeptidyl peptidase‐4 inhibitors in the treatment of type 2 diabetes: a comparative review</vt:lpstr>
      <vt:lpstr>HbA1c reductions associated with the DPP-4 class versus other glucose lowering agents</vt:lpstr>
      <vt:lpstr>“Real-Life” Experience in Use of Dipeptidyl Peptidase 4 Inhibitors at a Large Scottish Teaching Hospital.  Brown AL, Jones GC.  British Journal of Diabetes and Vascular Disease, 2014.</vt:lpstr>
      <vt:lpstr>PowerPoint Presentation</vt:lpstr>
      <vt:lpstr>PowerPoint Presentation</vt:lpstr>
      <vt:lpstr>PowerPoint Presentation</vt:lpstr>
      <vt:lpstr>Renal glucose re-absorption under healthy conditions1,2</vt:lpstr>
      <vt:lpstr>SGLT2 inhibitors: therapeutic indications</vt:lpstr>
      <vt:lpstr>HbA1c reduction: SGLT2 inhibitor add on to metformin indirect SPC comparison There are no head-to-head studies comparing SGLT2 inhibitors</vt:lpstr>
      <vt:lpstr>PowerPoint Presentation</vt:lpstr>
      <vt:lpstr>PowerPoint Presentation</vt:lpstr>
      <vt:lpstr>PowerPoint Presentation</vt:lpstr>
      <vt:lpstr>PowerPoint Presentation</vt:lpstr>
      <vt:lpstr>Mr White</vt:lpstr>
      <vt:lpstr>Mr White</vt:lpstr>
      <vt:lpstr>STENO-2 – multifactorial intervention is key</vt:lpstr>
      <vt:lpstr>Impact of intensive therapy for diabetes:  Summary of major clinical trials</vt:lpstr>
      <vt:lpstr>Differences between UKPDS and ACCORD, VADT and ADVANCE</vt:lpstr>
      <vt:lpstr>PowerPoint Presentation</vt:lpstr>
      <vt:lpstr>Inpatient CBG Analysis</vt:lpstr>
      <vt:lpstr>PowerPoint Presentation</vt:lpstr>
      <vt:lpstr>PowerPoint Presentation</vt:lpstr>
      <vt:lpstr>PowerPoint Presentation</vt:lpstr>
      <vt:lpstr>Morbidity of hypoglycaemia in the heart</vt:lpstr>
      <vt:lpstr>Learning Point</vt:lpstr>
      <vt:lpstr>Sulphonylureas and risk of cardiovascular disease: systematic review and meta‐analysis</vt:lpstr>
      <vt:lpstr>Glucose-lowering treatments and associated  CV risk</vt:lpstr>
      <vt:lpstr>PowerPoint Presentation</vt:lpstr>
      <vt:lpstr>Cardiovascular safety studies (TECOS, EXAMINE, SAVOR-TIMI)</vt:lpstr>
      <vt:lpstr>PowerPoint Presentation</vt:lpstr>
      <vt:lpstr>PowerPoint Presentation</vt:lpstr>
      <vt:lpstr>PowerPoint Presentation</vt:lpstr>
      <vt:lpstr>Liraglutide and Cardiovascular Outcomes in Type 2 Diabetes LEADER Trial Investigators N Engl J Med, 2016</vt:lpstr>
      <vt:lpstr>Empagliflozin, Cardiovascular Outcomes, and Mortality in Type 2 Diabetes Bernard Zinman et al, NEJM, 2015</vt:lpstr>
      <vt:lpstr>3-point MACE</vt:lpstr>
      <vt:lpstr>CV death  </vt:lpstr>
      <vt:lpstr>All-cause mortality</vt:lpstr>
      <vt:lpstr>Hospitalisation for heart failure</vt:lpstr>
      <vt:lpstr>Adverse events</vt:lpstr>
      <vt:lpstr>Adverse events consistent with genital infection</vt:lpstr>
      <vt:lpstr>Numbers needed to treat comparison</vt:lpstr>
      <vt:lpstr>Learning Point</vt:lpstr>
      <vt:lpstr>Mr Purple</vt:lpstr>
      <vt:lpstr>Mr Purple</vt:lpstr>
      <vt:lpstr>Frequency of severe hypoglycaemia increases over time</vt:lpstr>
      <vt:lpstr>Hypoglycaemia in Elderly</vt:lpstr>
      <vt:lpstr>Learning Point</vt:lpstr>
      <vt:lpstr>Mrs Grey</vt:lpstr>
      <vt:lpstr>Mrs Grey</vt:lpstr>
      <vt:lpstr>DVLA and diabetes: Changes to standards for Group 1 vehicles (cars/motorcycles)</vt:lpstr>
      <vt:lpstr>DVLA and diabetes: Changes to standards for Group 2 vehicles</vt:lpstr>
      <vt:lpstr>Cautions related to renal impairment for oral glucose-lowering therapiesa</vt:lpstr>
      <vt:lpstr>Learning Point</vt:lpstr>
      <vt:lpstr>Mrs Blue</vt:lpstr>
      <vt:lpstr>Mrs Blue</vt:lpstr>
      <vt:lpstr>PowerPoint Presentation</vt:lpstr>
      <vt:lpstr>Glucose-lowering medications and weight profile</vt:lpstr>
      <vt:lpstr>Learning Point</vt:lpstr>
      <vt:lpstr>Considerations in the management HbA1c</vt:lpstr>
      <vt:lpstr>PowerPoint Presentation</vt:lpstr>
    </vt:vector>
  </TitlesOfParts>
  <Company>CMGRP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Krishnamurthy, Divya (LDN-DNA)</dc:creator>
  <cp:lastModifiedBy>chris sainsbury</cp:lastModifiedBy>
  <cp:revision>367</cp:revision>
  <cp:lastPrinted>2013-04-30T09:08:56Z</cp:lastPrinted>
  <dcterms:created xsi:type="dcterms:W3CDTF">2013-01-29T17:11:53Z</dcterms:created>
  <dcterms:modified xsi:type="dcterms:W3CDTF">2017-03-18T07:34:42Z</dcterms:modified>
</cp:coreProperties>
</file>